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0" roundtripDataSignature="AMtx7mikZIglyQmMjiS2TeB7+8xRB7U0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31F9E9F-AC2C-45A4-9B82-85804E6E51EA}">
  <a:tblStyle styleId="{031F9E9F-AC2C-45A4-9B82-85804E6E51E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74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74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youtu.be/ZvN435zg2zE?si=4ToRIQx-IcnQwP81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88fd05febf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g288fd05feb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8a276ee2ad_1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g28a276ee2ad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8b2eaa3078_0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g28b2eaa307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ad9147cda8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ad9147cda8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d9147cda8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d9147cda8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ad9147cda8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ad9147cda8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88fd05febf_0_5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g288fd05febf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200"/>
              <a:buNone/>
            </a:pPr>
            <a:r>
              <a:rPr lang="en">
                <a:solidFill>
                  <a:srgbClr val="292929"/>
                </a:solidFill>
              </a:rPr>
              <a:t>K20 Center. (n.d.) Justified true or false. Strategies. </a:t>
            </a:r>
            <a:r>
              <a:rPr lang="en" u="sng">
                <a:solidFill>
                  <a:srgbClr val="1155CC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https://learn.k20center.ou.edu/strategy/174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8b7d6e1bce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g28b7d6e1bc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200"/>
              <a:buNone/>
            </a:pPr>
            <a:r>
              <a:rPr lang="en">
                <a:solidFill>
                  <a:srgbClr val="292929"/>
                </a:solidFill>
              </a:rPr>
              <a:t>K20 Center. (n.d.) Justified True or False. Strategies. </a:t>
            </a:r>
            <a:r>
              <a:rPr lang="en" u="sng">
                <a:solidFill>
                  <a:srgbClr val="1155CC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https://learn.k20center.ou.edu/strategy/174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8b7d6e1bce_0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28b7d6e1bc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rgbClr val="292929"/>
                </a:solidFill>
              </a:rPr>
              <a:t>K20 Center. (2021, September 21). K20 Center 9-minute timer. [Video]. YouTube. </a:t>
            </a:r>
            <a:r>
              <a:rPr lang="en" sz="1200" u="sng">
                <a:solidFill>
                  <a:srgbClr val="1155CC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https://youtu.be/ZvN435zg2zE?si=4ToRIQx-IcnQwP81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4fbe61a707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g24fbe61a70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88f87643f4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g288f87643f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6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8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2.png"/><Relationship Id="rId3" Type="http://schemas.openxmlformats.org/officeDocument/2006/relationships/image" Target="../media/image5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2.png"/><Relationship Id="rId3" Type="http://schemas.openxmlformats.org/officeDocument/2006/relationships/image" Target="../media/image5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2.png"/><Relationship Id="rId3" Type="http://schemas.openxmlformats.org/officeDocument/2006/relationships/image" Target="../media/image5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2.png"/><Relationship Id="rId3" Type="http://schemas.openxmlformats.org/officeDocument/2006/relationships/image" Target="../media/image5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2.png"/><Relationship Id="rId3" Type="http://schemas.openxmlformats.org/officeDocument/2006/relationships/image" Target="../media/image12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2.png"/><Relationship Id="rId3" Type="http://schemas.openxmlformats.org/officeDocument/2006/relationships/image" Target="../media/image5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2.png"/><Relationship Id="rId3" Type="http://schemas.openxmlformats.org/officeDocument/2006/relationships/image" Target="../media/image5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2.png"/><Relationship Id="rId3" Type="http://schemas.openxmlformats.org/officeDocument/2006/relationships/image" Target="../media/image1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2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ad9147cda8_0_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9">
  <p:cSld name="CUSTOM_6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ad9147cda8_0_3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g2ad9147cda8_0_3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10">
  <p:cSld name="CUSTOM_6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ad9147cda8_0_3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g2ad9147cda8_0_3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1">
  <p:cSld name="CUSTOM_6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ad9147cda8_0_3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g2ad9147cda8_0_3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2">
  <p:cSld name="CUSTOM_6_3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ad9147cda8_0_3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g2ad9147cda8_0_3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3">
  <p:cSld name="CUSTOM_6_3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ad9147cda8_0_4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g2ad9147cda8_0_4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4">
  <p:cSld name="CUSTOM_6_3_2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ad9147cda8_0_4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g2ad9147cda8_0_4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5">
  <p:cSld name="CUSTOM_6_3_2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ad9147cda8_0_4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g2ad9147cda8_0_4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6">
  <p:cSld name="CUSTOM_6_3_2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d9147cda8_0_5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g2ad9147cda8_0_5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7">
  <p:cSld name="CUSTOM_6_3_2_5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ad9147cda8_0_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g2ad9147cda8_0_5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8">
  <p:cSld name="CUSTOM_6_3_2_6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d9147cda8_0_5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g2ad9147cda8_0_5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1">
  <p:cSld name="CUSTOM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g2ad9147cda8_0_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g2ad9147cda8_0_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9">
  <p:cSld name="CUSTOM_6_3_2_7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d9147cda8_0_6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g2ad9147cda8_0_6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10">
  <p:cSld name="CUSTOM_6_3_2_7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ad9147cda8_0_6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g2ad9147cda8_0_6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ad9147cda8_0_6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pic>
        <p:nvPicPr>
          <p:cNvPr id="73" name="Google Shape;73;g2ad9147cda8_0_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2700" y="4275412"/>
            <a:ext cx="478875" cy="76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ad9147cda8_0_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g2ad9147cda8_0_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g2ad9147cda8_0_6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8" name="Google Shape;78;g2ad9147cda8_0_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2700" y="4275412"/>
            <a:ext cx="478875" cy="76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ad9147cda8_0_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g2ad9147cda8_0_7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g2ad9147cda8_0_7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2ad9147cda8_0_7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4" name="Google Shape;84;g2ad9147cda8_0_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2700" y="4275412"/>
            <a:ext cx="478875" cy="76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ad9147cda8_0_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7" name="Google Shape;87;g2ad9147cda8_0_8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8" name="Google Shape;88;g2ad9147cda8_0_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2700" y="4275412"/>
            <a:ext cx="478875" cy="76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ad9147cda8_0_84"/>
          <p:cNvSpPr txBox="1"/>
          <p:nvPr>
            <p:ph type="title"/>
          </p:nvPr>
        </p:nvSpPr>
        <p:spPr>
          <a:xfrm>
            <a:off x="311700" y="555600"/>
            <a:ext cx="80019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g2ad9147cda8_0_84"/>
          <p:cNvSpPr txBox="1"/>
          <p:nvPr>
            <p:ph idx="1" type="body"/>
          </p:nvPr>
        </p:nvSpPr>
        <p:spPr>
          <a:xfrm>
            <a:off x="311700" y="1389600"/>
            <a:ext cx="83472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g2ad9147cda8_0_8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3" name="Google Shape;93;g2ad9147cda8_0_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80176" y="4283224"/>
            <a:ext cx="478875" cy="761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ad9147cda8_0_8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6" name="Google Shape;96;g2ad9147cda8_0_8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7" name="Google Shape;97;g2ad9147cda8_0_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2700" y="4275412"/>
            <a:ext cx="478875" cy="76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ad9147cda8_0_9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2ad9147cda8_0_9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g2ad9147cda8_0_9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g2ad9147cda8_0_9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g2ad9147cda8_0_9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4" name="Google Shape;104;g2ad9147cda8_0_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2700" y="4275412"/>
            <a:ext cx="478875" cy="76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ad9147cda8_0_10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7" name="Google Shape;107;g2ad9147cda8_0_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80176" y="4283224"/>
            <a:ext cx="478875" cy="761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2">
  <p:cSld name="CUSTOM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2ad9147cda8_0_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g2ad9147cda8_0_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>
  <p:cSld name="TITLE_2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ad9147cda8_0_10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0" name="Google Shape;110;g2ad9147cda8_0_10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1" name="Google Shape;111;g2ad9147cda8_0_10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eek 3 Title - Blue">
  <p:cSld name="CUSTOM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ad9147cda8_0_10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g2ad9147cda8_0_10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">
  <p:cSld name="CUSTOM_7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ad9147cda8_0_1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g2ad9147cda8_0_1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3">
  <p:cSld name="CUSTOM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2ad9147cda8_0_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g2ad9147cda8_0_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4">
  <p:cSld name="CUSTOM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2ad9147cda8_0_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g2ad9147cda8_0_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5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2ad9147cda8_0_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g2ad9147cda8_0_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6">
  <p:cSld name="CUSTOM_5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2ad9147cda8_0_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g2ad9147cda8_0_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7">
  <p:cSld name="CUSTOM_6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2ad9147cda8_0_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g2ad9147cda8_0_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8">
  <p:cSld name="CUSTOM_6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ad9147cda8_0_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g2ad9147cda8_0_2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34" Type="http://schemas.openxmlformats.org/officeDocument/2006/relationships/theme" Target="../theme/theme1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ad9147cda8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g2ad9147cda8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g2ad9147cda8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my.act.org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ZvN435zg2zE" TargetMode="External"/><Relationship Id="rId4" Type="http://schemas.openxmlformats.org/officeDocument/2006/relationships/image" Target="../media/image24.jpg"/><Relationship Id="rId5" Type="http://schemas.openxmlformats.org/officeDocument/2006/relationships/hyperlink" Target="https://youtu.be/ZvN435zg2zE?si=4ToRIQx-IcnQwP81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88fd05febf_0_0"/>
          <p:cNvSpPr txBox="1"/>
          <p:nvPr>
            <p:ph type="title"/>
          </p:nvPr>
        </p:nvSpPr>
        <p:spPr>
          <a:xfrm>
            <a:off x="311700" y="229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Reading Score Chart</a:t>
            </a:r>
            <a:endParaRPr/>
          </a:p>
        </p:txBody>
      </p:sp>
      <p:graphicFrame>
        <p:nvGraphicFramePr>
          <p:cNvPr id="180" name="Google Shape;180;g288fd05febf_0_0"/>
          <p:cNvGraphicFramePr/>
          <p:nvPr/>
        </p:nvGraphicFramePr>
        <p:xfrm>
          <a:off x="216875" y="802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{031F9E9F-AC2C-45A4-9B82-85804E6E51EA}</a:tableStyleId>
              </a:tblPr>
              <a:tblGrid>
                <a:gridCol w="947500"/>
                <a:gridCol w="996725"/>
              </a:tblGrid>
              <a:tr h="594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solidFill>
                            <a:schemeClr val="lt1"/>
                          </a:solidFill>
                        </a:rPr>
                        <a:t>Reading Score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6E2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solidFill>
                            <a:schemeClr val="lt1"/>
                          </a:solidFill>
                        </a:rPr>
                        <a:t>Answers Correct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6E21"/>
                    </a:solidFill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—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—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1" name="Google Shape;181;g288fd05febf_0_0"/>
          <p:cNvGraphicFramePr/>
          <p:nvPr/>
        </p:nvGraphicFramePr>
        <p:xfrm>
          <a:off x="2333204" y="802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{031F9E9F-AC2C-45A4-9B82-85804E6E51EA}</a:tableStyleId>
              </a:tblPr>
              <a:tblGrid>
                <a:gridCol w="955825"/>
                <a:gridCol w="944300"/>
              </a:tblGrid>
              <a:tr h="594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solidFill>
                            <a:schemeClr val="lt1"/>
                          </a:solidFill>
                        </a:rPr>
                        <a:t>Reading Score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6E2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solidFill>
                            <a:schemeClr val="lt1"/>
                          </a:solidFill>
                        </a:rPr>
                        <a:t>Answers Correct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6E21"/>
                    </a:solidFill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2" name="Google Shape;182;g288fd05febf_0_0"/>
          <p:cNvGraphicFramePr/>
          <p:nvPr/>
        </p:nvGraphicFramePr>
        <p:xfrm>
          <a:off x="4405433" y="802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{031F9E9F-AC2C-45A4-9B82-85804E6E51EA}</a:tableStyleId>
              </a:tblPr>
              <a:tblGrid>
                <a:gridCol w="939175"/>
                <a:gridCol w="955950"/>
              </a:tblGrid>
              <a:tr h="594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solidFill>
                            <a:schemeClr val="lt1"/>
                          </a:solidFill>
                        </a:rPr>
                        <a:t>Reading Score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6E2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solidFill>
                            <a:schemeClr val="lt1"/>
                          </a:solidFill>
                        </a:rPr>
                        <a:t>Answers Correct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6E21"/>
                    </a:solidFill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—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3" name="Google Shape;183;g288fd05febf_0_0"/>
          <p:cNvGraphicFramePr/>
          <p:nvPr/>
        </p:nvGraphicFramePr>
        <p:xfrm>
          <a:off x="6472663" y="802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{031F9E9F-AC2C-45A4-9B82-85804E6E51EA}</a:tableStyleId>
              </a:tblPr>
              <a:tblGrid>
                <a:gridCol w="930875"/>
                <a:gridCol w="932650"/>
              </a:tblGrid>
              <a:tr h="594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solidFill>
                            <a:schemeClr val="lt1"/>
                          </a:solidFill>
                        </a:rPr>
                        <a:t>Reading Score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6E2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solidFill>
                            <a:schemeClr val="lt1"/>
                          </a:solidFill>
                        </a:rPr>
                        <a:t>Answers Correct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6E21"/>
                    </a:solidFill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8a276ee2ad_1_10"/>
          <p:cNvSpPr txBox="1"/>
          <p:nvPr>
            <p:ph type="title"/>
          </p:nvPr>
        </p:nvSpPr>
        <p:spPr>
          <a:xfrm>
            <a:off x="311700" y="229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Reading Score Prediction Chart</a:t>
            </a:r>
            <a:endParaRPr/>
          </a:p>
        </p:txBody>
      </p:sp>
      <p:graphicFrame>
        <p:nvGraphicFramePr>
          <p:cNvPr id="189" name="Google Shape;189;g28a276ee2ad_1_10"/>
          <p:cNvGraphicFramePr/>
          <p:nvPr/>
        </p:nvGraphicFramePr>
        <p:xfrm>
          <a:off x="3944250" y="1023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{031F9E9F-AC2C-45A4-9B82-85804E6E51EA}</a:tableStyleId>
              </a:tblPr>
              <a:tblGrid>
                <a:gridCol w="1217825"/>
                <a:gridCol w="1217825"/>
              </a:tblGrid>
              <a:tr h="594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20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Correct</a:t>
                      </a:r>
                      <a:endParaRPr b="1" sz="20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6E2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20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Predicted Score</a:t>
                      </a:r>
                      <a:endParaRPr b="1" sz="20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6E21"/>
                    </a:solidFill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90" name="Google Shape;190;g28a276ee2ad_1_10"/>
          <p:cNvGraphicFramePr/>
          <p:nvPr/>
        </p:nvGraphicFramePr>
        <p:xfrm>
          <a:off x="6558375" y="1023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{031F9E9F-AC2C-45A4-9B82-85804E6E51EA}</a:tableStyleId>
              </a:tblPr>
              <a:tblGrid>
                <a:gridCol w="1186975"/>
                <a:gridCol w="1248675"/>
              </a:tblGrid>
              <a:tr h="594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20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Correct</a:t>
                      </a:r>
                      <a:endParaRPr b="1" sz="20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6E2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20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Predicted Score</a:t>
                      </a:r>
                      <a:endParaRPr b="1" sz="20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6E21"/>
                    </a:solidFill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4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1" name="Google Shape;191;g28a276ee2ad_1_10"/>
          <p:cNvSpPr txBox="1"/>
          <p:nvPr/>
        </p:nvSpPr>
        <p:spPr>
          <a:xfrm>
            <a:off x="466275" y="1001600"/>
            <a:ext cx="3365100" cy="29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Based on how many questions you usually get correct, what should you hope to get on the real ACT reading test? </a:t>
            </a:r>
            <a:endParaRPr b="0" i="0" sz="2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8b2eaa3078_0_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My ACT Website </a:t>
            </a:r>
            <a:endParaRPr/>
          </a:p>
        </p:txBody>
      </p:sp>
      <p:sp>
        <p:nvSpPr>
          <p:cNvPr id="197" name="Google Shape;197;g28b2eaa3078_0_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/>
              <a:t>Although this is the last ACT reading test prep session, continue to prepare for the ACT.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/>
              <a:t>Use the question of the day on </a:t>
            </a:r>
            <a:r>
              <a:rPr lang="en" u="sng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my.act.org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ad9147cda8_0_123"/>
          <p:cNvSpPr txBox="1"/>
          <p:nvPr>
            <p:ph type="ctrTitle"/>
          </p:nvPr>
        </p:nvSpPr>
        <p:spPr>
          <a:xfrm>
            <a:off x="311708" y="17712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Powered Up!</a:t>
            </a:r>
            <a:endParaRPr/>
          </a:p>
        </p:txBody>
      </p:sp>
      <p:pic>
        <p:nvPicPr>
          <p:cNvPr descr="A pixelated video game characters&#10;&#10;Description automatically generated" id="203" name="Google Shape;203;g2ad9147cda8_0_1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61313" y="79875"/>
            <a:ext cx="2221376" cy="3061626"/>
          </a:xfrm>
          <a:prstGeom prst="rect">
            <a:avLst/>
          </a:prstGeom>
          <a:noFill/>
          <a:ln>
            <a:noFill/>
          </a:ln>
          <a:effectLst>
            <a:outerShdw blurRad="76200" kx="1200090" rotWithShape="0" algn="br" sy="2300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ad9147cda8_0_1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 Up: Reading ACT Prep, Week 10</a:t>
            </a:r>
            <a:endParaRPr/>
          </a:p>
        </p:txBody>
      </p:sp>
      <p:sp>
        <p:nvSpPr>
          <p:cNvPr id="127" name="Google Shape;127;g2ad9147cda8_0_1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"/>
              <a:t>Putting Strategies Into Practice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ad9147cda8_0_1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33" name="Google Shape;133;g2ad9147cda8_0_1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I increase my ACT score?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139" name="Google Shape;139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/>
              <a:t>Evaluate ACT reading knowledge. 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/>
              <a:t>Apply ACT reading knowledge.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88fd05febf_0_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Justified True or False</a:t>
            </a:r>
            <a:endParaRPr/>
          </a:p>
        </p:txBody>
      </p:sp>
      <p:sp>
        <p:nvSpPr>
          <p:cNvPr id="145" name="Google Shape;145;g288fd05febf_0_59"/>
          <p:cNvSpPr txBox="1"/>
          <p:nvPr>
            <p:ph idx="1" type="body"/>
          </p:nvPr>
        </p:nvSpPr>
        <p:spPr>
          <a:xfrm>
            <a:off x="311700" y="1152475"/>
            <a:ext cx="71508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It is better to leave answers blank than to guess.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Knowing the type of reading passage can </a:t>
            </a:r>
            <a:r>
              <a:rPr lang="en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help</a:t>
            </a:r>
            <a:r>
              <a:rPr lang="en"/>
              <a:t> infer which types of questions will be asked.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To avoid taking a remedial English class in college, a score of 19 is required on the ACT reading section. 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There are 40 minutes and 35 questions on the ACT reading test. </a:t>
            </a:r>
            <a:endParaRPr/>
          </a:p>
        </p:txBody>
      </p:sp>
      <p:pic>
        <p:nvPicPr>
          <p:cNvPr id="146" name="Google Shape;146;g288fd05febf_0_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97607" y="279323"/>
            <a:ext cx="1529100" cy="1349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8b7d6e1bce_0_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Justified True or False</a:t>
            </a:r>
            <a:endParaRPr/>
          </a:p>
        </p:txBody>
      </p:sp>
      <p:sp>
        <p:nvSpPr>
          <p:cNvPr id="152" name="Google Shape;152;g28b7d6e1bce_0_5"/>
          <p:cNvSpPr txBox="1"/>
          <p:nvPr>
            <p:ph idx="1" type="body"/>
          </p:nvPr>
        </p:nvSpPr>
        <p:spPr>
          <a:xfrm>
            <a:off x="311700" y="1017725"/>
            <a:ext cx="71508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b="1" lang="en">
                <a:solidFill>
                  <a:srgbClr val="F7B617"/>
                </a:solidFill>
              </a:rPr>
              <a:t>False:</a:t>
            </a:r>
            <a:r>
              <a:rPr lang="en"/>
              <a:t> By guessing, there is a 25% chance of guessing the correct answer. 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b="1" lang="en">
                <a:solidFill>
                  <a:srgbClr val="F7B617"/>
                </a:solidFill>
              </a:rPr>
              <a:t>True:</a:t>
            </a:r>
            <a:r>
              <a:rPr lang="en"/>
              <a:t> There are four types of passages. Looking at the type before reading can help with anticipating questions. 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b="1" lang="en">
                <a:solidFill>
                  <a:srgbClr val="F7B617"/>
                </a:solidFill>
              </a:rPr>
              <a:t>True:</a:t>
            </a:r>
            <a:r>
              <a:rPr lang="en"/>
              <a:t> A sub-score of 19 on each ACT section test is required to avoid remedial college classes.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b="1" lang="en">
                <a:solidFill>
                  <a:srgbClr val="F7B617"/>
                </a:solidFill>
              </a:rPr>
              <a:t>False:</a:t>
            </a:r>
            <a:r>
              <a:rPr lang="en"/>
              <a:t> There are 35 minutes and 40 questions on the ACT reading test. </a:t>
            </a:r>
            <a:endParaRPr/>
          </a:p>
        </p:txBody>
      </p:sp>
      <p:pic>
        <p:nvPicPr>
          <p:cNvPr id="153" name="Google Shape;153;g28b7d6e1bce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2500" y="1170125"/>
            <a:ext cx="1529100" cy="1349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8b7d6e1bce_0_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Clara Luper: Reading Passage </a:t>
            </a:r>
            <a:endParaRPr/>
          </a:p>
        </p:txBody>
      </p:sp>
      <p:sp>
        <p:nvSpPr>
          <p:cNvPr id="159" name="Google Shape;159;g28b7d6e1bce_0_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/>
              <a:t>Read the passage and answer the questions in nine minutes.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/>
              <a:t>Aim for four minutes to read and five minutes to answer the questions. </a:t>
            </a:r>
            <a:endParaRPr/>
          </a:p>
        </p:txBody>
      </p:sp>
      <p:pic>
        <p:nvPicPr>
          <p:cNvPr id="160" name="Google Shape;160;g28b7d6e1bce_0_11" title="K20 Center 9 minute timer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8000" y="2854375"/>
            <a:ext cx="3048000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28b7d6e1bce_0_11"/>
          <p:cNvSpPr txBox="1"/>
          <p:nvPr>
            <p:ph idx="1" type="body"/>
          </p:nvPr>
        </p:nvSpPr>
        <p:spPr>
          <a:xfrm>
            <a:off x="0" y="4570675"/>
            <a:ext cx="914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11"/>
              <a:buNone/>
            </a:pPr>
            <a:r>
              <a:rPr lang="en" u="sng">
                <a:solidFill>
                  <a:srgbClr val="F7B617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9-Minute Timer</a:t>
            </a:r>
            <a:endParaRPr>
              <a:solidFill>
                <a:srgbClr val="F7B617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4fbe61a707_0_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Clara Luper: Answers</a:t>
            </a:r>
            <a:endParaRPr/>
          </a:p>
        </p:txBody>
      </p:sp>
      <p:sp>
        <p:nvSpPr>
          <p:cNvPr id="167" name="Google Shape;167;g24fbe61a707_0_1"/>
          <p:cNvSpPr txBox="1"/>
          <p:nvPr>
            <p:ph idx="1" type="body"/>
          </p:nvPr>
        </p:nvSpPr>
        <p:spPr>
          <a:xfrm>
            <a:off x="311700" y="1152475"/>
            <a:ext cx="7317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B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G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A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E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C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168" name="Google Shape;168;g24fbe61a707_0_1"/>
          <p:cNvSpPr txBox="1"/>
          <p:nvPr>
            <p:ph idx="1" type="body"/>
          </p:nvPr>
        </p:nvSpPr>
        <p:spPr>
          <a:xfrm>
            <a:off x="1947775" y="1152475"/>
            <a:ext cx="56811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 startAt="6"/>
            </a:pPr>
            <a:r>
              <a:rPr lang="en"/>
              <a:t>G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 startAt="6"/>
            </a:pPr>
            <a:r>
              <a:rPr lang="en"/>
              <a:t>C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 startAt="6"/>
            </a:pPr>
            <a:r>
              <a:rPr lang="en"/>
              <a:t>F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 startAt="6"/>
            </a:pPr>
            <a:r>
              <a:rPr lang="en"/>
              <a:t>C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 startAt="6"/>
            </a:pPr>
            <a:r>
              <a:rPr lang="en"/>
              <a:t>F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88f87643f4_0_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Clara Luper: Responses</a:t>
            </a:r>
            <a:endParaRPr/>
          </a:p>
        </p:txBody>
      </p:sp>
      <p:sp>
        <p:nvSpPr>
          <p:cNvPr id="174" name="Google Shape;174;g288f87643f4_0_6"/>
          <p:cNvSpPr txBox="1"/>
          <p:nvPr>
            <p:ph idx="1" type="body"/>
          </p:nvPr>
        </p:nvSpPr>
        <p:spPr>
          <a:xfrm>
            <a:off x="311700" y="1152475"/>
            <a:ext cx="7948792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/>
              <a:t>Review each question and the response chosen.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/>
              <a:t>Talk with a partner about the strategies used to answer each question.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/>
              <a:t>Discuss how any strategies used can help on the actual ACT.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CT Math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Halstied, Laura E.</dc:creator>
</cp:coreProperties>
</file>