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2"/>
    <p:restoredTop sz="94694"/>
  </p:normalViewPr>
  <p:slideViewPr>
    <p:cSldViewPr snapToGrid="0">
      <p:cViewPr>
        <p:scale>
          <a:sx n="110" d="100"/>
          <a:sy n="110" d="100"/>
        </p:scale>
        <p:origin x="296" y="10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95a1532a2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295a1532a2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61bb1355c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61bb1355c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1bb1355c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1bb1355c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1bb1355c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1bb1355c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61bb1355c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61bb1355c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61bb1355c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61bb1355c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1bb1355c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1bb1355c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61bb1355c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61bb1355c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95a1532a2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295a1532a2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61bb1355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261bb1355c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95a1532a2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95a1532a2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Four corners. Strategies. Retrieved from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https://learn.k20center.ou.edu/strategy/138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1bb1355c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1bb1355c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1bb1355c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1bb1355c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1bb1355c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61bb1355c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1bb1355c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1bb1355c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sential Question/Objectives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1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sential Question/Objectives 2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42225" y="445025"/>
            <a:ext cx="799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42225" y="1152475"/>
            <a:ext cx="3750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72000" y="445025"/>
            <a:ext cx="796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925625" y="555600"/>
            <a:ext cx="67614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82300" y="1371725"/>
            <a:ext cx="69402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○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■"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>
  <p:cSld name="CUSTOM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20.ou.edu/fafsa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Trabajo y Estudio</a:t>
            </a:r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400" dirty="0"/>
              <a:t>El estudiante debe llenar la FAFSA para calificar para el programa de trabajo y estudio.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400" dirty="0"/>
              <a:t>El programa de trabajo y estudio está diseñado para suplementar los ingresos con un empleo en el campus.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400" dirty="0"/>
              <a:t>El empleo debe ser en un ambiente de trabajo amigable con las tareas académicas.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Becas</a:t>
            </a:r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400" dirty="0"/>
              <a:t>Las becas pueden considerarse dinero gratis. Las becas no tienen que devolverse. 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400" dirty="0"/>
              <a:t>Algunos recursos que le ayudarán a encontrar becas: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Consejera escolar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Buscadores de becas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Google / búsqueda en Internet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Oficina de ayuda económica de la universidad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Programa de estudios de la universidad</a:t>
            </a:r>
          </a:p>
          <a:p>
            <a:pPr marL="9017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Empresas locales / Empleadores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400" dirty="0"/>
              <a:t>Asegúrese de confirmar los plazos de las becas. 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400" dirty="0"/>
              <a:t>Se recomienda a los estudiantes que sigan obteniendo becas a lo largo de sus estudios.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Préstamos para Estudiantes</a:t>
            </a:r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dirty="0"/>
              <a:t>Préstamos Federales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Estudiantes deben completar la FAFSA para poder optar a los préstamos federales.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Los préstamos educativos federales suelen costar menos que los privados.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La amortización suele comenzar tras la graduación o el cambio de estado de la matrícula.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dirty="0"/>
              <a:t>Préstamos Privados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Los préstamos privados suelen ser más caros y con intereses más altos.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Se requiere una buena puntuación crediticia.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Es menos probable que se aplace el reembolso en épocas de dificultades financieras.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768775" y="2037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La Promesa de Oklahoma</a:t>
            </a:r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768775" y="904825"/>
            <a:ext cx="8031900" cy="37134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200" dirty="0"/>
              <a:t>La Promesa de Oklahoma paga la matrícula de las universidades estatales.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Prepárese para pagar las cuotas, los libros y el alojamiento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Wingdings" panose="05000000000000000000" pitchFamily="2" charset="2"/>
              <a:buChar char="§"/>
            </a:pPr>
            <a:r>
              <a:rPr lang="es-ES_tradnl" sz="2000" dirty="0"/>
              <a:t>Algunas universidades estatales ofrecen becas adicionales para estudiantes de la Promesa de Oklahoma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200" dirty="0"/>
              <a:t>Estudiantes deben cumplir con todos los requisitos para obtener la beca Promesa de OK.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200" dirty="0"/>
              <a:t>Se requiere la FAFSA.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200" dirty="0"/>
              <a:t>Estudiantes deben informar a la Oficina de Ayuda Financiera de que tienen la Promesa OK.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s-ES_tradnl" sz="2000" dirty="0"/>
              <a:t>La universidad se pondrá en contacto con la Promesa de OK para confirmar la concesión de la beca.</a:t>
            </a:r>
            <a:endParaRPr lang="es-ES_trad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Cómo rellenar la FAFSA</a:t>
            </a:r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557848" lvl="0" indent="-457200" algn="l" rtl="0">
              <a:spcBef>
                <a:spcPts val="0"/>
              </a:spcBef>
              <a:spcAft>
                <a:spcPts val="0"/>
              </a:spcAft>
              <a:buSzPct val="77611"/>
              <a:buFont typeface="Arial" panose="020B0604020202020204" pitchFamily="34" charset="0"/>
              <a:buChar char="•"/>
            </a:pPr>
            <a:r>
              <a:rPr lang="es-ES_tradnl" sz="3000" dirty="0"/>
              <a:t>Los cónyuges y padrastros pueden tener que participar como contribuyentes. </a:t>
            </a:r>
            <a:endParaRPr lang="es-ES_tradnl" sz="3050" dirty="0"/>
          </a:p>
          <a:p>
            <a:pPr marL="535702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s-ES_tradnl" sz="3050" dirty="0"/>
              <a:t>La información fiscal federal se transfiere directamente del IRS.</a:t>
            </a:r>
          </a:p>
          <a:p>
            <a:pPr marL="1017509" lvl="1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_tradnl" sz="2550" dirty="0"/>
              <a:t>Se requiere consentimiento.</a:t>
            </a:r>
          </a:p>
          <a:p>
            <a:pPr marL="535702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s-ES_tradnl" sz="3050" dirty="0"/>
              <a:t>Todos los contribuyentes necesitan su propia identificación FSA.</a:t>
            </a:r>
          </a:p>
          <a:p>
            <a:pPr marL="1017509" lvl="1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_tradnl" sz="2550" dirty="0"/>
              <a:t>Estudiantes, cónyuges, padres, etc. deben presentar una solicitud FAFSA.</a:t>
            </a:r>
          </a:p>
          <a:p>
            <a:pPr marL="535702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s-ES_tradnl" sz="3050" dirty="0"/>
              <a:t>Cada individuo puede añadir hasta 20 universidades o escuelas de oficios en la FAFSA.</a:t>
            </a:r>
          </a:p>
          <a:p>
            <a:pPr marL="535702" indent="-457200">
              <a:buSzPct val="100000"/>
              <a:buFont typeface="Arial" panose="020B0604020202020204" pitchFamily="34" charset="0"/>
              <a:buChar char="•"/>
            </a:pPr>
            <a:r>
              <a:rPr lang="es-ES_tradnl" sz="3050" dirty="0"/>
              <a:t>Es imperativo prestar atención a todos los plazos.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925625" y="555600"/>
            <a:ext cx="6761400" cy="755700"/>
          </a:xfr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¿Quién es Contribuyente?</a:t>
            </a:r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xfrm>
            <a:off x="782300" y="1371725"/>
            <a:ext cx="6940200" cy="3179400"/>
          </a:xfr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361950" indent="-285750">
              <a:lnSpc>
                <a:spcPct val="105000"/>
              </a:lnSpc>
              <a:buSzPct val="100000"/>
            </a:pPr>
            <a:r>
              <a:rPr lang="es-ES_tradnl" sz="1900" dirty="0"/>
              <a:t>Cualquier persona que deba proporcionar información, consentimiento, aprobación y una firma en el formulario FAFSA.</a:t>
            </a:r>
          </a:p>
          <a:p>
            <a:pPr marL="361950" indent="-285750">
              <a:lnSpc>
                <a:spcPct val="105000"/>
              </a:lnSpc>
              <a:buSzPct val="100000"/>
            </a:pPr>
            <a:r>
              <a:rPr lang="es-ES_tradnl" sz="1900" dirty="0"/>
              <a:t>Su información de impuestos federales se transfiere del IRS a la FAFSA.</a:t>
            </a:r>
          </a:p>
          <a:p>
            <a:pPr marL="457200" lvl="0" indent="-3810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_tradnl" sz="1900" dirty="0"/>
              <a:t>Un contribuyente puede ser:</a:t>
            </a:r>
          </a:p>
          <a:p>
            <a:pPr marL="914400" lvl="1" indent="-3429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_tradnl" sz="1600" dirty="0"/>
              <a:t>Estudiante</a:t>
            </a:r>
          </a:p>
          <a:p>
            <a:pPr marL="914400" lvl="1" indent="-3429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_tradnl" sz="1600" dirty="0"/>
              <a:t>Cónyuge del estudiante</a:t>
            </a:r>
          </a:p>
          <a:p>
            <a:pPr marL="914400" lvl="1" indent="-3429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_tradnl" sz="1600" dirty="0"/>
              <a:t>Padres biológicos o adoptivos</a:t>
            </a:r>
          </a:p>
          <a:p>
            <a:pPr marL="914400" lvl="1" indent="-3429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_tradnl" sz="1600" dirty="0"/>
              <a:t>Padrastro o madrastra</a:t>
            </a:r>
          </a:p>
          <a:p>
            <a:pPr marL="457200" lvl="0" indent="-381000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ES_tradnl" sz="1900" dirty="0"/>
              <a:t>Los contribuyentes no siempre son responsables económicamente del pago de los gastos escolares.</a:t>
            </a:r>
            <a:endParaRPr lang="es-ES_tradnl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¡Rellenemos la FAFSA!</a:t>
            </a:r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_tradnl"/>
              <a:t>Vaya a : </a:t>
            </a:r>
            <a:r>
              <a:rPr lang="es-ES_tradnl" b="1" u="sng">
                <a:hlinkClick r:id="rId3"/>
              </a:rPr>
              <a:t>http://k20.ou.edu/fafsa</a:t>
            </a:r>
            <a:endParaRPr lang="es-ES_tradnl" b="1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s-ES_tradnl"/>
          </a:p>
        </p:txBody>
      </p:sp>
      <p:pic>
        <p:nvPicPr>
          <p:cNvPr id="135" name="Google Shape;13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8275" y="1788925"/>
            <a:ext cx="2779950" cy="277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s-ES_tradnl"/>
              <a:t>Pagando la Universidad 101: Parte 2</a:t>
            </a:r>
          </a:p>
        </p:txBody>
      </p:sp>
      <p:sp>
        <p:nvSpPr>
          <p:cNvPr id="42" name="Google Shape;42;p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34288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s-ES_tradnl" b="1"/>
              <a:t>Cómo rellenar la FAFSA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s-ES_tradnl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s-ES_tradnl"/>
              <a:t>Pregunta Esencial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52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25"/>
              <a:buFont typeface="Arial"/>
              <a:buChar char="•"/>
            </a:pPr>
            <a:r>
              <a:rPr lang="es-ES_tradnl" sz="2500" dirty="0"/>
              <a:t>¿Qué es la FAFSA?</a:t>
            </a:r>
          </a:p>
          <a:p>
            <a:pPr marL="457200" lvl="0" indent="-39528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25"/>
              <a:buFont typeface="Arial"/>
              <a:buChar char="•"/>
            </a:pPr>
            <a:r>
              <a:rPr lang="es-ES_tradnl" sz="2500" dirty="0"/>
              <a:t>¿De qué manera beneficia la FAFSA a estudiantes?</a:t>
            </a: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lang="es-ES_tradnl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Objetivos de la Lección</a:t>
            </a:r>
          </a:p>
        </p:txBody>
      </p:sp>
      <p:sp>
        <p:nvSpPr>
          <p:cNvPr id="54" name="Google Shape;54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s-ES_tradnl" dirty="0"/>
              <a:t>Explorar los beneficios de la FAFSA.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s-ES_tradnl" dirty="0"/>
              <a:t>Demostrar comprensión completando el proceso de la FAFSA.</a:t>
            </a:r>
            <a:endParaRPr lang="es-ES_tradnl" sz="2625" dirty="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lang="es-ES_tradnl" sz="26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Cuatro Esquinas</a:t>
            </a:r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4150" b="1" dirty="0"/>
              <a:t>¿Cuáles son algunos recursos para ayudarle a pagar la universidad?</a:t>
            </a:r>
          </a:p>
          <a:p>
            <a:pPr marL="635397" lvl="0" indent="-571500" algn="l" rtl="0">
              <a:spcBef>
                <a:spcPts val="12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s-ES_tradnl" sz="4150" dirty="0"/>
              <a:t>Alrededor, hay cuatro carteles. Diríjase al cartel que conozca mejor.</a:t>
            </a:r>
          </a:p>
          <a:p>
            <a:pPr marL="1016000" lvl="1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_tradnl" sz="3200" dirty="0"/>
              <a:t>Becas universitarias y locales</a:t>
            </a:r>
          </a:p>
          <a:p>
            <a:pPr marL="1016000" lvl="1" indent="-457200">
              <a:buSzPct val="100000"/>
              <a:buFont typeface="Wingdings" panose="05000000000000000000" pitchFamily="2" charset="2"/>
              <a:buChar char="§"/>
            </a:pPr>
            <a:r>
              <a:rPr lang="es-ES_tradnl" sz="3200" dirty="0"/>
              <a:t>Trabajo/estudio</a:t>
            </a:r>
          </a:p>
          <a:p>
            <a:pPr marL="1016000" lvl="1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_tradnl" sz="3200" dirty="0"/>
              <a:t>La Promesa de Oklahoma</a:t>
            </a:r>
          </a:p>
          <a:p>
            <a:pPr marL="1016000" lvl="1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s-ES_tradnl" sz="3200" dirty="0"/>
              <a:t>Préstamos para estudiantes</a:t>
            </a:r>
            <a:endParaRPr lang="es-ES_tradnl" dirty="0"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6285" y="134750"/>
            <a:ext cx="1094038" cy="101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Con su grupo, discuta cada pregunta:</a:t>
            </a:r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¿Qué significa su categoría?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¿Cómo podría mirarse en términos de pagar la universidad?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¿Cuáles son las ventajas potenciales de esta categoría?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¿Cuáles son las posibles desventajas de esta categoría?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¿Qué utilidad puede tener esta opción a largo plazo?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¿Qué es la FAFSA?</a:t>
            </a: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FAFSA es una solicitud gratuita de ayuda federal para estudiantes.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Se trata de una solicitud en línea para que estudiantes reciban ayuda estudiantil para la universidad o las escuelas profesionales.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Responderán a una serie de preguntas para determinar si su estudiante cumple con los requisitos para recibir ayuda federal y estatal.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Cada año que su estudiante plane asistir a la universidad, escuela professional o escuela de oficios, se DEBE llenar la solicitud.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800525" y="44502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¿Por qué es importante la FAFSA?</a:t>
            </a: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800525" y="1152475"/>
            <a:ext cx="803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Las universidades y escuelas de oficios usan el formulario FAFSA para calcular la elegibilidad y la cantidad de la ayuda estudiantil.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s-ES_tradnl"/>
              <a:t>El gobierno federal y los estados usan la FAFSA para determinar la elegibilidad para: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s-ES_tradnl" sz="2000"/>
              <a:t>Subvenciones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s-ES_tradnl" sz="2000"/>
              <a:t>Becas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s-ES_tradnl" sz="2000"/>
              <a:t>Trabajo y estudio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800525" y="260875"/>
            <a:ext cx="8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/>
              <a:t>Beca Pell</a:t>
            </a:r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800525" y="949273"/>
            <a:ext cx="8031900" cy="37719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/>
              <a:t>La Beca Pell es el mayor programa federal de becas que se ofrece a los estudiantes universitarios.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/>
              <a:t>Está diseñada para ayudar a estudiantes de familias con bajos ingresos.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/>
              <a:t>A diferencia de los préstamos, la Beca Federal Pell no tiene que devolverse, salvo en determinadas circunstancias.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/>
              <a:t>Para poder optar a una Beca Pell, estudiantes deben demostrar su necesidad económica mediante el formulario de Solicitud Gratuita de Ayuda Federal para Estudiantes (FAFSA®).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/>
              <a:t>La cantidad concedida depende de su Índice de Ayuda Estudiantil (SAI), el coste de la asistencia, su condición de estudiante a tiempo completo o parcial, y sus planes para asistir a la escuela durante un año académico completo o parcial.</a:t>
            </a:r>
            <a:endParaRPr lang="es-ES_tradnl"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897</Words>
  <Application>Microsoft Macintosh PowerPoint</Application>
  <PresentationFormat>On-screen Show (16:9)</PresentationFormat>
  <Paragraphs>90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Simple Light</vt:lpstr>
      <vt:lpstr>PowerPoint Presentation</vt:lpstr>
      <vt:lpstr>Pagando la Universidad 101: Parte 2</vt:lpstr>
      <vt:lpstr>Pregunta Esencial</vt:lpstr>
      <vt:lpstr>Objetivos de la Lección</vt:lpstr>
      <vt:lpstr>Cuatro Esquinas</vt:lpstr>
      <vt:lpstr>Con su grupo, discuta cada pregunta:</vt:lpstr>
      <vt:lpstr>¿Qué es la FAFSA?</vt:lpstr>
      <vt:lpstr>¿Por qué es importante la FAFSA?</vt:lpstr>
      <vt:lpstr>Beca Pell</vt:lpstr>
      <vt:lpstr>Trabajo y Estudio</vt:lpstr>
      <vt:lpstr>Becas</vt:lpstr>
      <vt:lpstr>Préstamos para Estudiantes</vt:lpstr>
      <vt:lpstr>La Promesa de Oklahoma</vt:lpstr>
      <vt:lpstr>Cómo rellenar la FAFSA</vt:lpstr>
      <vt:lpstr>¿Quién es Contribuyente?</vt:lpstr>
      <vt:lpstr>¡Rellenemos la FAFSA!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Paying for College 101 Part 2</dc:title>
  <dc:subject/>
  <dc:creator>K20 Center</dc:creator>
  <cp:keywords/>
  <dc:description/>
  <cp:lastModifiedBy>Lopez, Araceli</cp:lastModifiedBy>
  <cp:revision>38</cp:revision>
  <dcterms:modified xsi:type="dcterms:W3CDTF">2023-12-05T19:26:16Z</dcterms:modified>
  <cp:category/>
</cp:coreProperties>
</file>