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66" r:id="rId3"/>
  </p:sldMasterIdLst>
  <p:notesMasterIdLst>
    <p:notesMasterId r:id="rId28"/>
  </p:notesMasterIdLst>
  <p:sldIdLst>
    <p:sldId id="256" r:id="rId4"/>
    <p:sldId id="280" r:id="rId5"/>
    <p:sldId id="281" r:id="rId6"/>
    <p:sldId id="282"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6858000" cy="9144000"/>
  <p:embeddedFontLs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Open Sans" panose="020B0606030504020204" pitchFamily="34" charset="0"/>
      <p:regular r:id="rId41"/>
      <p:italic r:id="rId42"/>
    </p:embeddedFont>
    <p:embeddedFont>
      <p:font typeface="Segoe UI" panose="020B0502040204020203" pitchFamily="34" charset="0"/>
      <p:regular r:id="rId43"/>
      <p:bold r:id="rId44"/>
      <p:italic r:id="rId45"/>
      <p:boldItalic r:id="rId46"/>
    </p:embeddedFont>
    <p:embeddedFont>
      <p:font typeface="Wingdings 2" panose="050201020105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0q3Ys8oB9lkrDz3zKpb5FSQEE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Myers" initials="" lastIdx="3" clrIdx="0"/>
  <p:cmAuthor id="1" name="Ayanna Wheel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BA455-746C-4C3B-B083-6AC915682CB8}" v="2" dt="2024-07-03T16:53:53.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77619" autoAdjust="0"/>
  </p:normalViewPr>
  <p:slideViewPr>
    <p:cSldViewPr snapToGrid="0">
      <p:cViewPr varScale="1">
        <p:scale>
          <a:sx n="97" d="100"/>
          <a:sy n="97" d="100"/>
        </p:scale>
        <p:origin x="100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93BBA455-746C-4C3B-B083-6AC915682CB8}"/>
    <pc:docChg chg="custSel modSld">
      <pc:chgData name="Bracken, Pam" userId="f3aa402d-8a3c-4841-b939-af5e5b41e404" providerId="ADAL" clId="{93BBA455-746C-4C3B-B083-6AC915682CB8}" dt="2024-07-03T16:55:48.767" v="154" actId="20577"/>
      <pc:docMkLst>
        <pc:docMk/>
      </pc:docMkLst>
      <pc:sldChg chg="modSp mod modNotesTx">
        <pc:chgData name="Bracken, Pam" userId="f3aa402d-8a3c-4841-b939-af5e5b41e404" providerId="ADAL" clId="{93BBA455-746C-4C3B-B083-6AC915682CB8}" dt="2024-07-03T16:55:48.767" v="154" actId="20577"/>
        <pc:sldMkLst>
          <pc:docMk/>
          <pc:sldMk cId="0" sldId="279"/>
        </pc:sldMkLst>
        <pc:spChg chg="mod">
          <ac:chgData name="Bracken, Pam" userId="f3aa402d-8a3c-4841-b939-af5e5b41e404" providerId="ADAL" clId="{93BBA455-746C-4C3B-B083-6AC915682CB8}" dt="2024-07-03T16:35:59.722" v="10" actId="20577"/>
          <ac:spMkLst>
            <pc:docMk/>
            <pc:sldMk cId="0" sldId="279"/>
            <ac:spMk id="223" creationId="{00000000-0000-0000-0000-000000000000}"/>
          </ac:spMkLst>
        </pc:spChg>
        <pc:spChg chg="mod">
          <ac:chgData name="Bracken, Pam" userId="f3aa402d-8a3c-4841-b939-af5e5b41e404" providerId="ADAL" clId="{93BBA455-746C-4C3B-B083-6AC915682CB8}" dt="2024-07-03T16:53:53.644" v="34" actId="20577"/>
          <ac:spMkLst>
            <pc:docMk/>
            <pc:sldMk cId="0" sldId="279"/>
            <ac:spMk id="224" creationId="{00000000-0000-0000-0000-000000000000}"/>
          </ac:spMkLst>
        </pc:spChg>
        <pc:picChg chg="mod">
          <ac:chgData name="Bracken, Pam" userId="f3aa402d-8a3c-4841-b939-af5e5b41e404" providerId="ADAL" clId="{93BBA455-746C-4C3B-B083-6AC915682CB8}" dt="2024-07-03T16:52:24.266" v="26" actId="1076"/>
          <ac:picMkLst>
            <pc:docMk/>
            <pc:sldMk cId="0" sldId="279"/>
            <ac:picMk id="22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e3096be60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e3096be60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rgbClr val="000000"/>
                </a:solidFill>
                <a:latin typeface="Helvetica Neue"/>
                <a:ea typeface="Helvetica Neue"/>
                <a:cs typeface="Helvetica Neue"/>
                <a:sym typeface="Helvetica Neue"/>
              </a:rPr>
              <a:t>Students may also have questions about what it means to be waitlisted, so this is a good place to discuss how colleges sometimes request final grades to help them make a decision.</a:t>
            </a:r>
            <a:endParaRPr dirty="0">
              <a:solidFill>
                <a:srgbClr val="000000"/>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e3096be60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e3096be60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3096be6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3096be6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guiding questions to debrief the whole-class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If you were accepted, what were your applicant’s strengths? If you were waitlisted or rejected, what were your applicant’s weaknesses? What could students who were waitlisted or rejected do to increase their chances of being admitted?</a:t>
            </a:r>
            <a:endParaRPr i="1"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Consider also asking the following:</a:t>
            </a:r>
          </a:p>
          <a:p>
            <a:pPr marL="0" lvl="0" indent="0" algn="l" rtl="0">
              <a:spcBef>
                <a:spcPts val="0"/>
              </a:spcBef>
              <a:spcAft>
                <a:spcPts val="0"/>
              </a:spcAft>
              <a:buNone/>
            </a:pPr>
            <a:r>
              <a:rPr lang="en-US" b="0" i="1" dirty="0">
                <a:solidFill>
                  <a:srgbClr val="333333"/>
                </a:solidFill>
                <a:effectLst/>
                <a:latin typeface="Open Sans"/>
              </a:rPr>
              <a:t>What did you notice? Are you surprised by how the applicants ended up?</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Solicit responses from group.</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e3096be60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e3096be60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sz="1200" i="1" dirty="0">
                <a:latin typeface="Calibri"/>
                <a:ea typeface="Calibri"/>
                <a:cs typeface="Calibri"/>
                <a:sym typeface="Calibri"/>
              </a:rPr>
              <a:t>“GPA is not the only factor that impacts whether you are accepted to college or not. In this game, you will be introduced to other college admissions factors and gain a better understanding of how each of those impacts your acceptance into college.  We need eight volunteers to participate in the game.”</a:t>
            </a:r>
            <a:endParaRPr sz="1200" i="1" dirty="0">
              <a:latin typeface="Calibri"/>
              <a:ea typeface="Calibri"/>
              <a:cs typeface="Calibri"/>
              <a:sym typeface="Calibri"/>
            </a:endParaRPr>
          </a:p>
          <a:p>
            <a:pPr marL="0" lvl="0" indent="0" algn="l" rtl="0">
              <a:spcBef>
                <a:spcPts val="520"/>
              </a:spcBef>
              <a:spcAft>
                <a:spcPts val="0"/>
              </a:spcAft>
              <a:buNone/>
            </a:pPr>
            <a:endParaRPr lang="en-US" sz="1200" dirty="0">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US" sz="1200" dirty="0">
                <a:latin typeface="Calibri"/>
                <a:ea typeface="Calibri"/>
                <a:cs typeface="Calibri"/>
                <a:sym typeface="Calibri"/>
              </a:rPr>
              <a:t>Volunteers will be handed a student card which lists a GPA and several bullet point statements. Tell students you will read a list of statements and directions for each statement. If the statement you read is listed on a volunteer’s card, they will follow the directions listed for that statement and move forward or backward in line.</a:t>
            </a:r>
          </a:p>
          <a:p>
            <a:pPr marL="0" lvl="0" indent="0" algn="l" rtl="0">
              <a:spcBef>
                <a:spcPts val="52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US" sz="1200" dirty="0">
                <a:latin typeface="Calibri"/>
                <a:ea typeface="Calibri"/>
                <a:cs typeface="Calibri"/>
                <a:sym typeface="Calibri"/>
              </a:rPr>
              <a:t>Ask the rest of the class to pay attention to the statements being read and how those statements impact where the students end up in the line. What do they notice and wonder about the statements and the college applicants?</a:t>
            </a: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eda5f50c2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eda5f50c2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guiding questions to debrief the video or game:</a:t>
            </a:r>
            <a:endParaRPr i="1" dirty="0"/>
          </a:p>
          <a:p>
            <a:pPr marL="0" lvl="0" indent="0" algn="l" rtl="0">
              <a:spcBef>
                <a:spcPts val="0"/>
              </a:spcBef>
              <a:spcAft>
                <a:spcPts val="0"/>
              </a:spcAft>
              <a:buNone/>
            </a:pPr>
            <a:r>
              <a:rPr lang="en-US" i="1" dirty="0"/>
              <a:t>What did you notice? Are you surprised by how the applicants ended up? Is there anything you wonder about after watching or playing the game?    </a:t>
            </a:r>
            <a:endParaRPr i="1" dirty="0"/>
          </a:p>
          <a:p>
            <a:pPr marL="0" lvl="0" indent="0" algn="l" rtl="0">
              <a:spcBef>
                <a:spcPts val="0"/>
              </a:spcBef>
              <a:spcAft>
                <a:spcPts val="0"/>
              </a:spcAft>
              <a:buNone/>
            </a:pPr>
            <a:r>
              <a:rPr lang="en-US" dirty="0"/>
              <a:t>Solicit responses from the group.</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e04a80c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e04a80c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a:t>
            </a:r>
            <a:r>
              <a:rPr lang="en-US" i="1" dirty="0"/>
              <a:t>Did you know all of the factors from the GPA (video or game) are considered for acceptance to postsecondary education? Advanced classes, attendance, college entrance exams, extracurricular activities, and GPA are all important to the admissions process.</a:t>
            </a:r>
            <a:r>
              <a:rPr lang="en-US" dirty="0"/>
              <a:t>” </a:t>
            </a:r>
          </a:p>
          <a:p>
            <a:pPr marL="0" lvl="0" indent="0" algn="l" rtl="0">
              <a:spcBef>
                <a:spcPts val="0"/>
              </a:spcBef>
              <a:spcAft>
                <a:spcPts val="0"/>
              </a:spcAft>
              <a:buNone/>
            </a:pPr>
            <a:endParaRPr dirty="0"/>
          </a:p>
          <a:p>
            <a:pPr marL="0" lvl="0" indent="0" algn="l" rtl="0">
              <a:spcBef>
                <a:spcPts val="0"/>
              </a:spcBef>
              <a:spcAft>
                <a:spcPts val="0"/>
              </a:spcAft>
              <a:buNone/>
            </a:pPr>
            <a:r>
              <a:rPr lang="en-US" dirty="0"/>
              <a:t>Now, students will:</a:t>
            </a:r>
            <a:endParaRPr dirty="0"/>
          </a:p>
          <a:p>
            <a:pPr marL="457200" lvl="0" indent="-317500" algn="l" rtl="0">
              <a:spcBef>
                <a:spcPts val="0"/>
              </a:spcBef>
              <a:spcAft>
                <a:spcPts val="0"/>
              </a:spcAft>
              <a:buSzPts val="1400"/>
              <a:buChar char="●"/>
            </a:pPr>
            <a:r>
              <a:rPr lang="en-US" dirty="0"/>
              <a:t>Use link to access the activity.</a:t>
            </a:r>
            <a:endParaRPr dirty="0"/>
          </a:p>
          <a:p>
            <a:pPr marL="457200" lvl="0" indent="-317500" algn="l" rtl="0">
              <a:spcBef>
                <a:spcPts val="0"/>
              </a:spcBef>
              <a:spcAft>
                <a:spcPts val="0"/>
              </a:spcAft>
              <a:buSzPts val="1400"/>
              <a:buChar char="●"/>
            </a:pPr>
            <a:r>
              <a:rPr lang="en-US" dirty="0"/>
              <a:t>Click and drag on the answers (on the left side of the graphic) and drag those answers to the correct corresponding college admissions factor box. Ex. sports are extracurricular activities.</a:t>
            </a:r>
            <a:endParaRPr dirty="0"/>
          </a:p>
          <a:p>
            <a:pPr marL="457200" lvl="0" indent="-317500" algn="l" rtl="0">
              <a:spcBef>
                <a:spcPts val="0"/>
              </a:spcBef>
              <a:spcAft>
                <a:spcPts val="0"/>
              </a:spcAft>
              <a:buSzPts val="1400"/>
              <a:buChar char="●"/>
            </a:pPr>
            <a:r>
              <a:rPr lang="en-US" dirty="0"/>
              <a:t>Click on “check” to check if their answers are correct.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prefer to do this activity as a whole class with an interactive whiteboard such as a </a:t>
            </a:r>
            <a:r>
              <a:rPr lang="en-US" dirty="0" err="1"/>
              <a:t>SMARTboard</a:t>
            </a:r>
            <a:r>
              <a:rPr lang="en-US" dirty="0"/>
              <a:t>, click on the link on the slide to access the activity and invite student volunteers to the board to take turns dragging and dropping. If you need to accommodate for social distancing, you can also ask for volunteers to guide you as you drag and drop the answers.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e3cc505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e3cc5057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access to technology is limited, you can discuss the five factors with students and answer questions they have. Answers to each factor are as follows:</a:t>
            </a:r>
          </a:p>
          <a:p>
            <a:pPr marL="0" lvl="0" indent="0" algn="l" rtl="0">
              <a:spcBef>
                <a:spcPts val="0"/>
              </a:spcBef>
              <a:spcAft>
                <a:spcPts val="0"/>
              </a:spcAft>
              <a:buNone/>
            </a:pPr>
            <a:endParaRPr lang="en-US" dirty="0"/>
          </a:p>
          <a:p>
            <a:pPr algn="l"/>
            <a:r>
              <a:rPr lang="en-US" b="1" i="0" dirty="0">
                <a:effectLst/>
                <a:latin typeface="Segoe UI" panose="020B0502040204020203" pitchFamily="34" charset="0"/>
              </a:rPr>
              <a:t>GPA:</a:t>
            </a:r>
          </a:p>
          <a:p>
            <a:pPr algn="l"/>
            <a:r>
              <a:rPr lang="en-US" b="0" i="0" dirty="0">
                <a:effectLst/>
                <a:latin typeface="Segoe UI" panose="020B0502040204020203" pitchFamily="34" charset="0"/>
              </a:rPr>
              <a:t>Grade Point Average</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Advanced Coursework:</a:t>
            </a:r>
          </a:p>
          <a:p>
            <a:pPr algn="l"/>
            <a:r>
              <a:rPr lang="en-US" b="0" i="0" dirty="0">
                <a:effectLst/>
                <a:latin typeface="Segoe UI" panose="020B0502040204020203" pitchFamily="34" charset="0"/>
              </a:rPr>
              <a:t>Advanced Placement (AP) Courses</a:t>
            </a:r>
          </a:p>
          <a:p>
            <a:pPr algn="l"/>
            <a:r>
              <a:rPr lang="en-US" b="0" i="0" dirty="0">
                <a:effectLst/>
                <a:latin typeface="Segoe UI" panose="020B0502040204020203" pitchFamily="34" charset="0"/>
              </a:rPr>
              <a:t>College Prep Courses</a:t>
            </a:r>
          </a:p>
          <a:p>
            <a:pPr algn="l"/>
            <a:r>
              <a:rPr lang="en-US" b="0" i="0" dirty="0">
                <a:effectLst/>
                <a:latin typeface="Segoe UI" panose="020B0502040204020203" pitchFamily="34" charset="0"/>
              </a:rPr>
              <a:t>Honor Courses</a:t>
            </a:r>
          </a:p>
          <a:p>
            <a:pPr algn="l"/>
            <a:r>
              <a:rPr lang="en-US" b="0" i="0" dirty="0">
                <a:effectLst/>
                <a:latin typeface="Segoe UI" panose="020B0502040204020203" pitchFamily="34" charset="0"/>
              </a:rPr>
              <a:t>Concurrent Enrollment Courses</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Extracurricular Activities:</a:t>
            </a:r>
          </a:p>
          <a:p>
            <a:pPr algn="l"/>
            <a:r>
              <a:rPr lang="en-US" b="0" i="0" dirty="0">
                <a:effectLst/>
                <a:latin typeface="Segoe UI" panose="020B0502040204020203" pitchFamily="34" charset="0"/>
              </a:rPr>
              <a:t>Volunteering &amp; Community Service</a:t>
            </a:r>
          </a:p>
          <a:p>
            <a:pPr algn="l"/>
            <a:r>
              <a:rPr lang="en-US" b="0" i="0" dirty="0">
                <a:effectLst/>
                <a:latin typeface="Segoe UI" panose="020B0502040204020203" pitchFamily="34" charset="0"/>
              </a:rPr>
              <a:t>Student Clubs &amp; Organizations</a:t>
            </a:r>
          </a:p>
          <a:p>
            <a:pPr algn="l"/>
            <a:r>
              <a:rPr lang="en-US" b="0" i="0" dirty="0">
                <a:effectLst/>
                <a:latin typeface="Segoe UI" panose="020B0502040204020203" pitchFamily="34" charset="0"/>
              </a:rPr>
              <a:t>Fine Arts</a:t>
            </a:r>
          </a:p>
          <a:p>
            <a:pPr algn="l"/>
            <a:r>
              <a:rPr lang="en-US" b="0" i="0" dirty="0">
                <a:effectLst/>
                <a:latin typeface="Segoe UI" panose="020B0502040204020203" pitchFamily="34" charset="0"/>
              </a:rPr>
              <a:t>Athletics</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Attendance:</a:t>
            </a:r>
          </a:p>
          <a:p>
            <a:pPr algn="l"/>
            <a:r>
              <a:rPr lang="en-US" b="0" i="0" dirty="0">
                <a:effectLst/>
                <a:latin typeface="Segoe UI" panose="020B0502040204020203" pitchFamily="34" charset="0"/>
              </a:rPr>
              <a:t>Be on Time</a:t>
            </a:r>
          </a:p>
          <a:p>
            <a:pPr algn="l"/>
            <a:r>
              <a:rPr lang="en-US" b="0" i="0" dirty="0">
                <a:effectLst/>
                <a:latin typeface="Segoe UI" panose="020B0502040204020203" pitchFamily="34" charset="0"/>
              </a:rPr>
              <a:t>Keep Up With Missed Assignments</a:t>
            </a:r>
          </a:p>
          <a:p>
            <a:pPr algn="l"/>
            <a:r>
              <a:rPr lang="en-US" b="0" i="0" dirty="0">
                <a:effectLst/>
                <a:latin typeface="Segoe UI" panose="020B0502040204020203" pitchFamily="34" charset="0"/>
              </a:rPr>
              <a:t>Attend Class as Often as Possible</a:t>
            </a:r>
          </a:p>
          <a:p>
            <a:pPr algn="l"/>
            <a:r>
              <a:rPr lang="en-US" b="0" i="0" dirty="0">
                <a:effectLst/>
                <a:latin typeface="Segoe UI" panose="020B0502040204020203" pitchFamily="34" charset="0"/>
              </a:rPr>
              <a:t> </a:t>
            </a:r>
          </a:p>
          <a:p>
            <a:pPr algn="l"/>
            <a:r>
              <a:rPr lang="en-US" b="1" i="0" dirty="0">
                <a:effectLst/>
                <a:latin typeface="Segoe UI" panose="020B0502040204020203" pitchFamily="34" charset="0"/>
              </a:rPr>
              <a:t>College Entrance Exams:</a:t>
            </a:r>
          </a:p>
          <a:p>
            <a:pPr algn="l"/>
            <a:r>
              <a:rPr lang="en-US" b="0" i="0" dirty="0">
                <a:effectLst/>
                <a:latin typeface="Segoe UI" panose="020B0502040204020203" pitchFamily="34" charset="0"/>
              </a:rPr>
              <a:t>SAT</a:t>
            </a:r>
          </a:p>
          <a:p>
            <a:pPr algn="l"/>
            <a:r>
              <a:rPr lang="en-US" b="0" i="0" dirty="0">
                <a:effectLst/>
                <a:latin typeface="Segoe UI" panose="020B0502040204020203" pitchFamily="34" charset="0"/>
              </a:rPr>
              <a:t>ACT</a:t>
            </a: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e3cc50577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8e3cc50577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Facilitator ask students:</a:t>
            </a:r>
            <a:endParaRPr dirty="0"/>
          </a:p>
          <a:p>
            <a:pPr marL="457200" lvl="0" indent="-317500" algn="l" rtl="0">
              <a:spcBef>
                <a:spcPts val="0"/>
              </a:spcBef>
              <a:spcAft>
                <a:spcPts val="0"/>
              </a:spcAft>
              <a:buSzPts val="1400"/>
              <a:buChar char="●"/>
            </a:pPr>
            <a:r>
              <a:rPr lang="en-US" dirty="0"/>
              <a:t>Which of these factors are you familiar with? Which are you unfamiliar with?</a:t>
            </a:r>
            <a:endParaRPr dirty="0"/>
          </a:p>
          <a:p>
            <a:pPr marL="457200" lvl="0" indent="-317500" algn="l" rtl="0">
              <a:spcBef>
                <a:spcPts val="0"/>
              </a:spcBef>
              <a:spcAft>
                <a:spcPts val="0"/>
              </a:spcAft>
              <a:buSzPts val="1400"/>
              <a:buChar char="●"/>
            </a:pPr>
            <a:r>
              <a:rPr lang="en-US" dirty="0"/>
              <a:t>What opportunities are available in your school or community that contribute to PSE acceptance?</a:t>
            </a:r>
            <a:endParaRPr dirty="0"/>
          </a:p>
          <a:p>
            <a:pPr marL="0" lvl="0" indent="0" algn="l" rtl="0">
              <a:spcBef>
                <a:spcPts val="0"/>
              </a:spcBef>
              <a:spcAft>
                <a:spcPts val="0"/>
              </a:spcAft>
              <a:buNone/>
            </a:pPr>
            <a:endParaRPr i="1" dirty="0"/>
          </a:p>
          <a:p>
            <a:pPr marL="0" lvl="0" indent="0" algn="l" rtl="0">
              <a:spcBef>
                <a:spcPts val="0"/>
              </a:spcBef>
              <a:spcAft>
                <a:spcPts val="0"/>
              </a:spcAft>
              <a:buClr>
                <a:schemeClr val="dk1"/>
              </a:buClr>
              <a:buSzPts val="1100"/>
              <a:buFont typeface="Arial"/>
              <a:buNone/>
            </a:pPr>
            <a:r>
              <a:rPr lang="en-US" i="1" dirty="0"/>
              <a:t> Advanced classes, attendance, college entrance exams, extracurricular activities, and GPA are all important to the admissions process</a:t>
            </a:r>
            <a:r>
              <a:rPr lang="en-US" dirty="0"/>
              <a: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e04a80cd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e04a80cd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for answers to the questions. Students might say they would get a job, apply for scholarships and grants, seek financial aid, take out student loans, or apply for Oklahoma's Promise.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e04a80c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e04a80c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these questions one by one. </a:t>
            </a:r>
            <a:endParaRPr dirty="0"/>
          </a:p>
          <a:p>
            <a:pPr marL="0" lvl="0" indent="0" algn="l" rtl="0">
              <a:spcBef>
                <a:spcPts val="0"/>
              </a:spcBef>
              <a:spcAft>
                <a:spcPts val="0"/>
              </a:spcAft>
              <a:buNone/>
            </a:pPr>
            <a:r>
              <a:rPr lang="en-US" i="1" dirty="0"/>
              <a:t>“If one or more applies to you, then you should consider applying for Oklahoma Promise. You can receive up to $30,000 to attend college or career tech but only if your parent or guardian completes the application. Let’s review the requirements together”</a:t>
            </a:r>
            <a:endParaRPr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eda5f50c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eda5f50c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Share requirement with students for applying and what they need to do to apply. Poll students to see how many have already completed the application. Encourage students to talk to their parent or guardian about this as soon as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*Per Oklahoma’s Promise updates, there is an anticipated increase to the household income from $55,000 to $60,000 taking effect fall 2020.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e3cc5057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e3cc5057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e04a80cdc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e04a80cdc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i="1" dirty="0">
              <a:latin typeface="Calibri"/>
              <a:ea typeface="Calibri"/>
              <a:cs typeface="Calibri"/>
              <a:sym typeface="Calibri"/>
            </a:endParaRPr>
          </a:p>
          <a:p>
            <a:pPr marL="0" lvl="0" indent="0" algn="l" rtl="0">
              <a:lnSpc>
                <a:spcPct val="115000"/>
              </a:lnSpc>
              <a:spcBef>
                <a:spcPts val="0"/>
              </a:spcBef>
              <a:spcAft>
                <a:spcPts val="0"/>
              </a:spcAft>
              <a:buNone/>
            </a:pPr>
            <a:r>
              <a:rPr lang="en-US" sz="1200" i="1" dirty="0">
                <a:latin typeface="Calibri"/>
                <a:ea typeface="Calibri"/>
                <a:cs typeface="Calibri"/>
                <a:sym typeface="Calibri"/>
              </a:rPr>
              <a:t>“Use the goal-setting tool in the graduation cap below to identify one goal that you will work on this school year and specific action steps you will take to complete it.”</a:t>
            </a:r>
            <a:endParaRPr sz="1200" i="1" dirty="0">
              <a:latin typeface="Calibri"/>
              <a:ea typeface="Calibri"/>
              <a:cs typeface="Calibri"/>
              <a:sym typeface="Calibri"/>
            </a:endParaRPr>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b="1" dirty="0">
                <a:latin typeface="Calibri"/>
                <a:ea typeface="Calibri"/>
                <a:cs typeface="Calibri"/>
                <a:sym typeface="Calibri"/>
              </a:rPr>
              <a:t>Sample Goal: </a:t>
            </a:r>
            <a:r>
              <a:rPr lang="en-US" sz="1200" dirty="0">
                <a:latin typeface="Calibri"/>
                <a:ea typeface="Calibri"/>
                <a:cs typeface="Calibri"/>
                <a:sym typeface="Calibri"/>
              </a:rPr>
              <a:t>My goal is to increase my GPA to 3.5 from 3.25. I will reach this goal by the end of this school year. To reach my goal, I will have no missing assignments, attend tutoring once a week for help, and study 20 minutes a day. My mom will help me keep on track with this goal. </a:t>
            </a:r>
            <a:endParaRPr sz="1200"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b="1" dirty="0">
                <a:latin typeface="Calibri"/>
                <a:ea typeface="Calibri"/>
                <a:cs typeface="Calibri"/>
                <a:sym typeface="Calibri"/>
              </a:rPr>
              <a:t>Oklahoma’s Promise: </a:t>
            </a:r>
            <a:r>
              <a:rPr lang="en-US" sz="1200" dirty="0">
                <a:latin typeface="Calibri"/>
                <a:ea typeface="Calibri"/>
                <a:cs typeface="Calibri"/>
                <a:sym typeface="Calibri"/>
              </a:rPr>
              <a:t>Check the box next to Oklahoma’s Promise once you’ve completed the application. </a:t>
            </a:r>
            <a:endParaRPr sz="1200" dirty="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e04a80cd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e04a80cd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may wish to add these links to Canvas, Google Classroom, or email these resources to students so they are easily accessible.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e04a80cd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e04a80cd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following is an optional activity for students to virtually explore college campuses.</a:t>
            </a:r>
            <a:endParaRPr dirty="0"/>
          </a:p>
          <a:p>
            <a:pPr marL="0" lvl="0" indent="0" algn="l" rtl="0">
              <a:lnSpc>
                <a:spcPct val="115000"/>
              </a:lnSpc>
              <a:spcBef>
                <a:spcPts val="0"/>
              </a:spcBef>
              <a:spcAft>
                <a:spcPts val="0"/>
              </a:spcAft>
              <a:buClr>
                <a:schemeClr val="dk1"/>
              </a:buClr>
              <a:buSzPts val="1100"/>
              <a:buFont typeface="Arial"/>
              <a:buNone/>
            </a:pPr>
            <a:endParaRPr b="1" i="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dirty="0">
                <a:latin typeface="Calibri"/>
                <a:ea typeface="Calibri"/>
                <a:cs typeface="Calibri"/>
                <a:sym typeface="Calibri"/>
              </a:rPr>
              <a:t>“Now that you’ve learned about the college admission factors, it’s time for you to check out two colleges:</a:t>
            </a:r>
            <a:endParaRPr sz="1200" dirty="0">
              <a:latin typeface="Calibri"/>
              <a:ea typeface="Calibri"/>
              <a:cs typeface="Calibri"/>
              <a:sym typeface="Calibri"/>
            </a:endParaRP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Begin by selecting the University of Oklahoma and Oklahoma State University or choosing a college of </a:t>
            </a:r>
            <a:r>
              <a:rPr lang="en-US" sz="1200">
                <a:latin typeface="Calibri"/>
                <a:ea typeface="Calibri"/>
                <a:cs typeface="Calibri"/>
                <a:sym typeface="Calibri"/>
              </a:rPr>
              <a:t>your choice by </a:t>
            </a:r>
            <a:r>
              <a:rPr lang="en-US" sz="1200" dirty="0">
                <a:latin typeface="Calibri"/>
                <a:ea typeface="Calibri"/>
                <a:cs typeface="Calibri"/>
                <a:sym typeface="Calibri"/>
              </a:rPr>
              <a:t>typing in the name of the school and virtual tour on a search engine!</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Image source: Riva, E. </a:t>
            </a:r>
            <a:r>
              <a:rPr lang="en-US" sz="2000" b="0" i="0" dirty="0">
                <a:solidFill>
                  <a:srgbClr val="444444"/>
                </a:solidFill>
                <a:effectLst/>
                <a:latin typeface="Helvetica Neue" panose="020B0604020202020204" charset="0"/>
              </a:rPr>
              <a:t>(2017 July). Technology. </a:t>
            </a:r>
            <a:r>
              <a:rPr lang="en-US" sz="2000" b="0" i="1" dirty="0" err="1">
                <a:solidFill>
                  <a:srgbClr val="444444"/>
                </a:solidFill>
                <a:effectLst/>
                <a:latin typeface="Helvetica Neue" panose="020B0604020202020204" charset="0"/>
              </a:rPr>
              <a:t>Pixabay</a:t>
            </a:r>
            <a:r>
              <a:rPr lang="en-US" sz="2000" b="0" i="0" dirty="0">
                <a:solidFill>
                  <a:srgbClr val="444444"/>
                </a:solidFill>
                <a:effectLst/>
                <a:latin typeface="Helvetica Neue" panose="020B0604020202020204" charset="0"/>
              </a:rPr>
              <a:t>. https://pixabay.com/illustrations/technology-equipment-responsive-web-2468063/</a:t>
            </a:r>
            <a:endParaRPr sz="1200"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During a traditional campus visit, it’s a good idea to go over with students the norms and expectations of the day. Here are several of norms you may consider discussing with students before a visit to a college campus. As this activity will be done in the classroom, the norms and expectations may look slightly different than they typically would. Please read over the listed norms and include any others that would be relevant to your classroom. Then, take a few minutes to read over and discuss these norms with students prior to beginning the activity. </a:t>
            </a:r>
          </a:p>
          <a:p>
            <a:endParaRPr lang="en-US" dirty="0"/>
          </a:p>
        </p:txBody>
      </p:sp>
    </p:spTree>
    <p:extLst>
      <p:ext uri="{BB962C8B-B14F-4D97-AF65-F5344CB8AC3E}">
        <p14:creationId xmlns:p14="http://schemas.microsoft.com/office/powerpoint/2010/main" val="145073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000" dirty="0">
                <a:solidFill>
                  <a:srgbClr val="000000"/>
                </a:solidFill>
              </a:rPr>
              <a:t>Formal objectives: </a:t>
            </a:r>
          </a:p>
          <a:p>
            <a:pPr marL="0" lvl="0" indent="0" algn="l" rtl="0">
              <a:lnSpc>
                <a:spcPct val="100000"/>
              </a:lnSpc>
              <a:spcBef>
                <a:spcPts val="520"/>
              </a:spcBef>
              <a:spcAft>
                <a:spcPts val="0"/>
              </a:spcAft>
              <a:buClr>
                <a:schemeClr val="dk1"/>
              </a:buClr>
              <a:buSzPts val="2600"/>
              <a:buFont typeface="Arial"/>
              <a:buNone/>
            </a:pPr>
            <a:r>
              <a:rPr lang="en-US" dirty="0">
                <a:solidFill>
                  <a:srgbClr val="000000"/>
                </a:solidFill>
                <a:latin typeface="Calibri"/>
                <a:ea typeface="Calibri"/>
                <a:cs typeface="Calibri"/>
                <a:sym typeface="Calibri"/>
              </a:rPr>
              <a:t>After this activity, students will be able to: </a:t>
            </a:r>
          </a:p>
          <a:p>
            <a:pPr marL="457200" lvl="0" indent="-304800" algn="l" rtl="0">
              <a:lnSpc>
                <a:spcPct val="100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recognize the factors that influence students’ ability to gain acceptance to the PSE option of their choice. </a:t>
            </a:r>
          </a:p>
          <a:p>
            <a:pPr marL="457200" lvl="0" indent="-304800" algn="l" rtl="0">
              <a:lnSpc>
                <a:spcPct val="100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identify at least one solution to fund their postsecondary education.</a:t>
            </a:r>
          </a:p>
          <a:p>
            <a:pPr marL="457200" lvl="0" indent="-304800" algn="l" rtl="0">
              <a:lnSpc>
                <a:spcPct val="100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create one actionable step they can take to increase their chances of success in pursuing postsecondary education. </a:t>
            </a:r>
          </a:p>
          <a:p>
            <a:pPr marL="457200" lvl="0" indent="0" algn="l" rtl="0">
              <a:lnSpc>
                <a:spcPct val="100000"/>
              </a:lnSpc>
              <a:spcBef>
                <a:spcPts val="0"/>
              </a:spcBef>
              <a:spcAft>
                <a:spcPts val="0"/>
              </a:spcAft>
              <a:buNone/>
            </a:pPr>
            <a:endParaRPr lang="en-US"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t>*</a:t>
            </a:r>
            <a:r>
              <a:rPr lang="en-US" i="1" dirty="0"/>
              <a:t>Throughout the activity, </a:t>
            </a:r>
            <a:r>
              <a:rPr lang="en-US" i="1" dirty="0">
                <a:latin typeface="Calibri"/>
                <a:ea typeface="Calibri"/>
                <a:cs typeface="Calibri"/>
                <a:sym typeface="Calibri"/>
              </a:rPr>
              <a:t>there may be words that students are unfamiliar with. You can also access the College Knowledge Terms document in the LEARN lesson. Students participating in the virtual version of the activity have access to this document via their activity document. </a:t>
            </a: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a:p>
          <a:p>
            <a:endParaRPr lang="en-US" dirty="0"/>
          </a:p>
        </p:txBody>
      </p:sp>
    </p:spTree>
    <p:extLst>
      <p:ext uri="{BB962C8B-B14F-4D97-AF65-F5344CB8AC3E}">
        <p14:creationId xmlns:p14="http://schemas.microsoft.com/office/powerpoint/2010/main" val="9436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e04a80cd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e04a80cd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section, students begin discussing what colleges are looking for from students, such as the various factors that influence college admission. To do so, students will answer the question, “what are some things that you can do to increase your chances of getting into college?” As the facilitator, you can do this activity in several different ways.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a:t>
            </a:r>
            <a:r>
              <a:rPr lang="en-US" sz="1200" dirty="0">
                <a:latin typeface="Calibri"/>
                <a:ea typeface="Calibri"/>
                <a:cs typeface="Calibri"/>
                <a:sym typeface="Calibri"/>
              </a:rPr>
              <a:t>students can popcorn answers to the proposed question. </a:t>
            </a:r>
            <a:endParaRPr sz="1200" dirty="0">
              <a:latin typeface="Calibri"/>
              <a:ea typeface="Calibri"/>
              <a:cs typeface="Calibri"/>
              <a:sym typeface="Calibri"/>
            </a:endParaRP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kumimoji="0" lang="en-US" sz="1900" kern="1200" dirty="0">
                <a:solidFill>
                  <a:schemeClr val="tx1">
                    <a:tint val="75000"/>
                  </a:schemeClr>
                </a:solidFill>
                <a:latin typeface="Calibri"/>
                <a:ea typeface="+mn-ea"/>
                <a:cs typeface="Calibri"/>
                <a:sym typeface="Calibri"/>
              </a:rPr>
              <a:t>If you wish to provide more guidance to students during this activity, consider allowing students to rank the importance of the following factors in college acceptance: advanced coursework, attendance, college entrance exam scores, extracurricular activities, and GPA. </a:t>
            </a:r>
          </a:p>
          <a:p>
            <a:pPr marL="0" lvl="0" indent="0" algn="l" rtl="0">
              <a:spcBef>
                <a:spcPts val="0"/>
              </a:spcBef>
              <a:spcAft>
                <a:spcPts val="0"/>
              </a:spcAft>
              <a:buNone/>
            </a:pPr>
            <a:endParaRPr kumimoji="0" lang="en-US" sz="1900" kern="1200" dirty="0">
              <a:solidFill>
                <a:schemeClr val="tx1">
                  <a:tint val="75000"/>
                </a:schemeClr>
              </a:solidFill>
              <a:latin typeface="Calibri"/>
              <a:ea typeface="+mn-ea"/>
              <a:cs typeface="Calibri"/>
              <a:sym typeface="Calibri"/>
            </a:endParaRPr>
          </a:p>
          <a:p>
            <a:pPr marL="0" lvl="0" indent="0" algn="l" rtl="0">
              <a:spcBef>
                <a:spcPts val="0"/>
              </a:spcBef>
              <a:spcAft>
                <a:spcPts val="0"/>
              </a:spcAft>
              <a:buNone/>
            </a:pPr>
            <a:r>
              <a:rPr kumimoji="0" lang="en-US" sz="1900" kern="1200" dirty="0">
                <a:solidFill>
                  <a:schemeClr val="tx1">
                    <a:tint val="75000"/>
                  </a:schemeClr>
                </a:solidFill>
                <a:latin typeface="Calibri"/>
                <a:ea typeface="+mn-ea"/>
                <a:cs typeface="Calibri"/>
                <a:sym typeface="Calibri"/>
              </a:rPr>
              <a:t>If you wish to embed technology in this portion of the activity, consider creating a multiple-choice </a:t>
            </a:r>
            <a:r>
              <a:rPr kumimoji="0" lang="en-US" sz="1900" kern="1200" dirty="0" err="1">
                <a:solidFill>
                  <a:schemeClr val="tx1">
                    <a:tint val="75000"/>
                  </a:schemeClr>
                </a:solidFill>
                <a:latin typeface="Calibri"/>
                <a:ea typeface="+mn-ea"/>
                <a:cs typeface="Calibri"/>
                <a:sym typeface="Calibri"/>
              </a:rPr>
              <a:t>Mentimeter</a:t>
            </a:r>
            <a:r>
              <a:rPr kumimoji="0" lang="en-US" sz="1900" kern="1200" dirty="0">
                <a:solidFill>
                  <a:schemeClr val="tx1">
                    <a:tint val="75000"/>
                  </a:schemeClr>
                </a:solidFill>
                <a:latin typeface="Calibri"/>
                <a:ea typeface="+mn-ea"/>
                <a:cs typeface="Calibri"/>
                <a:sym typeface="Calibri"/>
              </a:rPr>
              <a:t> with the aforementioned factors as pre-populated options. This allows students to vote and create a bar graph as a class. If you do so, be sure to add your </a:t>
            </a:r>
            <a:r>
              <a:rPr kumimoji="0" lang="en-US" sz="1900" kern="1200" dirty="0" err="1">
                <a:solidFill>
                  <a:schemeClr val="tx1">
                    <a:tint val="75000"/>
                  </a:schemeClr>
                </a:solidFill>
                <a:latin typeface="Calibri"/>
                <a:ea typeface="+mn-ea"/>
                <a:cs typeface="Calibri"/>
                <a:sym typeface="Calibri"/>
              </a:rPr>
              <a:t>Mentimeter</a:t>
            </a:r>
            <a:r>
              <a:rPr kumimoji="0" lang="en-US" sz="1900" kern="1200" dirty="0">
                <a:solidFill>
                  <a:schemeClr val="tx1">
                    <a:tint val="75000"/>
                  </a:schemeClr>
                </a:solidFill>
                <a:latin typeface="Calibri"/>
                <a:ea typeface="+mn-ea"/>
                <a:cs typeface="Calibri"/>
                <a:sym typeface="Calibri"/>
              </a:rPr>
              <a:t> code to this slide before facilitating the activity. </a:t>
            </a:r>
          </a:p>
          <a:p>
            <a:pPr marL="0" lvl="0" indent="0" algn="l" rtl="0">
              <a:spcBef>
                <a:spcPts val="0"/>
              </a:spcBef>
              <a:spcAft>
                <a:spcPts val="0"/>
              </a:spcAft>
              <a:buNone/>
            </a:pPr>
            <a:endParaRPr kumimoji="0" lang="en-US" sz="1900" kern="1200" dirty="0">
              <a:solidFill>
                <a:schemeClr val="tx1">
                  <a:tint val="75000"/>
                </a:schemeClr>
              </a:solidFill>
              <a:latin typeface="Calibri"/>
              <a:ea typeface="+mn-ea"/>
              <a:cs typeface="Calibri"/>
              <a:sym typeface="Calibri"/>
            </a:endParaRPr>
          </a:p>
          <a:p>
            <a:pPr marL="0" lvl="0" indent="0" algn="l" rtl="0">
              <a:spcBef>
                <a:spcPts val="0"/>
              </a:spcBef>
              <a:spcAft>
                <a:spcPts val="0"/>
              </a:spcAft>
              <a:buNone/>
            </a:pPr>
            <a:r>
              <a:rPr kumimoji="0" lang="en-US" sz="1900" kern="1200" dirty="0">
                <a:solidFill>
                  <a:schemeClr val="tx1">
                    <a:tint val="75000"/>
                  </a:schemeClr>
                </a:solidFill>
                <a:latin typeface="Calibri"/>
                <a:ea typeface="+mn-ea"/>
                <a:cs typeface="Calibri"/>
                <a:sym typeface="Calibri"/>
              </a:rPr>
              <a:t>If your access to technology doesn't allow for the </a:t>
            </a:r>
            <a:r>
              <a:rPr kumimoji="0" lang="en-US" sz="1900" kern="1200" dirty="0" err="1">
                <a:solidFill>
                  <a:schemeClr val="tx1">
                    <a:tint val="75000"/>
                  </a:schemeClr>
                </a:solidFill>
                <a:latin typeface="Calibri"/>
                <a:ea typeface="+mn-ea"/>
                <a:cs typeface="Calibri"/>
                <a:sym typeface="Calibri"/>
              </a:rPr>
              <a:t>Mentimeter</a:t>
            </a:r>
            <a:r>
              <a:rPr kumimoji="0" lang="en-US" sz="1900" kern="1200" dirty="0">
                <a:solidFill>
                  <a:schemeClr val="tx1">
                    <a:tint val="75000"/>
                  </a:schemeClr>
                </a:solidFill>
                <a:latin typeface="Calibri"/>
                <a:ea typeface="+mn-ea"/>
                <a:cs typeface="Calibri"/>
                <a:sym typeface="Calibri"/>
              </a:rPr>
              <a:t> option, try preparing a Sticky Bars poster with each factor written under the x-axis. Allow each student to place a sticky note above the factor that is most important, creating a class bar graph.</a:t>
            </a:r>
            <a:endParaRPr kumimoji="0" sz="1900" kern="1200" dirty="0">
              <a:solidFill>
                <a:schemeClr val="tx1">
                  <a:tint val="75000"/>
                </a:schemeClr>
              </a:solidFill>
              <a:latin typeface="Calibri"/>
              <a:ea typeface="+mn-ea"/>
              <a:cs typeface="Calibri"/>
              <a:sym typeface="Calibri"/>
            </a:endParaRPr>
          </a:p>
          <a:p>
            <a:pPr marL="0" lvl="0" indent="0" algn="l" rtl="0">
              <a:spcBef>
                <a:spcPts val="0"/>
              </a:spcBef>
              <a:spcAft>
                <a:spcPts val="0"/>
              </a:spcAft>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e3096be6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e3096be6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Tell students that their GPA can make a big impact on whether or not they are accepted to the college or technical program of their choice, but GPA is not the only thing postsecondary schools consider when accepting students. </a:t>
            </a:r>
          </a:p>
          <a:p>
            <a:pPr marL="0" lvl="0" indent="0" algn="l" rtl="0">
              <a:lnSpc>
                <a:spcPct val="115000"/>
              </a:lnSpc>
              <a:spcBef>
                <a:spcPts val="0"/>
              </a:spcBef>
              <a:spcAft>
                <a:spcPts val="0"/>
              </a:spcAft>
              <a:buClr>
                <a:schemeClr val="dk1"/>
              </a:buClr>
              <a:buSzPts val="1100"/>
              <a:buFont typeface="Arial"/>
              <a:buNone/>
            </a:pPr>
            <a:endParaRPr lang="en-US"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Video link: </a:t>
            </a:r>
            <a:r>
              <a:rPr lang="en-US" dirty="0"/>
              <a:t>https://staging.k20center.ou.edu/wp-admin/admin-ajax.php?action=h5p_embed&amp;id=14 </a:t>
            </a:r>
            <a:endParaRPr dirty="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e3096be60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e3096be60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guiding questions to debrief, such as, “</a:t>
            </a:r>
            <a:r>
              <a:rPr lang="en-US" b="0" i="1" dirty="0">
                <a:solidFill>
                  <a:srgbClr val="333333"/>
                </a:solidFill>
                <a:effectLst/>
                <a:latin typeface="Open Sans"/>
              </a:rPr>
              <a:t>What did you notice? Are you surprised by where the students ended up in the line? Is there anything you wonder about after viewing the video?”</a:t>
            </a:r>
            <a:r>
              <a:rPr lang="en-US" b="0" i="0" dirty="0">
                <a:solidFill>
                  <a:srgbClr val="333333"/>
                </a:solidFill>
                <a:effectLst/>
                <a:latin typeface="Open Sans"/>
              </a:rPr>
              <a:t> Solicit a few answers from the group for each question.</a:t>
            </a:r>
            <a:endParaRPr lang="en-US" b="0" i="1" dirty="0">
              <a:solidFill>
                <a:srgbClr val="333333"/>
              </a:solidFill>
              <a:effectLst/>
              <a:latin typeface="Open Sans"/>
            </a:endParaRPr>
          </a:p>
          <a:p>
            <a:pPr marL="0" lvl="0" indent="0" algn="l" rtl="0">
              <a:spcBef>
                <a:spcPts val="0"/>
              </a:spcBef>
              <a:spcAft>
                <a:spcPts val="0"/>
              </a:spcAft>
              <a:buNone/>
            </a:pPr>
            <a:endParaRPr lang="en-US"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e04a80cd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e04a80c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20"/>
              </a:spcBef>
              <a:spcAft>
                <a:spcPts val="0"/>
              </a:spcAft>
              <a:buNone/>
            </a:pPr>
            <a:r>
              <a:rPr lang="en-US" sz="1200" i="1" dirty="0">
                <a:latin typeface="Calibri"/>
                <a:ea typeface="Calibri"/>
                <a:cs typeface="Calibri"/>
                <a:sym typeface="Calibri"/>
              </a:rPr>
              <a:t>“GPA is not the only factor that impacts whether you are accepted to college or not. In this game you will be introduced to other college admissions factors and gain a better understanding of how each of those impacts your acceptance into college. You will receive one applicant card with a list of statements. Using the GPA Game Score Keeper, you will add or subtract points based on the statements that are listed on your card. If your card has a statement that I read, you will add or subtract points based on the directions for that statement. Total your points to find out if you are accepted, waitlisted, or rejected the university you applied to.”</a:t>
            </a:r>
            <a:endParaRPr sz="1200" i="1" dirty="0">
              <a:latin typeface="Calibri"/>
              <a:ea typeface="Calibri"/>
              <a:cs typeface="Calibri"/>
              <a:sym typeface="Calibri"/>
            </a:endParaRPr>
          </a:p>
          <a:p>
            <a:pPr marL="0" lvl="0" indent="0" algn="l" rtl="0">
              <a:spcBef>
                <a:spcPts val="520"/>
              </a:spcBef>
              <a:spcAft>
                <a:spcPts val="0"/>
              </a:spcAft>
              <a:buNone/>
            </a:pPr>
            <a:endParaRPr sz="1200" dirty="0">
              <a:latin typeface="Calibri"/>
              <a:ea typeface="Calibri"/>
              <a:cs typeface="Calibri"/>
              <a:sym typeface="Calibri"/>
            </a:endParaRPr>
          </a:p>
          <a:p>
            <a:pPr marL="0" lvl="0" indent="0" algn="l" rtl="0">
              <a:spcBef>
                <a:spcPts val="520"/>
              </a:spcBef>
              <a:spcAft>
                <a:spcPts val="0"/>
              </a:spcAft>
              <a:buClr>
                <a:schemeClr val="dk1"/>
              </a:buClr>
              <a:buSzPts val="1100"/>
              <a:buFont typeface="Arial"/>
              <a:buNone/>
            </a:pPr>
            <a:r>
              <a:rPr lang="en-US" sz="1200" dirty="0">
                <a:latin typeface="Calibri"/>
                <a:ea typeface="Calibri"/>
                <a:cs typeface="Calibri"/>
                <a:sym typeface="Calibri"/>
              </a:rPr>
              <a:t>Students will be handed a student card which lists a GPA and several bullet point statements. Tell students you will read a list of statements and directions for each statement. If the statement you read is listed on a volunteer’s card, they will follow the directions listed for that statement and add or subtract points using their scorekeepers.</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e3096be60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e3096be60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37758362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2" name="Picture 1"/>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595630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4180253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pic>
        <p:nvPicPr>
          <p:cNvPr id="4" name="Picture 3"/>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93441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21296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97636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7784217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8463226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8882185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9213320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pic>
        <p:nvPicPr>
          <p:cNvPr id="5" name="Picture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40792065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55196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60699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872505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85700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a:lnSpc>
                <a:spcPct val="10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0" name="Google Shape;20;p5"/>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lvl="0" indent="-349250" algn="l">
              <a:lnSpc>
                <a:spcPct val="100000"/>
              </a:lnSpc>
              <a:spcBef>
                <a:spcPts val="400"/>
              </a:spcBef>
              <a:spcAft>
                <a:spcPts val="0"/>
              </a:spcAft>
              <a:buSzPts val="1900"/>
              <a:buChar char="●"/>
              <a:defRPr/>
            </a:lvl1pPr>
            <a:lvl2pPr marL="914400" lvl="1" indent="-285750" algn="l">
              <a:lnSpc>
                <a:spcPct val="100000"/>
              </a:lnSpc>
              <a:spcBef>
                <a:spcPts val="400"/>
              </a:spcBef>
              <a:spcAft>
                <a:spcPts val="0"/>
              </a:spcAft>
              <a:buSzPts val="900"/>
              <a:buChar char="➤"/>
              <a:defRPr/>
            </a:lvl2pPr>
            <a:lvl3pPr marL="1371600" lvl="2" indent="-298450" algn="l">
              <a:lnSpc>
                <a:spcPct val="100000"/>
              </a:lnSpc>
              <a:spcBef>
                <a:spcPts val="300"/>
              </a:spcBef>
              <a:spcAft>
                <a:spcPts val="0"/>
              </a:spcAft>
              <a:buSzPts val="1100"/>
              <a:buChar char="-"/>
              <a:defRPr/>
            </a:lvl3pPr>
            <a:lvl4pPr marL="1828800" lvl="3" indent="-292100" algn="l">
              <a:lnSpc>
                <a:spcPct val="100000"/>
              </a:lnSpc>
              <a:spcBef>
                <a:spcPts val="300"/>
              </a:spcBef>
              <a:spcAft>
                <a:spcPts val="0"/>
              </a:spcAft>
              <a:buSzPts val="1000"/>
              <a:buChar char="-"/>
              <a:defRPr/>
            </a:lvl4pPr>
            <a:lvl5pPr marL="2286000" lvl="4" indent="-285750" algn="l">
              <a:lnSpc>
                <a:spcPct val="100000"/>
              </a:lnSpc>
              <a:spcBef>
                <a:spcPts val="300"/>
              </a:spcBef>
              <a:spcAft>
                <a:spcPts val="0"/>
              </a:spcAft>
              <a:buSzPts val="900"/>
              <a:buChar char="-"/>
              <a:defRPr sz="1400"/>
            </a:lvl5pPr>
            <a:lvl6pPr marL="2743200" lvl="5" indent="-298450" algn="l">
              <a:lnSpc>
                <a:spcPct val="100000"/>
              </a:lnSpc>
              <a:spcBef>
                <a:spcPts val="300"/>
              </a:spcBef>
              <a:spcAft>
                <a:spcPts val="0"/>
              </a:spcAft>
              <a:buSzPts val="1100"/>
              <a:buChar char="●"/>
              <a:defRPr sz="1400"/>
            </a:lvl6pPr>
            <a:lvl7pPr marL="3200400" lvl="6" indent="-298450" algn="l">
              <a:lnSpc>
                <a:spcPct val="100000"/>
              </a:lnSpc>
              <a:spcBef>
                <a:spcPts val="300"/>
              </a:spcBef>
              <a:spcAft>
                <a:spcPts val="0"/>
              </a:spcAft>
              <a:buSzPts val="1100"/>
              <a:buChar char="●"/>
              <a:defRPr sz="1400"/>
            </a:lvl7pPr>
            <a:lvl8pPr marL="3657600" lvl="7" indent="-317500" algn="l">
              <a:lnSpc>
                <a:spcPct val="100000"/>
              </a:lnSpc>
              <a:spcBef>
                <a:spcPts val="300"/>
              </a:spcBef>
              <a:spcAft>
                <a:spcPts val="0"/>
              </a:spcAft>
              <a:buSzPts val="1400"/>
              <a:buFont typeface="Constantia"/>
              <a:buChar char="•"/>
              <a:defRPr sz="1400"/>
            </a:lvl8pPr>
            <a:lvl9pPr marL="4114800" lvl="8" indent="-317500" algn="l">
              <a:lnSpc>
                <a:spcPct val="100000"/>
              </a:lnSpc>
              <a:spcBef>
                <a:spcPts val="300"/>
              </a:spcBef>
              <a:spcAft>
                <a:spcPts val="0"/>
              </a:spcAft>
              <a:buSzPts val="1400"/>
              <a:buFont typeface="Constantia"/>
              <a:buChar char="•"/>
              <a:defRPr sz="1400"/>
            </a:lvl9pPr>
          </a:lstStyle>
          <a:p>
            <a:endParaRPr/>
          </a:p>
        </p:txBody>
      </p:sp>
      <p:pic>
        <p:nvPicPr>
          <p:cNvPr id="21" name="Google Shape;21;p5"/>
          <p:cNvPicPr preferRelativeResize="0"/>
          <p:nvPr/>
        </p:nvPicPr>
        <p:blipFill rotWithShape="1">
          <a:blip r:embed="rId2" cstate="screen">
            <a:alphaModFix amt="70000"/>
            <a:extLst>
              <a:ext uri="{28A0092B-C50C-407E-A947-70E740481C1C}">
                <a14:useLocalDpi xmlns:a14="http://schemas.microsoft.com/office/drawing/2010/main"/>
              </a:ext>
            </a:extLst>
          </a:blip>
          <a:srcRect/>
          <a:stretch/>
        </p:blipFill>
        <p:spPr>
          <a:xfrm>
            <a:off x="7632054" y="3735852"/>
            <a:ext cx="1357634" cy="1203203"/>
          </a:xfrm>
          <a:prstGeom prst="rect">
            <a:avLst/>
          </a:prstGeom>
          <a:noFill/>
          <a:ln>
            <a:noFill/>
          </a:ln>
        </p:spPr>
      </p:pic>
    </p:spTree>
    <p:extLst>
      <p:ext uri="{BB962C8B-B14F-4D97-AF65-F5344CB8AC3E}">
        <p14:creationId xmlns:p14="http://schemas.microsoft.com/office/powerpoint/2010/main" val="3413075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pic>
        <p:nvPicPr>
          <p:cNvPr id="19" name="Google Shape;19;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5" name="Google Shape;25;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1631085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k20center.ou.edu/h5p/collegeadmissionfactor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okhighered.org/okpromise/" TargetMode="External"/><Relationship Id="rId7" Type="http://schemas.openxmlformats.org/officeDocument/2006/relationships/hyperlink" Target="https://www.thedream.us/scholarship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bigfuture.collegeboard.org/" TargetMode="External"/><Relationship Id="rId5" Type="http://schemas.openxmlformats.org/officeDocument/2006/relationships/hyperlink" Target="https://www.bls.gov/" TargetMode="External"/><Relationship Id="rId4" Type="http://schemas.openxmlformats.org/officeDocument/2006/relationships/hyperlink" Target="http://mynextmove.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virtually-anywhere.net/tours/ou/campus/vtour/index.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go.okstate.edu/admissions/visit/index.html/#virtualtou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k20center.ou.edu/h5p/thegpagam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8e3096be60_3_1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Waitlisted</a:t>
            </a:r>
            <a:endParaRPr dirty="0"/>
          </a:p>
        </p:txBody>
      </p:sp>
      <p:sp>
        <p:nvSpPr>
          <p:cNvPr id="132" name="Google Shape;132;g8e3096be60_3_1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If you ended the game with 1–3 points, you’ve been waitlisted. </a:t>
            </a:r>
            <a:endParaRPr dirty="0"/>
          </a:p>
          <a:p>
            <a:pPr marL="457200" lvl="0" indent="-393700" algn="l" rtl="0">
              <a:spcBef>
                <a:spcPts val="520"/>
              </a:spcBef>
              <a:spcAft>
                <a:spcPts val="0"/>
              </a:spcAft>
              <a:buSzPts val="2600"/>
              <a:buChar char="•"/>
            </a:pPr>
            <a:r>
              <a:rPr lang="en-US" dirty="0"/>
              <a:t>Maxwell Smith</a:t>
            </a:r>
            <a:endParaRPr dirty="0"/>
          </a:p>
          <a:p>
            <a:pPr marL="457200" lvl="0" indent="-393700" algn="l" rtl="0">
              <a:spcBef>
                <a:spcPts val="0"/>
              </a:spcBef>
              <a:spcAft>
                <a:spcPts val="0"/>
              </a:spcAft>
              <a:buSzPts val="2600"/>
              <a:buChar char="•"/>
            </a:pPr>
            <a:r>
              <a:rPr lang="en-US" dirty="0"/>
              <a:t>Joe Baskin</a:t>
            </a:r>
            <a:endParaRPr dirty="0"/>
          </a:p>
        </p:txBody>
      </p:sp>
      <p:pic>
        <p:nvPicPr>
          <p:cNvPr id="133" name="Google Shape;133;g8e3096be60_3_19"/>
          <p:cNvPicPr preferRelativeResize="0"/>
          <p:nvPr/>
        </p:nvPicPr>
        <p:blipFill>
          <a:blip r:embed="rId3">
            <a:alphaModFix/>
          </a:blip>
          <a:stretch>
            <a:fillRect/>
          </a:stretch>
        </p:blipFill>
        <p:spPr>
          <a:xfrm>
            <a:off x="5128641" y="2156066"/>
            <a:ext cx="1882987" cy="18829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e3096be60_3_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Rejected</a:t>
            </a:r>
            <a:endParaRPr dirty="0"/>
          </a:p>
        </p:txBody>
      </p:sp>
      <p:sp>
        <p:nvSpPr>
          <p:cNvPr id="139" name="Google Shape;139;g8e3096be60_3_2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If you ended the game with 0 points, you’ve been rejected.</a:t>
            </a:r>
            <a:endParaRPr/>
          </a:p>
          <a:p>
            <a:pPr marL="457200" lvl="0" indent="-393700" algn="l" rtl="0">
              <a:spcBef>
                <a:spcPts val="520"/>
              </a:spcBef>
              <a:spcAft>
                <a:spcPts val="0"/>
              </a:spcAft>
              <a:buSzPts val="2600"/>
              <a:buChar char="•"/>
            </a:pPr>
            <a:r>
              <a:rPr lang="en-US"/>
              <a:t>Karen Bublé </a:t>
            </a:r>
            <a:endParaRPr/>
          </a:p>
        </p:txBody>
      </p:sp>
      <p:pic>
        <p:nvPicPr>
          <p:cNvPr id="140" name="Google Shape;140;g8e3096be60_3_24"/>
          <p:cNvPicPr preferRelativeResize="0"/>
          <p:nvPr/>
        </p:nvPicPr>
        <p:blipFill>
          <a:blip r:embed="rId3">
            <a:alphaModFix/>
          </a:blip>
          <a:stretch>
            <a:fillRect/>
          </a:stretch>
        </p:blipFill>
        <p:spPr>
          <a:xfrm>
            <a:off x="5702286" y="2255448"/>
            <a:ext cx="2167654" cy="21676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8e3096be60_4_0"/>
          <p:cNvSpPr txBox="1">
            <a:spLocks noGrp="1"/>
          </p:cNvSpPr>
          <p:nvPr>
            <p:ph type="title"/>
          </p:nvPr>
        </p:nvSpPr>
        <p:spPr>
          <a:xfrm>
            <a:off x="661131" y="40000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Game: Whole-Class</a:t>
            </a:r>
            <a:r>
              <a:rPr lang="en-US" dirty="0"/>
              <a:t> Discussion</a:t>
            </a:r>
            <a:endParaRPr dirty="0"/>
          </a:p>
        </p:txBody>
      </p:sp>
      <p:sp>
        <p:nvSpPr>
          <p:cNvPr id="146" name="Google Shape;146;g8e3096be60_4_0"/>
          <p:cNvSpPr txBox="1">
            <a:spLocks noGrp="1"/>
          </p:cNvSpPr>
          <p:nvPr>
            <p:ph type="body" idx="1"/>
          </p:nvPr>
        </p:nvSpPr>
        <p:spPr>
          <a:xfrm>
            <a:off x="522984" y="1257400"/>
            <a:ext cx="6837000" cy="3291900"/>
          </a:xfrm>
          <a:prstGeom prst="rect">
            <a:avLst/>
          </a:prstGeom>
        </p:spPr>
        <p:txBody>
          <a:bodyPr spcFirstLastPara="1" wrap="square" lIns="91425" tIns="45700" rIns="91425" bIns="45700" anchor="t" anchorCtr="0">
            <a:noAutofit/>
          </a:bodyPr>
          <a:lstStyle/>
          <a:p>
            <a:pPr marL="457200" lvl="0" indent="-361950" algn="l" rtl="0">
              <a:spcBef>
                <a:spcPts val="0"/>
              </a:spcBef>
              <a:spcAft>
                <a:spcPts val="0"/>
              </a:spcAft>
              <a:buSzPct val="125000"/>
              <a:buFont typeface="Arial"/>
              <a:buChar char="•"/>
            </a:pPr>
            <a:r>
              <a:rPr lang="en-US" sz="2400" dirty="0"/>
              <a:t>If you were accepted, what were your applicant’s strengths? </a:t>
            </a:r>
            <a:endParaRPr sz="2400" dirty="0"/>
          </a:p>
          <a:p>
            <a:pPr marL="457200" lvl="0" indent="0" algn="l" rtl="0">
              <a:spcBef>
                <a:spcPts val="0"/>
              </a:spcBef>
              <a:spcAft>
                <a:spcPts val="0"/>
              </a:spcAft>
              <a:buNone/>
            </a:pPr>
            <a:endParaRPr sz="2400" dirty="0"/>
          </a:p>
          <a:p>
            <a:pPr marL="457200" lvl="0" indent="-361950" algn="l" rtl="0">
              <a:spcBef>
                <a:spcPts val="0"/>
              </a:spcBef>
              <a:spcAft>
                <a:spcPts val="0"/>
              </a:spcAft>
              <a:buSzPct val="125000"/>
              <a:buFont typeface="Arial"/>
              <a:buChar char="•"/>
            </a:pPr>
            <a:r>
              <a:rPr lang="en-US" sz="2400" dirty="0"/>
              <a:t>If you were waitlisted or rejected, what were your applicant’s weaknesses?</a:t>
            </a:r>
            <a:endParaRPr sz="2400" dirty="0"/>
          </a:p>
          <a:p>
            <a:pPr marL="457200" lvl="0" indent="0" algn="l" rtl="0">
              <a:spcBef>
                <a:spcPts val="0"/>
              </a:spcBef>
              <a:spcAft>
                <a:spcPts val="0"/>
              </a:spcAft>
              <a:buNone/>
            </a:pPr>
            <a:r>
              <a:rPr lang="en-US" sz="2400" dirty="0"/>
              <a:t> </a:t>
            </a:r>
            <a:endParaRPr sz="2400" dirty="0"/>
          </a:p>
          <a:p>
            <a:pPr marL="457200" lvl="0" indent="-361950" algn="l" rtl="0">
              <a:spcBef>
                <a:spcPts val="0"/>
              </a:spcBef>
              <a:spcAft>
                <a:spcPts val="0"/>
              </a:spcAft>
              <a:buSzPct val="125000"/>
              <a:buFont typeface="Arial"/>
              <a:buChar char="•"/>
            </a:pPr>
            <a:r>
              <a:rPr lang="en-US" sz="2400" dirty="0"/>
              <a:t>What could students who were waitlisted or rejected do to increase their chances of being admitted?</a:t>
            </a:r>
            <a:endParaRPr sz="2000" dirty="0"/>
          </a:p>
        </p:txBody>
      </p:sp>
      <p:pic>
        <p:nvPicPr>
          <p:cNvPr id="147" name="Google Shape;147;g8e3096be60_4_0"/>
          <p:cNvPicPr preferRelativeResize="0"/>
          <p:nvPr/>
        </p:nvPicPr>
        <p:blipFill>
          <a:blip r:embed="rId3">
            <a:alphaModFix/>
          </a:blip>
          <a:stretch>
            <a:fillRect/>
          </a:stretch>
        </p:blipFill>
        <p:spPr>
          <a:xfrm>
            <a:off x="6972849" y="1604000"/>
            <a:ext cx="1776824" cy="1877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8e3096be60_3_9"/>
          <p:cNvSpPr txBox="1">
            <a:spLocks noGrp="1"/>
          </p:cNvSpPr>
          <p:nvPr>
            <p:ph type="title"/>
          </p:nvPr>
        </p:nvSpPr>
        <p:spPr>
          <a:xfrm>
            <a:off x="38435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The GPA Game (Volunteer Participation) </a:t>
            </a:r>
            <a:endParaRPr dirty="0"/>
          </a:p>
        </p:txBody>
      </p:sp>
      <p:sp>
        <p:nvSpPr>
          <p:cNvPr id="153" name="Google Shape;153;g8e3096be60_3_9"/>
          <p:cNvSpPr txBox="1">
            <a:spLocks noGrp="1"/>
          </p:cNvSpPr>
          <p:nvPr>
            <p:ph type="body" idx="1"/>
          </p:nvPr>
        </p:nvSpPr>
        <p:spPr>
          <a:xfrm>
            <a:off x="457200" y="1451600"/>
            <a:ext cx="76701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2000" i="1" dirty="0"/>
              <a:t>Would you like to volunteer to participate in the game? We need eight students!</a:t>
            </a:r>
            <a:endParaRPr sz="2000" i="1" dirty="0"/>
          </a:p>
          <a:p>
            <a:pPr marL="0" lvl="0" indent="0" algn="l" rtl="0">
              <a:spcBef>
                <a:spcPts val="0"/>
              </a:spcBef>
              <a:spcAft>
                <a:spcPts val="0"/>
              </a:spcAft>
              <a:buNone/>
            </a:pPr>
            <a:endParaRPr sz="2000" i="1" dirty="0"/>
          </a:p>
          <a:p>
            <a:pPr marL="0" lvl="0" indent="0" algn="l" rtl="0">
              <a:spcBef>
                <a:spcPts val="520"/>
              </a:spcBef>
              <a:spcAft>
                <a:spcPts val="0"/>
              </a:spcAft>
              <a:buNone/>
            </a:pPr>
            <a:r>
              <a:rPr lang="en-US" sz="2000" dirty="0"/>
              <a:t>Volunteers: </a:t>
            </a:r>
            <a:endParaRPr sz="2000" dirty="0"/>
          </a:p>
          <a:p>
            <a:pPr marL="457200" lvl="0" indent="-368300" algn="l" rtl="0">
              <a:spcBef>
                <a:spcPts val="520"/>
              </a:spcBef>
              <a:spcAft>
                <a:spcPts val="0"/>
              </a:spcAft>
              <a:buSzPts val="2200"/>
              <a:buChar char="•"/>
            </a:pPr>
            <a:r>
              <a:rPr lang="en-US" sz="2000" dirty="0"/>
              <a:t>Using your card, move forward or backward in the line based on the statements read aloud. </a:t>
            </a:r>
            <a:endParaRPr sz="2000" dirty="0"/>
          </a:p>
          <a:p>
            <a:pPr marL="0" lvl="0" indent="0" algn="l" rtl="0">
              <a:spcBef>
                <a:spcPts val="520"/>
              </a:spcBef>
              <a:spcAft>
                <a:spcPts val="0"/>
              </a:spcAft>
              <a:buNone/>
            </a:pPr>
            <a:r>
              <a:rPr lang="en-US" sz="2000" dirty="0"/>
              <a:t>Audience: </a:t>
            </a:r>
            <a:endParaRPr sz="2000" dirty="0"/>
          </a:p>
          <a:p>
            <a:pPr marL="457200" lvl="0" indent="-368300" algn="l" rtl="0">
              <a:spcBef>
                <a:spcPts val="520"/>
              </a:spcBef>
              <a:spcAft>
                <a:spcPts val="0"/>
              </a:spcAft>
              <a:buSzPts val="2200"/>
              <a:buChar char="•"/>
            </a:pPr>
            <a:r>
              <a:rPr lang="en-US" sz="2000" dirty="0"/>
              <a:t>Pay attention to the statements and the applicants. What do you notice? What do you wonder?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eda5f50c2_1_3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Game</a:t>
            </a:r>
            <a:r>
              <a:rPr lang="en-US" dirty="0"/>
              <a:t>: Volunteer Discussion</a:t>
            </a:r>
            <a:endParaRPr dirty="0"/>
          </a:p>
        </p:txBody>
      </p:sp>
      <p:sp>
        <p:nvSpPr>
          <p:cNvPr id="159" name="Google Shape;159;g8eda5f50c2_1_37"/>
          <p:cNvSpPr txBox="1">
            <a:spLocks noGrp="1"/>
          </p:cNvSpPr>
          <p:nvPr>
            <p:ph type="body" idx="1"/>
          </p:nvPr>
        </p:nvSpPr>
        <p:spPr>
          <a:xfrm>
            <a:off x="457200" y="1451600"/>
            <a:ext cx="5648700" cy="32919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ct val="125000"/>
              <a:buFont typeface="Arial"/>
              <a:buChar char="•"/>
            </a:pPr>
            <a:r>
              <a:rPr lang="en-US" sz="2200" dirty="0">
                <a:latin typeface="Calibri" panose="020F0502020204030204" pitchFamily="34" charset="0"/>
                <a:ea typeface="Arial"/>
                <a:cs typeface="Calibri" panose="020F0502020204030204" pitchFamily="34" charset="0"/>
                <a:sym typeface="Arial"/>
              </a:rPr>
              <a:t>What did you notice?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ct val="125000"/>
              <a:buChar char="•"/>
            </a:pPr>
            <a:r>
              <a:rPr lang="en-US" sz="2200" dirty="0">
                <a:latin typeface="Calibri" panose="020F0502020204030204" pitchFamily="34" charset="0"/>
                <a:ea typeface="Arial"/>
                <a:cs typeface="Calibri" panose="020F0502020204030204" pitchFamily="34" charset="0"/>
                <a:sym typeface="Arial"/>
              </a:rPr>
              <a:t>Are you surprised by where the students ended up in the line?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i="1"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ct val="125000"/>
              <a:buFont typeface="Arial"/>
              <a:buChar char="•"/>
            </a:pPr>
            <a:r>
              <a:rPr lang="en-US" sz="2200" dirty="0">
                <a:latin typeface="Calibri" panose="020F0502020204030204" pitchFamily="34" charset="0"/>
                <a:ea typeface="Arial"/>
                <a:cs typeface="Calibri" panose="020F0502020204030204" pitchFamily="34" charset="0"/>
                <a:sym typeface="Arial"/>
              </a:rPr>
              <a:t>Is there anything you wonder about after watching or playing the game?</a:t>
            </a:r>
            <a:r>
              <a:rPr lang="en-US" sz="2200" i="1" dirty="0">
                <a:latin typeface="Calibri" panose="020F0502020204030204" pitchFamily="34" charset="0"/>
                <a:ea typeface="Arial"/>
                <a:cs typeface="Calibri" panose="020F0502020204030204" pitchFamily="34" charset="0"/>
                <a:sym typeface="Arial"/>
              </a:rPr>
              <a:t> </a:t>
            </a:r>
            <a:endParaRPr sz="2200" dirty="0">
              <a:latin typeface="Calibri" panose="020F0502020204030204" pitchFamily="34" charset="0"/>
              <a:cs typeface="Calibri" panose="020F0502020204030204" pitchFamily="34" charset="0"/>
            </a:endParaRPr>
          </a:p>
        </p:txBody>
      </p:sp>
      <p:pic>
        <p:nvPicPr>
          <p:cNvPr id="160" name="Google Shape;160;g8eda5f50c2_1_37"/>
          <p:cNvPicPr preferRelativeResize="0"/>
          <p:nvPr/>
        </p:nvPicPr>
        <p:blipFill>
          <a:blip r:embed="rId3">
            <a:alphaModFix/>
          </a:blip>
          <a:stretch>
            <a:fillRect/>
          </a:stretch>
        </p:blipFill>
        <p:spPr>
          <a:xfrm>
            <a:off x="6256520" y="1485975"/>
            <a:ext cx="2344049" cy="2476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8e04a80cdc_0_2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Drag and Drop</a:t>
            </a:r>
            <a:endParaRPr/>
          </a:p>
        </p:txBody>
      </p:sp>
      <p:sp>
        <p:nvSpPr>
          <p:cNvPr id="166" name="Google Shape;166;g8e04a80cdc_0_24"/>
          <p:cNvSpPr txBox="1">
            <a:spLocks noGrp="1"/>
          </p:cNvSpPr>
          <p:nvPr>
            <p:ph type="body" idx="1"/>
          </p:nvPr>
        </p:nvSpPr>
        <p:spPr>
          <a:xfrm>
            <a:off x="457200" y="1451600"/>
            <a:ext cx="5915400" cy="3291900"/>
          </a:xfrm>
          <a:prstGeom prst="rect">
            <a:avLst/>
          </a:prstGeom>
        </p:spPr>
        <p:txBody>
          <a:bodyPr spcFirstLastPara="1" wrap="square" lIns="91425" tIns="45700" rIns="91425" bIns="45700" anchor="t" anchorCtr="0">
            <a:noAutofit/>
          </a:bodyPr>
          <a:lstStyle/>
          <a:p>
            <a:pPr marL="457200" lvl="0" indent="-368300" algn="l" rtl="0">
              <a:spcBef>
                <a:spcPts val="520"/>
              </a:spcBef>
              <a:spcAft>
                <a:spcPts val="0"/>
              </a:spcAft>
              <a:buSzPts val="2200"/>
              <a:buChar char="•"/>
            </a:pPr>
            <a:r>
              <a:rPr lang="en-US" sz="2200" dirty="0"/>
              <a:t>Use this link to access the drag and drop activity, which highlights several factors for college admission: </a:t>
            </a:r>
          </a:p>
          <a:p>
            <a:pPr lvl="1" indent="-368300">
              <a:spcBef>
                <a:spcPts val="520"/>
              </a:spcBef>
              <a:buSzPts val="2200"/>
              <a:buChar char="•"/>
            </a:pPr>
            <a:r>
              <a:rPr lang="en-US" sz="1400" dirty="0">
                <a:hlinkClick r:id="rId3"/>
              </a:rPr>
              <a:t>https://k20center.ou.edu/h5p/collegeadmissionfactors/</a:t>
            </a:r>
            <a:r>
              <a:rPr lang="en-US" sz="1400" dirty="0"/>
              <a:t> </a:t>
            </a:r>
            <a:endParaRPr sz="2200" dirty="0"/>
          </a:p>
          <a:p>
            <a:pPr marL="457200" lvl="0" indent="-368300" algn="l" rtl="0">
              <a:spcBef>
                <a:spcPts val="520"/>
              </a:spcBef>
              <a:spcAft>
                <a:spcPts val="0"/>
              </a:spcAft>
              <a:buSzPts val="2200"/>
              <a:buChar char="•"/>
            </a:pPr>
            <a:r>
              <a:rPr lang="en-US" sz="2200" dirty="0"/>
              <a:t>Drag and drop answers (on left side of graph) to fit the correct college admission factor box.</a:t>
            </a:r>
            <a:endParaRPr sz="2200" dirty="0"/>
          </a:p>
          <a:p>
            <a:pPr marL="457200" lvl="0" indent="-368300" algn="l" rtl="0">
              <a:spcBef>
                <a:spcPts val="520"/>
              </a:spcBef>
              <a:spcAft>
                <a:spcPts val="0"/>
              </a:spcAft>
              <a:buSzPts val="2200"/>
              <a:buChar char="•"/>
            </a:pPr>
            <a:r>
              <a:rPr lang="en-US" sz="2200" dirty="0"/>
              <a:t>Click “Check” to find out if your answers are correct!</a:t>
            </a:r>
            <a:endParaRPr sz="2200" dirty="0"/>
          </a:p>
        </p:txBody>
      </p:sp>
      <p:pic>
        <p:nvPicPr>
          <p:cNvPr id="167" name="Google Shape;167;g8e04a80cdc_0_24"/>
          <p:cNvPicPr preferRelativeResize="0"/>
          <p:nvPr/>
        </p:nvPicPr>
        <p:blipFill rotWithShape="1">
          <a:blip r:embed="rId4">
            <a:alphaModFix/>
          </a:blip>
          <a:srcRect l="27431" r="29861"/>
          <a:stretch/>
        </p:blipFill>
        <p:spPr>
          <a:xfrm>
            <a:off x="6303108" y="718225"/>
            <a:ext cx="2657114" cy="402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8e3cc50577_2_0"/>
          <p:cNvSpPr txBox="1">
            <a:spLocks noGrp="1"/>
          </p:cNvSpPr>
          <p:nvPr>
            <p:ph type="title" idx="4294967295"/>
          </p:nvPr>
        </p:nvSpPr>
        <p:spPr>
          <a:xfrm>
            <a:off x="0" y="233098"/>
            <a:ext cx="9144000" cy="85725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dirty="0"/>
              <a:t>College Admissions Factors</a:t>
            </a:r>
            <a:endParaRPr dirty="0"/>
          </a:p>
        </p:txBody>
      </p:sp>
      <p:sp>
        <p:nvSpPr>
          <p:cNvPr id="173" name="Google Shape;173;g8e3cc50577_2_0"/>
          <p:cNvSpPr txBox="1">
            <a:spLocks noGrp="1"/>
          </p:cNvSpPr>
          <p:nvPr>
            <p:ph type="body" idx="4294967295"/>
          </p:nvPr>
        </p:nvSpPr>
        <p:spPr>
          <a:xfrm>
            <a:off x="0" y="1450975"/>
            <a:ext cx="8229600" cy="3292475"/>
          </a:xfrm>
          <a:prstGeom prst="rect">
            <a:avLst/>
          </a:prstGeom>
        </p:spPr>
        <p:txBody>
          <a:bodyPr spcFirstLastPara="1" wrap="square" lIns="91425" tIns="45700" rIns="91425" bIns="45700" anchor="t" anchorCtr="0">
            <a:noAutofit/>
          </a:bodyPr>
          <a:lstStyle/>
          <a:p>
            <a:pPr marL="457200" lvl="0" indent="0" algn="l" rtl="0">
              <a:spcBef>
                <a:spcPts val="520"/>
              </a:spcBef>
              <a:spcAft>
                <a:spcPts val="0"/>
              </a:spcAft>
              <a:buNone/>
            </a:pPr>
            <a:endParaRPr/>
          </a:p>
          <a:p>
            <a:pPr marL="457200" lvl="0" indent="0" algn="l" rtl="0">
              <a:spcBef>
                <a:spcPts val="520"/>
              </a:spcBef>
              <a:spcAft>
                <a:spcPts val="0"/>
              </a:spcAft>
              <a:buNone/>
            </a:pPr>
            <a:endParaRPr/>
          </a:p>
        </p:txBody>
      </p:sp>
      <p:sp>
        <p:nvSpPr>
          <p:cNvPr id="174" name="Google Shape;174;g8e3cc50577_2_0"/>
          <p:cNvSpPr txBox="1"/>
          <p:nvPr/>
        </p:nvSpPr>
        <p:spPr>
          <a:xfrm>
            <a:off x="1146359" y="1951352"/>
            <a:ext cx="2734800" cy="210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close up of a device&#10;&#10;Description automatically generated">
            <a:extLst>
              <a:ext uri="{FF2B5EF4-FFF2-40B4-BE49-F238E27FC236}">
                <a16:creationId xmlns:a16="http://schemas.microsoft.com/office/drawing/2014/main" id="{2A1C4297-F307-40AD-AC43-D6DB1639A716}"/>
              </a:ext>
            </a:extLst>
          </p:cNvPr>
          <p:cNvPicPr>
            <a:picLocks noChangeAspect="1"/>
          </p:cNvPicPr>
          <p:nvPr/>
        </p:nvPicPr>
        <p:blipFill rotWithShape="1">
          <a:blip r:embed="rId3"/>
          <a:srcRect b="29622"/>
          <a:stretch/>
        </p:blipFill>
        <p:spPr>
          <a:xfrm>
            <a:off x="1363232" y="1290509"/>
            <a:ext cx="6656294" cy="36198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8e3cc50577_2_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College Admissions Factors Discussion</a:t>
            </a:r>
            <a:endParaRPr/>
          </a:p>
        </p:txBody>
      </p:sp>
      <p:sp>
        <p:nvSpPr>
          <p:cNvPr id="180" name="Google Shape;180;g8e3cc50577_2_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SzPct val="125000"/>
              <a:buChar char="•"/>
            </a:pPr>
            <a:r>
              <a:rPr lang="en-US" dirty="0"/>
              <a:t>Which of these factors are you familiar with? Which are you unfamiliar with?</a:t>
            </a:r>
          </a:p>
          <a:p>
            <a:pPr marL="457200" lvl="0" indent="-393700" algn="l" rtl="0">
              <a:lnSpc>
                <a:spcPct val="115000"/>
              </a:lnSpc>
              <a:spcBef>
                <a:spcPts val="0"/>
              </a:spcBef>
              <a:spcAft>
                <a:spcPts val="0"/>
              </a:spcAft>
              <a:buSzPct val="125000"/>
              <a:buChar char="•"/>
            </a:pPr>
            <a:r>
              <a:rPr lang="en-US" dirty="0"/>
              <a:t>What opportunities are available in your school or community that contribute to PSE acceptance?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8e04a80cdc_3_0"/>
          <p:cNvSpPr txBox="1">
            <a:spLocks noGrp="1"/>
          </p:cNvSpPr>
          <p:nvPr>
            <p:ph type="title"/>
          </p:nvPr>
        </p:nvSpPr>
        <p:spPr>
          <a:xfrm>
            <a:off x="530350" y="1292347"/>
            <a:ext cx="7772400" cy="255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Now you know what it takes to get into a career tech or college, but how do you pay for it?</a:t>
            </a:r>
            <a:endParaRPr dirty="0"/>
          </a:p>
        </p:txBody>
      </p:sp>
      <p:sp>
        <p:nvSpPr>
          <p:cNvPr id="186" name="Google Shape;186;g8e04a80cdc_3_0"/>
          <p:cNvSpPr txBox="1">
            <a:spLocks noGrp="1"/>
          </p:cNvSpPr>
          <p:nvPr>
            <p:ph type="body" idx="1"/>
          </p:nvPr>
        </p:nvSpPr>
        <p:spPr>
          <a:xfrm>
            <a:off x="6043802" y="54925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8e04a80cdc_0_2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Oklahoma’s Promise</a:t>
            </a:r>
            <a:endParaRPr/>
          </a:p>
        </p:txBody>
      </p:sp>
      <p:sp>
        <p:nvSpPr>
          <p:cNvPr id="192" name="Google Shape;192;g8e04a80cdc_0_29"/>
          <p:cNvSpPr txBox="1">
            <a:spLocks noGrp="1"/>
          </p:cNvSpPr>
          <p:nvPr>
            <p:ph type="body" idx="1"/>
          </p:nvPr>
        </p:nvSpPr>
        <p:spPr>
          <a:xfrm>
            <a:off x="457200" y="1469285"/>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ct val="125000"/>
              <a:buChar char="•"/>
            </a:pPr>
            <a:r>
              <a:rPr lang="en-US" dirty="0"/>
              <a:t>Do you want to attend a technical school or college after high school?</a:t>
            </a:r>
            <a:endParaRPr dirty="0"/>
          </a:p>
          <a:p>
            <a:pPr marL="457200" lvl="0" indent="-393700" algn="l" rtl="0">
              <a:spcBef>
                <a:spcPts val="0"/>
              </a:spcBef>
              <a:spcAft>
                <a:spcPts val="0"/>
              </a:spcAft>
              <a:buSzPct val="125000"/>
              <a:buChar char="•"/>
            </a:pPr>
            <a:r>
              <a:rPr lang="en-US" dirty="0"/>
              <a:t>Would you like up to $30,000 to help cover the cost of college?</a:t>
            </a:r>
            <a:endParaRPr dirty="0"/>
          </a:p>
          <a:p>
            <a:pPr marL="457200" lvl="0" indent="0" algn="l" rtl="0">
              <a:spcBef>
                <a:spcPts val="520"/>
              </a:spcBef>
              <a:spcAft>
                <a:spcPts val="0"/>
              </a:spcAft>
              <a:buNone/>
            </a:pPr>
            <a:endParaRPr dirty="0"/>
          </a:p>
          <a:p>
            <a:pPr marL="457200" lvl="0" indent="0" algn="l" rtl="0">
              <a:spcBef>
                <a:spcPts val="520"/>
              </a:spcBef>
              <a:spcAft>
                <a:spcPts val="0"/>
              </a:spcAft>
              <a:buNone/>
            </a:pPr>
            <a:endParaRPr dirty="0"/>
          </a:p>
        </p:txBody>
      </p:sp>
      <p:pic>
        <p:nvPicPr>
          <p:cNvPr id="193" name="Google Shape;193;g8e04a80cdc_0_29"/>
          <p:cNvPicPr preferRelativeResize="0"/>
          <p:nvPr/>
        </p:nvPicPr>
        <p:blipFill>
          <a:blip r:embed="rId3">
            <a:alphaModFix/>
          </a:blip>
          <a:stretch>
            <a:fillRect/>
          </a:stretch>
        </p:blipFill>
        <p:spPr>
          <a:xfrm rot="461997">
            <a:off x="2966297" y="2208850"/>
            <a:ext cx="3211400" cy="321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1000"/>
                                        <p:tgtEl>
                                          <p:spTgt spid="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xEl>
                                              <p:pRg st="3" end="3"/>
                                            </p:txEl>
                                          </p:spTgt>
                                        </p:tgtEl>
                                        <p:attrNameLst>
                                          <p:attrName>style.visibility</p:attrName>
                                        </p:attrNameLst>
                                      </p:cBhvr>
                                      <p:to>
                                        <p:strVal val="visible"/>
                                      </p:to>
                                    </p:set>
                                    <p:animEffect transition="in" filter="fade">
                                      <p:cBhvr>
                                        <p:cTn id="22" dur="1000"/>
                                        <p:tgtEl>
                                          <p:spTgt spid="1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a:xfrm>
            <a:off x="533400" y="1043185"/>
            <a:ext cx="7851648" cy="1371600"/>
          </a:xfrm>
        </p:spPr>
        <p:txBody>
          <a:bodyPr/>
          <a:lstStyle/>
          <a:p>
            <a:r>
              <a:rPr lang="en-US" dirty="0"/>
              <a:t>Steps to Success</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a:xfrm>
            <a:off x="530352" y="2414785"/>
            <a:ext cx="7854696" cy="1314450"/>
          </a:xfrm>
        </p:spPr>
        <p:txBody>
          <a:bodyPr/>
          <a:lstStyle/>
          <a:p>
            <a:r>
              <a:rPr lang="en-US" dirty="0"/>
              <a:t>9</a:t>
            </a:r>
            <a:r>
              <a:rPr lang="en-US" baseline="30000" dirty="0"/>
              <a:t>th</a:t>
            </a:r>
            <a:r>
              <a:rPr lang="en-US" dirty="0"/>
              <a:t> Grade Campus Visit</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8eda5f50c2_1_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Oklahoma’s Promise Requirements		</a:t>
            </a:r>
            <a:endParaRPr/>
          </a:p>
        </p:txBody>
      </p:sp>
      <p:sp>
        <p:nvSpPr>
          <p:cNvPr id="199" name="Google Shape;199;g8eda5f50c2_1_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dirty="0"/>
              <a:t>Oklahoma resident</a:t>
            </a:r>
            <a:endParaRPr dirty="0"/>
          </a:p>
          <a:p>
            <a:pPr marL="457200" lvl="0" indent="-393700" algn="l" rtl="0">
              <a:spcBef>
                <a:spcPts val="0"/>
              </a:spcBef>
              <a:spcAft>
                <a:spcPts val="0"/>
              </a:spcAft>
              <a:buSzPts val="2600"/>
              <a:buChar char="•"/>
            </a:pPr>
            <a:r>
              <a:rPr lang="en-US" dirty="0"/>
              <a:t>8th, 9th, or 10th grade</a:t>
            </a:r>
            <a:endParaRPr dirty="0"/>
          </a:p>
          <a:p>
            <a:pPr marL="457200" lvl="0" indent="-393700" algn="l" rtl="0">
              <a:spcBef>
                <a:spcPts val="0"/>
              </a:spcBef>
              <a:spcAft>
                <a:spcPts val="0"/>
              </a:spcAft>
              <a:buSzPts val="2600"/>
              <a:buChar char="•"/>
            </a:pPr>
            <a:r>
              <a:rPr lang="en-US" dirty="0"/>
              <a:t>Household income is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$55,000</a:t>
            </a:r>
            <a:r>
              <a:rPr lang="en-US" dirty="0"/>
              <a:t> or less (x &lt; $55,000)</a:t>
            </a:r>
            <a:endParaRPr dirty="0"/>
          </a:p>
          <a:p>
            <a:pPr marL="457200" lvl="0" indent="-393700" algn="l" rtl="0">
              <a:spcBef>
                <a:spcPts val="0"/>
              </a:spcBef>
              <a:spcAft>
                <a:spcPts val="0"/>
              </a:spcAft>
              <a:buSzPts val="2600"/>
              <a:buChar char="•"/>
            </a:pPr>
            <a:r>
              <a:rPr lang="en-US" dirty="0"/>
              <a:t>Take 17 units of required high school classes</a:t>
            </a:r>
            <a:endParaRPr dirty="0"/>
          </a:p>
          <a:p>
            <a:pPr marL="457200" lvl="0" indent="-393700" algn="l" rtl="0">
              <a:spcBef>
                <a:spcPts val="0"/>
              </a:spcBef>
              <a:spcAft>
                <a:spcPts val="0"/>
              </a:spcAft>
              <a:buSzPts val="2600"/>
              <a:buChar char="•"/>
            </a:pPr>
            <a:r>
              <a:rPr lang="en-US" dirty="0"/>
              <a:t>Make a 2.5 GPA or higher in 9th-12th grades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8e3cc50577_1_4"/>
          <p:cNvSpPr txBox="1">
            <a:spLocks noGrp="1"/>
          </p:cNvSpPr>
          <p:nvPr>
            <p:ph type="title"/>
          </p:nvPr>
        </p:nvSpPr>
        <p:spPr>
          <a:xfrm>
            <a:off x="831725" y="1602000"/>
            <a:ext cx="7181400" cy="1939500"/>
          </a:xfrm>
          <a:prstGeom prst="rect">
            <a:avLst/>
          </a:prstGeom>
        </p:spPr>
        <p:txBody>
          <a:bodyPr spcFirstLastPara="1" wrap="square" lIns="0" tIns="0" rIns="0" bIns="0" anchor="ctr" anchorCtr="0">
            <a:noAutofit/>
          </a:bodyPr>
          <a:lstStyle/>
          <a:p>
            <a:pPr marL="0" marR="0" lvl="0" indent="0" algn="l" rtl="0">
              <a:lnSpc>
                <a:spcPct val="100000"/>
              </a:lnSpc>
              <a:spcBef>
                <a:spcPts val="520"/>
              </a:spcBef>
              <a:spcAft>
                <a:spcPts val="0"/>
              </a:spcAft>
              <a:buNone/>
            </a:pPr>
            <a:r>
              <a:rPr lang="en-US" sz="4000" dirty="0">
                <a:solidFill>
                  <a:schemeClr val="lt1"/>
                </a:solidFill>
              </a:rPr>
              <a:t>You are </a:t>
            </a:r>
            <a:r>
              <a:rPr lang="en-US" sz="4000" b="1" dirty="0">
                <a:solidFill>
                  <a:schemeClr val="lt1"/>
                </a:solidFill>
              </a:rPr>
              <a:t>42%</a:t>
            </a:r>
            <a:r>
              <a:rPr lang="en-US" sz="4000" dirty="0">
                <a:solidFill>
                  <a:schemeClr val="lt1"/>
                </a:solidFill>
              </a:rPr>
              <a:t> more likely to achieve your goal if you write it down. Write down your 9</a:t>
            </a:r>
            <a:r>
              <a:rPr lang="en-US" sz="4000" baseline="30000" dirty="0">
                <a:solidFill>
                  <a:schemeClr val="lt1"/>
                </a:solidFill>
              </a:rPr>
              <a:t>th</a:t>
            </a:r>
            <a:r>
              <a:rPr lang="en-US" sz="4000" dirty="0">
                <a:solidFill>
                  <a:schemeClr val="lt1"/>
                </a:solidFill>
              </a:rPr>
              <a:t>-grade goal to improve your chances for college admission!</a:t>
            </a:r>
            <a:endParaRPr sz="4000" dirty="0">
              <a:solidFill>
                <a:schemeClr val="lt1"/>
              </a:solidFill>
            </a:endParaRPr>
          </a:p>
        </p:txBody>
      </p:sp>
      <p:sp>
        <p:nvSpPr>
          <p:cNvPr id="205" name="Google Shape;205;g8e3cc50577_1_4"/>
          <p:cNvSpPr txBox="1"/>
          <p:nvPr/>
        </p:nvSpPr>
        <p:spPr>
          <a:xfrm>
            <a:off x="809250" y="4534650"/>
            <a:ext cx="4174800" cy="222600"/>
          </a:xfrm>
          <a:prstGeom prst="rect">
            <a:avLst/>
          </a:prstGeom>
          <a:noFill/>
          <a:ln>
            <a:noFill/>
          </a:ln>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US" sz="1200">
                <a:solidFill>
                  <a:schemeClr val="lt1"/>
                </a:solidFill>
                <a:latin typeface="Calibri"/>
                <a:ea typeface="Calibri"/>
                <a:cs typeface="Calibri"/>
                <a:sym typeface="Calibri"/>
              </a:rPr>
              <a:t>(Morrissey, 2017)</a:t>
            </a:r>
            <a:endParaRPr sz="1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8e04a80cdc_3_1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Let’s Get Smart about Goals! </a:t>
            </a:r>
            <a:endParaRPr/>
          </a:p>
        </p:txBody>
      </p:sp>
      <p:sp>
        <p:nvSpPr>
          <p:cNvPr id="211" name="Google Shape;211;g8e04a80cdc_3_12"/>
          <p:cNvSpPr txBox="1"/>
          <p:nvPr/>
        </p:nvSpPr>
        <p:spPr>
          <a:xfrm>
            <a:off x="328225" y="1981325"/>
            <a:ext cx="3972900" cy="3000000"/>
          </a:xfrm>
          <a:prstGeom prst="rect">
            <a:avLst/>
          </a:prstGeom>
          <a:noFill/>
          <a:ln>
            <a:noFill/>
          </a:ln>
        </p:spPr>
        <p:txBody>
          <a:bodyPr spcFirstLastPara="1" wrap="square" lIns="91425" tIns="91425" rIns="91425" bIns="91425" anchor="t" anchorCtr="0">
            <a:noAutofit/>
          </a:bodyPr>
          <a:lstStyle/>
          <a:p>
            <a:pPr marL="0" lvl="0" indent="0" algn="ctr" rtl="0">
              <a:spcBef>
                <a:spcPts val="520"/>
              </a:spcBef>
              <a:spcAft>
                <a:spcPts val="0"/>
              </a:spcAft>
              <a:buNone/>
            </a:pPr>
            <a:r>
              <a:rPr lang="en-US" sz="2600" dirty="0">
                <a:solidFill>
                  <a:schemeClr val="dk1"/>
                </a:solidFill>
                <a:latin typeface="Calibri"/>
                <a:ea typeface="Calibri"/>
                <a:cs typeface="Calibri"/>
                <a:sym typeface="Calibri"/>
              </a:rPr>
              <a:t>Which of the college admission factors could you focus on to improve this school year?</a:t>
            </a:r>
            <a:endParaRPr dirty="0"/>
          </a:p>
        </p:txBody>
      </p:sp>
      <p:pic>
        <p:nvPicPr>
          <p:cNvPr id="212" name="Google Shape;212;g8e04a80cdc_3_12"/>
          <p:cNvPicPr preferRelativeResize="0"/>
          <p:nvPr/>
        </p:nvPicPr>
        <p:blipFill>
          <a:blip r:embed="rId3">
            <a:alphaModFix/>
          </a:blip>
          <a:stretch>
            <a:fillRect/>
          </a:stretch>
        </p:blipFill>
        <p:spPr>
          <a:xfrm>
            <a:off x="4377325" y="1233066"/>
            <a:ext cx="4468893" cy="34532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8e04a80cdc_0_44"/>
          <p:cNvSpPr txBox="1">
            <a:spLocks noGrp="1"/>
          </p:cNvSpPr>
          <p:nvPr>
            <p:ph type="title"/>
          </p:nvPr>
        </p:nvSpPr>
        <p:spPr>
          <a:xfrm>
            <a:off x="562455" y="31755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Additional Resources</a:t>
            </a:r>
            <a:endParaRPr/>
          </a:p>
        </p:txBody>
      </p:sp>
      <p:sp>
        <p:nvSpPr>
          <p:cNvPr id="218" name="Google Shape;218;g8e04a80cdc_0_44"/>
          <p:cNvSpPr txBox="1">
            <a:spLocks noGrp="1"/>
          </p:cNvSpPr>
          <p:nvPr>
            <p:ph type="body" idx="1"/>
          </p:nvPr>
        </p:nvSpPr>
        <p:spPr>
          <a:xfrm>
            <a:off x="457200" y="1174957"/>
            <a:ext cx="8229600" cy="32919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ct val="125000"/>
              <a:buChar char="•"/>
            </a:pPr>
            <a:r>
              <a:rPr lang="en-US" sz="2400" dirty="0"/>
              <a:t>To apply for Oklahoma’s Promise, go to </a:t>
            </a:r>
            <a:r>
              <a:rPr lang="en-US" sz="2400" u="sng" dirty="0">
                <a:solidFill>
                  <a:srgbClr val="1155CC"/>
                </a:solidFill>
                <a:hlinkClick r:id="rId3"/>
              </a:rPr>
              <a:t>https://www.okhighered.org/okpromise/</a:t>
            </a:r>
            <a:r>
              <a:rPr lang="en-US" sz="2400" dirty="0">
                <a:solidFill>
                  <a:srgbClr val="1155CC"/>
                </a:solidFill>
              </a:rPr>
              <a:t> </a:t>
            </a:r>
            <a:endParaRPr sz="2400" dirty="0">
              <a:solidFill>
                <a:srgbClr val="1155CC"/>
              </a:solidFill>
            </a:endParaRPr>
          </a:p>
          <a:p>
            <a:pPr marL="457200" lvl="0" indent="-381000" algn="l" rtl="0">
              <a:spcBef>
                <a:spcPts val="0"/>
              </a:spcBef>
              <a:spcAft>
                <a:spcPts val="0"/>
              </a:spcAft>
              <a:buSzPct val="125000"/>
              <a:buChar char="•"/>
            </a:pP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If</a:t>
            </a:r>
            <a:r>
              <a:rPr lang="en-US" sz="2400" dirty="0"/>
              <a:t> you would like to explore careers, visit </a:t>
            </a:r>
            <a:r>
              <a:rPr lang="en-US" sz="2400" u="sng" dirty="0">
                <a:solidFill>
                  <a:srgbClr val="1155CC"/>
                </a:solidFill>
                <a:hlinkClick r:id="rId4"/>
              </a:rPr>
              <a:t>MyNextMove.org</a:t>
            </a:r>
            <a:r>
              <a:rPr lang="en-US" sz="2400" dirty="0"/>
              <a:t> and </a:t>
            </a:r>
            <a:r>
              <a:rPr lang="en-US" sz="2400" u="sng" dirty="0">
                <a:solidFill>
                  <a:srgbClr val="1155CC"/>
                </a:solidFill>
                <a:hlinkClick r:id="rId5"/>
              </a:rPr>
              <a:t>bls.gov</a:t>
            </a:r>
            <a:endParaRPr sz="2400" dirty="0"/>
          </a:p>
          <a:p>
            <a:pPr marL="457200" lvl="0" indent="-381000" algn="l" rtl="0">
              <a:spcBef>
                <a:spcPts val="0"/>
              </a:spcBef>
              <a:spcAft>
                <a:spcPts val="0"/>
              </a:spcAft>
              <a:buSzPct val="125000"/>
              <a:buChar char="•"/>
            </a:pPr>
            <a:r>
              <a:rPr lang="en-US" sz="2400" dirty="0"/>
              <a:t>You can research college at </a:t>
            </a:r>
            <a:r>
              <a:rPr lang="en-US" sz="2400" u="sng" dirty="0">
                <a:solidFill>
                  <a:srgbClr val="1155CC"/>
                </a:solidFill>
                <a:hlinkClick r:id="rId6"/>
              </a:rPr>
              <a:t>bigfuture.collegeboard.org</a:t>
            </a:r>
            <a:endParaRPr sz="2400" dirty="0"/>
          </a:p>
          <a:p>
            <a:pPr marL="457200" lvl="0" indent="-381000" algn="l" rtl="0">
              <a:spcBef>
                <a:spcPts val="0"/>
              </a:spcBef>
              <a:spcAft>
                <a:spcPts val="0"/>
              </a:spcAft>
              <a:buSzPct val="125000"/>
              <a:buChar char="•"/>
            </a:pPr>
            <a:r>
              <a:rPr lang="en-US" sz="2400" dirty="0"/>
              <a:t>The Dream.US is another scholarship opportunity for students with undocumented citizenship status. You can learn about this scholarship by going to </a:t>
            </a:r>
            <a:r>
              <a:rPr lang="en-US" sz="2400" u="sng" dirty="0">
                <a:solidFill>
                  <a:srgbClr val="1155CC"/>
                </a:solidFill>
                <a:hlinkClick r:id="rId7"/>
              </a:rPr>
              <a:t>thedream.us/scholarships/</a:t>
            </a:r>
            <a:endParaRPr sz="2400" u="sng" dirty="0">
              <a:solidFill>
                <a:srgbClr val="1155CC"/>
              </a:solidFill>
            </a:endParaRPr>
          </a:p>
          <a:p>
            <a:pPr marL="457200" lvl="0" indent="0" algn="l" rtl="0">
              <a:spcBef>
                <a:spcPts val="520"/>
              </a:spcBef>
              <a:spcAft>
                <a:spcPts val="0"/>
              </a:spcAft>
              <a:buNone/>
            </a:pPr>
            <a:endParaRPr sz="2400" dirty="0"/>
          </a:p>
          <a:p>
            <a:pPr marL="457200" lvl="0" indent="0" algn="l" rtl="0">
              <a:spcBef>
                <a:spcPts val="520"/>
              </a:spcBef>
              <a:spcAft>
                <a:spcPts val="0"/>
              </a:spcAft>
              <a:buNone/>
            </a:pPr>
            <a:endParaRPr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e04a80cdc_0_3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Virtual Campus Visits (Optional)</a:t>
            </a:r>
            <a:endParaRPr dirty="0"/>
          </a:p>
        </p:txBody>
      </p:sp>
      <p:sp>
        <p:nvSpPr>
          <p:cNvPr id="224" name="Google Shape;224;g8e04a80cdc_0_3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dirty="0">
                <a:hlinkClick r:id="rId3"/>
              </a:rPr>
              <a:t>Https://www.virtually-anywhere.net/tours/ou/campus/vtour/index.html</a:t>
            </a:r>
            <a:endParaRPr lang="en-US" sz="2000" dirty="0"/>
          </a:p>
          <a:p>
            <a:pPr marL="0" lvl="0" indent="0" algn="l" rtl="0">
              <a:lnSpc>
                <a:spcPct val="115000"/>
              </a:lnSpc>
              <a:spcBef>
                <a:spcPts val="0"/>
              </a:spcBef>
              <a:spcAft>
                <a:spcPts val="0"/>
              </a:spcAft>
              <a:buClr>
                <a:schemeClr val="dk1"/>
              </a:buClr>
              <a:buSzPts val="1100"/>
              <a:buFont typeface="Arial"/>
              <a:buNone/>
            </a:pPr>
            <a:endParaRPr lang="en-US" sz="2000" dirty="0"/>
          </a:p>
          <a:p>
            <a:pPr marL="0" lvl="0" indent="0" algn="l" rtl="0">
              <a:lnSpc>
                <a:spcPct val="115000"/>
              </a:lnSpc>
              <a:spcBef>
                <a:spcPts val="0"/>
              </a:spcBef>
              <a:spcAft>
                <a:spcPts val="0"/>
              </a:spcAft>
              <a:buClr>
                <a:schemeClr val="dk1"/>
              </a:buClr>
              <a:buSzPts val="1100"/>
              <a:buFont typeface="Arial"/>
              <a:buNone/>
            </a:pPr>
            <a:r>
              <a:rPr lang="en-US" sz="2000" dirty="0">
                <a:hlinkClick r:id="rId4"/>
              </a:rPr>
              <a:t>https://go.okstate.edu/admissions/visit/index.html/#virtualtour</a:t>
            </a:r>
            <a:endParaRPr lang="en-US" sz="2000" dirty="0"/>
          </a:p>
          <a:p>
            <a:pPr marL="0" lvl="0" indent="0" algn="l" rtl="0">
              <a:lnSpc>
                <a:spcPct val="115000"/>
              </a:lnSpc>
              <a:spcBef>
                <a:spcPts val="0"/>
              </a:spcBef>
              <a:spcAft>
                <a:spcPts val="0"/>
              </a:spcAft>
              <a:buClr>
                <a:schemeClr val="dk1"/>
              </a:buClr>
              <a:buSzPts val="1100"/>
              <a:buFont typeface="Arial"/>
              <a:buNone/>
            </a:pPr>
            <a:endParaRPr sz="2000" dirty="0"/>
          </a:p>
        </p:txBody>
      </p:sp>
      <p:pic>
        <p:nvPicPr>
          <p:cNvPr id="225" name="Google Shape;225;g8e04a80cdc_0_39"/>
          <p:cNvPicPr preferRelativeResize="0"/>
          <p:nvPr/>
        </p:nvPicPr>
        <p:blipFill>
          <a:blip r:embed="rId5">
            <a:alphaModFix/>
          </a:blip>
          <a:stretch>
            <a:fillRect/>
          </a:stretch>
        </p:blipFill>
        <p:spPr>
          <a:xfrm>
            <a:off x="4087317" y="2571750"/>
            <a:ext cx="3898699" cy="2172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F6EEB-0223-4877-93A6-C634D769F441}"/>
              </a:ext>
            </a:extLst>
          </p:cNvPr>
          <p:cNvSpPr>
            <a:spLocks noGrp="1"/>
          </p:cNvSpPr>
          <p:nvPr>
            <p:ph type="title"/>
          </p:nvPr>
        </p:nvSpPr>
        <p:spPr>
          <a:xfrm>
            <a:off x="569033" y="337292"/>
            <a:ext cx="8229600" cy="857250"/>
          </a:xfrm>
        </p:spPr>
        <p:txBody>
          <a:bodyPr/>
          <a:lstStyle/>
          <a:p>
            <a:r>
              <a:rPr lang="en-US" dirty="0"/>
              <a:t>Housekeeping: Norms</a:t>
            </a:r>
          </a:p>
        </p:txBody>
      </p:sp>
      <p:sp>
        <p:nvSpPr>
          <p:cNvPr id="5" name="Content Placeholder 4">
            <a:extLst>
              <a:ext uri="{FF2B5EF4-FFF2-40B4-BE49-F238E27FC236}">
                <a16:creationId xmlns:a16="http://schemas.microsoft.com/office/drawing/2014/main" id="{C3C14E30-8D96-4A09-B02E-3F851CB68426}"/>
              </a:ext>
            </a:extLst>
          </p:cNvPr>
          <p:cNvSpPr>
            <a:spLocks noGrp="1"/>
          </p:cNvSpPr>
          <p:nvPr>
            <p:ph idx="1"/>
          </p:nvPr>
        </p:nvSpPr>
        <p:spPr/>
        <p:txBody>
          <a:bodyPr>
            <a:normAutofit lnSpcReduction="10000"/>
          </a:bodyPr>
          <a:lstStyle/>
          <a:p>
            <a:pPr>
              <a:buSzPct val="125000"/>
            </a:pPr>
            <a:r>
              <a:rPr lang="en-US" dirty="0"/>
              <a:t>Keep cell phones on silent. </a:t>
            </a:r>
          </a:p>
          <a:p>
            <a:endParaRPr lang="en-US" dirty="0"/>
          </a:p>
          <a:p>
            <a:pPr>
              <a:buSzPct val="125000"/>
            </a:pPr>
            <a:r>
              <a:rPr lang="en-US" dirty="0"/>
              <a:t>Stay engaged in all activities. </a:t>
            </a:r>
          </a:p>
          <a:p>
            <a:endParaRPr lang="en-US" dirty="0"/>
          </a:p>
          <a:p>
            <a:pPr>
              <a:buSzPct val="125000"/>
            </a:pPr>
            <a:r>
              <a:rPr lang="en-US" dirty="0"/>
              <a:t>Ask related questions.</a:t>
            </a:r>
          </a:p>
          <a:p>
            <a:endParaRPr lang="en-US" dirty="0"/>
          </a:p>
          <a:p>
            <a:pPr>
              <a:buSzPct val="125000"/>
            </a:pPr>
            <a:r>
              <a:rPr lang="en-US" dirty="0"/>
              <a:t>Follow all instructions. </a:t>
            </a:r>
          </a:p>
        </p:txBody>
      </p:sp>
    </p:spTree>
    <p:extLst>
      <p:ext uri="{BB962C8B-B14F-4D97-AF65-F5344CB8AC3E}">
        <p14:creationId xmlns:p14="http://schemas.microsoft.com/office/powerpoint/2010/main" val="17949686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4D4C5-F19F-4F2A-899F-23485BB0E62B}"/>
              </a:ext>
            </a:extLst>
          </p:cNvPr>
          <p:cNvSpPr>
            <a:spLocks noGrp="1"/>
          </p:cNvSpPr>
          <p:nvPr>
            <p:ph type="title"/>
          </p:nvPr>
        </p:nvSpPr>
        <p:spPr>
          <a:xfrm>
            <a:off x="530352" y="416226"/>
            <a:ext cx="7772400" cy="1021842"/>
          </a:xfrm>
        </p:spPr>
        <p:txBody>
          <a:bodyPr/>
          <a:lstStyle/>
          <a:p>
            <a:r>
              <a:rPr lang="en-US" dirty="0"/>
              <a:t>Objectives</a:t>
            </a:r>
          </a:p>
        </p:txBody>
      </p:sp>
      <p:sp>
        <p:nvSpPr>
          <p:cNvPr id="5" name="Text Placeholder 4">
            <a:extLst>
              <a:ext uri="{FF2B5EF4-FFF2-40B4-BE49-F238E27FC236}">
                <a16:creationId xmlns:a16="http://schemas.microsoft.com/office/drawing/2014/main" id="{D62ADA29-0430-43F1-A63D-EE47FE04D866}"/>
              </a:ext>
            </a:extLst>
          </p:cNvPr>
          <p:cNvSpPr>
            <a:spLocks noGrp="1"/>
          </p:cNvSpPr>
          <p:nvPr>
            <p:ph type="body" idx="1"/>
          </p:nvPr>
        </p:nvSpPr>
        <p:spPr>
          <a:xfrm>
            <a:off x="530352" y="1529734"/>
            <a:ext cx="7772400" cy="2698777"/>
          </a:xfrm>
        </p:spPr>
        <p:txBody>
          <a:bodyPr>
            <a:normAutofit fontScale="92500" lnSpcReduction="10000"/>
          </a:bodyPr>
          <a:lstStyle/>
          <a:p>
            <a:r>
              <a:rPr lang="en-US" dirty="0"/>
              <a:t>You will:</a:t>
            </a:r>
          </a:p>
          <a:p>
            <a:pPr marL="765785" lvl="1" indent="-285750">
              <a:buFont typeface="Arial" panose="020B0604020202020204" pitchFamily="34" charset="0"/>
              <a:buChar char="•"/>
            </a:pPr>
            <a:r>
              <a:rPr lang="en-US" sz="2000" dirty="0"/>
              <a:t>Find out what you need to do to get into the postsecondary education (PSE) option of your choice. </a:t>
            </a:r>
          </a:p>
          <a:p>
            <a:pPr marL="765785" lvl="1" indent="-285750">
              <a:buFont typeface="Arial" panose="020B0604020202020204" pitchFamily="34" charset="0"/>
              <a:buChar char="•"/>
            </a:pPr>
            <a:r>
              <a:rPr lang="en-US" sz="2000" dirty="0"/>
              <a:t>Learn about an option to help you pay for your education.</a:t>
            </a:r>
          </a:p>
          <a:p>
            <a:pPr marL="765785" lvl="1" indent="-285750">
              <a:buFont typeface="Arial" panose="020B0604020202020204" pitchFamily="34" charset="0"/>
              <a:buChar char="•"/>
            </a:pPr>
            <a:r>
              <a:rPr lang="en-US" sz="2000" dirty="0"/>
              <a:t>Create a plan that will help you pursue your educational goals. </a:t>
            </a:r>
          </a:p>
          <a:p>
            <a:r>
              <a:rPr lang="en-US" dirty="0"/>
              <a:t>Ask yourself:</a:t>
            </a:r>
          </a:p>
          <a:p>
            <a:pPr marL="822935" lvl="1" indent="-342900">
              <a:buFont typeface="Arial" panose="020B0604020202020204" pitchFamily="34" charset="0"/>
              <a:buChar char="•"/>
            </a:pPr>
            <a:r>
              <a:rPr lang="en-US" sz="2100" i="1" dirty="0"/>
              <a:t>“What steps do I need to take to reach my future goals?”</a:t>
            </a:r>
          </a:p>
          <a:p>
            <a:pPr marL="822935" lvl="1" indent="-342900">
              <a:buFont typeface="Arial" panose="020B0604020202020204" pitchFamily="34" charset="0"/>
              <a:buChar char="•"/>
            </a:pPr>
            <a:r>
              <a:rPr lang="en-US" sz="2100" i="1" dirty="0"/>
              <a:t>“How can I fund my postsecondary education goals?”</a:t>
            </a:r>
          </a:p>
        </p:txBody>
      </p:sp>
    </p:spTree>
    <p:extLst>
      <p:ext uri="{BB962C8B-B14F-4D97-AF65-F5344CB8AC3E}">
        <p14:creationId xmlns:p14="http://schemas.microsoft.com/office/powerpoint/2010/main" val="670397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e04a80cdc_0_1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dirty="0"/>
              <a:t>What Are Colleges Looking For? </a:t>
            </a:r>
            <a:endParaRPr dirty="0"/>
          </a:p>
        </p:txBody>
      </p:sp>
      <p:sp>
        <p:nvSpPr>
          <p:cNvPr id="99" name="Google Shape;99;g8e04a80cdc_0_19"/>
          <p:cNvSpPr txBox="1">
            <a:spLocks noGrp="1"/>
          </p:cNvSpPr>
          <p:nvPr>
            <p:ph type="body" idx="1"/>
          </p:nvPr>
        </p:nvSpPr>
        <p:spPr>
          <a:xfrm>
            <a:off x="457200" y="2287943"/>
            <a:ext cx="4607859" cy="1380564"/>
          </a:xfrm>
          <a:prstGeom prst="rect">
            <a:avLst/>
          </a:prstGeom>
        </p:spPr>
        <p:txBody>
          <a:bodyPr spcFirstLastPara="1" wrap="square" lIns="91425" tIns="45700" rIns="91425" bIns="45700" anchor="t" anchorCtr="0">
            <a:noAutofit/>
          </a:bodyPr>
          <a:lstStyle/>
          <a:p>
            <a:pPr marL="0" lvl="0" indent="0" rtl="0">
              <a:spcBef>
                <a:spcPts val="48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What are some things that you can do to increase your chances of getting into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college</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t>
            </a:r>
            <a:endParaRPr dirty="0"/>
          </a:p>
        </p:txBody>
      </p:sp>
      <p:pic>
        <p:nvPicPr>
          <p:cNvPr id="100" name="Google Shape;100;g8e04a80cdc_0_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62250" y="1806650"/>
            <a:ext cx="1914525" cy="234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e3096be60_1_5"/>
          <p:cNvSpPr txBox="1">
            <a:spLocks noGrp="1"/>
          </p:cNvSpPr>
          <p:nvPr>
            <p:ph type="title"/>
          </p:nvPr>
        </p:nvSpPr>
        <p:spPr>
          <a:xfrm>
            <a:off x="641396" y="40000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Game (Video) </a:t>
            </a:r>
            <a:endParaRPr dirty="0"/>
          </a:p>
        </p:txBody>
      </p:sp>
      <p:sp>
        <p:nvSpPr>
          <p:cNvPr id="106" name="Google Shape;106;g8e3096be60_1_5"/>
          <p:cNvSpPr txBox="1">
            <a:spLocks noGrp="1"/>
          </p:cNvSpPr>
          <p:nvPr>
            <p:ph type="body" idx="1"/>
          </p:nvPr>
        </p:nvSpPr>
        <p:spPr>
          <a:xfrm>
            <a:off x="457199" y="1451600"/>
            <a:ext cx="3641889" cy="32919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SzPct val="136000"/>
              <a:buChar char="•"/>
            </a:pPr>
            <a:r>
              <a:rPr lang="en-US" sz="2000" dirty="0"/>
              <a:t>Watch the video to find out about other enrollment factors.  </a:t>
            </a:r>
            <a:endParaRPr sz="2000" dirty="0"/>
          </a:p>
          <a:p>
            <a:pPr marL="457200" lvl="0" indent="-368300" algn="l" rtl="0">
              <a:lnSpc>
                <a:spcPct val="115000"/>
              </a:lnSpc>
              <a:spcBef>
                <a:spcPts val="0"/>
              </a:spcBef>
              <a:spcAft>
                <a:spcPts val="0"/>
              </a:spcAft>
              <a:buSzPct val="136000"/>
              <a:buChar char="•"/>
            </a:pPr>
            <a:r>
              <a:rPr lang="en-US" sz="2000" dirty="0"/>
              <a:t>Answer questions and read the other information that pops up in the video. </a:t>
            </a:r>
            <a:endParaRPr sz="2000" dirty="0"/>
          </a:p>
          <a:p>
            <a:pPr marL="457200" lvl="0" indent="-368300" algn="l" rtl="0">
              <a:lnSpc>
                <a:spcPct val="115000"/>
              </a:lnSpc>
              <a:spcBef>
                <a:spcPts val="0"/>
              </a:spcBef>
              <a:spcAft>
                <a:spcPts val="0"/>
              </a:spcAft>
              <a:buSzPct val="136000"/>
              <a:buChar char="•"/>
            </a:pPr>
            <a:r>
              <a:rPr lang="en-US" sz="2000" dirty="0"/>
              <a:t>Hit play once you are ready to continue watching the video. </a:t>
            </a:r>
            <a:endParaRPr sz="2000" dirty="0"/>
          </a:p>
          <a:p>
            <a:pPr marL="0" lvl="0" indent="0" algn="l" rtl="0">
              <a:spcBef>
                <a:spcPts val="520"/>
              </a:spcBef>
              <a:spcAft>
                <a:spcPts val="0"/>
              </a:spcAft>
              <a:buNone/>
            </a:pPr>
            <a:endParaRPr sz="2200" dirty="0"/>
          </a:p>
          <a:p>
            <a:pPr marL="0" lvl="0" indent="0" algn="ctr" rtl="0">
              <a:spcBef>
                <a:spcPts val="520"/>
              </a:spcBef>
              <a:spcAft>
                <a:spcPts val="0"/>
              </a:spcAft>
              <a:buNone/>
            </a:pPr>
            <a:endParaRPr sz="2200" dirty="0"/>
          </a:p>
        </p:txBody>
      </p:sp>
      <p:sp>
        <p:nvSpPr>
          <p:cNvPr id="7" name="TextBox 6">
            <a:extLst>
              <a:ext uri="{FF2B5EF4-FFF2-40B4-BE49-F238E27FC236}">
                <a16:creationId xmlns:a16="http://schemas.microsoft.com/office/drawing/2014/main" id="{2A2638CD-7E7D-45C1-8F03-B22E55EB3A7A}"/>
              </a:ext>
            </a:extLst>
          </p:cNvPr>
          <p:cNvSpPr txBox="1"/>
          <p:nvPr/>
        </p:nvSpPr>
        <p:spPr>
          <a:xfrm>
            <a:off x="4462733" y="2279362"/>
            <a:ext cx="3927893" cy="584775"/>
          </a:xfrm>
          <a:prstGeom prst="rect">
            <a:avLst/>
          </a:prstGeom>
          <a:noFill/>
        </p:spPr>
        <p:txBody>
          <a:bodyPr wrap="square">
            <a:spAutoFit/>
          </a:bodyPr>
          <a:lstStyle/>
          <a:p>
            <a:r>
              <a:rPr lang="en-US" sz="3200" dirty="0">
                <a:latin typeface="Calibri" panose="020F0502020204030204" pitchFamily="34" charset="0"/>
                <a:cs typeface="Calibri" panose="020F0502020204030204" pitchFamily="34" charset="0"/>
                <a:hlinkClick r:id="rId3"/>
              </a:rPr>
              <a:t>The GPA Game (video)</a:t>
            </a:r>
            <a:endParaRPr lang="en-US" sz="32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8e3096be60_3_3"/>
          <p:cNvSpPr txBox="1">
            <a:spLocks noGrp="1"/>
          </p:cNvSpPr>
          <p:nvPr>
            <p:ph type="title"/>
          </p:nvPr>
        </p:nvSpPr>
        <p:spPr>
          <a:xfrm>
            <a:off x="647974" y="40000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GPA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Game</a:t>
            </a:r>
            <a:r>
              <a:rPr lang="en-US" dirty="0"/>
              <a:t> Discussion</a:t>
            </a:r>
            <a:endParaRPr dirty="0"/>
          </a:p>
        </p:txBody>
      </p:sp>
      <p:sp>
        <p:nvSpPr>
          <p:cNvPr id="112" name="Google Shape;112;g8e3096be60_3_3"/>
          <p:cNvSpPr txBox="1">
            <a:spLocks noGrp="1"/>
          </p:cNvSpPr>
          <p:nvPr>
            <p:ph type="body" idx="1"/>
          </p:nvPr>
        </p:nvSpPr>
        <p:spPr>
          <a:xfrm>
            <a:off x="457200" y="1451600"/>
            <a:ext cx="5439300" cy="3291900"/>
          </a:xfrm>
          <a:prstGeom prst="rect">
            <a:avLst/>
          </a:prstGeom>
        </p:spPr>
        <p:txBody>
          <a:bodyPr spcFirstLastPara="1" wrap="square" lIns="91425" tIns="45700" rIns="91425" bIns="45700" anchor="t" anchorCtr="0">
            <a:noAutofit/>
          </a:bodyPr>
          <a:lstStyle/>
          <a:p>
            <a:pPr marL="457200" lvl="0" indent="-368300" algn="l" rtl="0">
              <a:spcBef>
                <a:spcPts val="0"/>
              </a:spcBef>
              <a:spcAft>
                <a:spcPts val="0"/>
              </a:spcAft>
              <a:buSzPct val="125000"/>
              <a:buChar char="•"/>
            </a:pPr>
            <a:r>
              <a:rPr lang="en-US" sz="2200" dirty="0">
                <a:latin typeface="Calibri" panose="020F0502020204030204" pitchFamily="34" charset="0"/>
                <a:ea typeface="Arial"/>
                <a:cs typeface="Calibri" panose="020F0502020204030204" pitchFamily="34" charset="0"/>
                <a:sym typeface="Arial"/>
              </a:rPr>
              <a:t>What did you notice?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ct val="125000"/>
              <a:buChar char="•"/>
            </a:pPr>
            <a:r>
              <a:rPr lang="en-US" sz="2200" dirty="0">
                <a:latin typeface="Calibri" panose="020F0502020204030204" pitchFamily="34" charset="0"/>
                <a:ea typeface="Arial"/>
                <a:cs typeface="Calibri" panose="020F0502020204030204" pitchFamily="34" charset="0"/>
                <a:sym typeface="Arial"/>
              </a:rPr>
              <a:t>Are you surprised by where the students ended up in the line? </a:t>
            </a:r>
            <a:endParaRPr sz="2200" dirty="0">
              <a:latin typeface="Calibri" panose="020F0502020204030204" pitchFamily="34" charset="0"/>
              <a:ea typeface="Arial"/>
              <a:cs typeface="Calibri" panose="020F0502020204030204" pitchFamily="34" charset="0"/>
              <a:sym typeface="Arial"/>
            </a:endParaRPr>
          </a:p>
          <a:p>
            <a:pPr marL="457200" lvl="0" indent="0" algn="l" rtl="0">
              <a:spcBef>
                <a:spcPts val="0"/>
              </a:spcBef>
              <a:spcAft>
                <a:spcPts val="0"/>
              </a:spcAft>
              <a:buNone/>
            </a:pPr>
            <a:endParaRPr sz="2200" dirty="0">
              <a:latin typeface="Calibri" panose="020F0502020204030204" pitchFamily="34" charset="0"/>
              <a:ea typeface="Arial"/>
              <a:cs typeface="Calibri" panose="020F0502020204030204" pitchFamily="34" charset="0"/>
              <a:sym typeface="Arial"/>
            </a:endParaRPr>
          </a:p>
          <a:p>
            <a:pPr marL="457200" lvl="0" indent="-368300" algn="l" rtl="0">
              <a:spcBef>
                <a:spcPts val="0"/>
              </a:spcBef>
              <a:spcAft>
                <a:spcPts val="0"/>
              </a:spcAft>
              <a:buSzPct val="125000"/>
              <a:buChar char="•"/>
            </a:pPr>
            <a:r>
              <a:rPr lang="en-US" sz="2200" dirty="0">
                <a:latin typeface="Calibri" panose="020F0502020204030204" pitchFamily="34" charset="0"/>
                <a:ea typeface="Arial"/>
                <a:cs typeface="Calibri" panose="020F0502020204030204" pitchFamily="34" charset="0"/>
                <a:sym typeface="Arial"/>
              </a:rPr>
              <a:t>Is there anything you wonder about after viewing the video?   </a:t>
            </a:r>
            <a:endParaRPr sz="2200" dirty="0">
              <a:latin typeface="Calibri" panose="020F0502020204030204" pitchFamily="34" charset="0"/>
              <a:cs typeface="Calibri" panose="020F0502020204030204" pitchFamily="34" charset="0"/>
            </a:endParaRPr>
          </a:p>
        </p:txBody>
      </p:sp>
      <p:pic>
        <p:nvPicPr>
          <p:cNvPr id="113" name="Google Shape;113;g8e3096be60_3_3"/>
          <p:cNvPicPr preferRelativeResize="0"/>
          <p:nvPr/>
        </p:nvPicPr>
        <p:blipFill>
          <a:blip r:embed="rId3">
            <a:alphaModFix/>
          </a:blip>
          <a:stretch>
            <a:fillRect/>
          </a:stretch>
        </p:blipFill>
        <p:spPr>
          <a:xfrm>
            <a:off x="6181623" y="1333537"/>
            <a:ext cx="2344049" cy="2476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8e04a80cdc_0_14"/>
          <p:cNvSpPr txBox="1">
            <a:spLocks noGrp="1"/>
          </p:cNvSpPr>
          <p:nvPr>
            <p:ph type="title"/>
          </p:nvPr>
        </p:nvSpPr>
        <p:spPr>
          <a:xfrm>
            <a:off x="601438" y="39999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The GPA Game (Whole-Class) </a:t>
            </a:r>
            <a:endParaRPr dirty="0"/>
          </a:p>
        </p:txBody>
      </p:sp>
      <p:sp>
        <p:nvSpPr>
          <p:cNvPr id="119" name="Google Shape;119;g8e04a80cdc_0_14"/>
          <p:cNvSpPr txBox="1">
            <a:spLocks noGrp="1"/>
          </p:cNvSpPr>
          <p:nvPr>
            <p:ph type="body" idx="1"/>
          </p:nvPr>
        </p:nvSpPr>
        <p:spPr>
          <a:xfrm>
            <a:off x="457200" y="1333198"/>
            <a:ext cx="8229600" cy="3291900"/>
          </a:xfrm>
          <a:prstGeom prst="rect">
            <a:avLst/>
          </a:prstGeom>
        </p:spPr>
        <p:txBody>
          <a:bodyPr spcFirstLastPara="1" wrap="square" lIns="91425" tIns="45700" rIns="91425" bIns="45700" anchor="t" anchorCtr="0">
            <a:noAutofit/>
          </a:bodyPr>
          <a:lstStyle/>
          <a:p>
            <a:pPr marL="457200" lvl="0" indent="-368300" algn="l" rtl="0">
              <a:spcBef>
                <a:spcPts val="520"/>
              </a:spcBef>
              <a:spcAft>
                <a:spcPts val="0"/>
              </a:spcAft>
              <a:buSzPct val="125000"/>
              <a:buChar char="•"/>
            </a:pPr>
            <a:r>
              <a:rPr lang="en-US" sz="2200" dirty="0"/>
              <a:t>Your GPA card includes your GPA and statements about your applicant. Write your starting points (based on your GPA) on your scorekeeper. </a:t>
            </a:r>
          </a:p>
          <a:p>
            <a:pPr marL="457200" lvl="0" indent="-368300" algn="l" rtl="0">
              <a:spcBef>
                <a:spcPts val="520"/>
              </a:spcBef>
              <a:spcAft>
                <a:spcPts val="0"/>
              </a:spcAft>
              <a:buSzPct val="125000"/>
              <a:buChar char="•"/>
            </a:pPr>
            <a:r>
              <a:rPr lang="en-US" sz="2200" dirty="0"/>
              <a:t>Listen to the statements as they are read. Add or subtract points with your scorekeeper based on the statements read versus the statements on your card. </a:t>
            </a:r>
            <a:endParaRPr sz="2200" dirty="0"/>
          </a:p>
          <a:p>
            <a:pPr marL="457200" lvl="0" indent="-368300" algn="l" rtl="0">
              <a:spcBef>
                <a:spcPts val="0"/>
              </a:spcBef>
              <a:spcAft>
                <a:spcPts val="0"/>
              </a:spcAft>
              <a:buSzPct val="125000"/>
              <a:buChar char="•"/>
            </a:pPr>
            <a:r>
              <a:rPr lang="en-US" sz="2200" dirty="0"/>
              <a:t>When the game is over, add up your points to find out if you were accepted, waitlisted, or rejected for admission. </a:t>
            </a:r>
            <a:endParaRPr sz="2200" dirty="0"/>
          </a:p>
          <a:p>
            <a:pPr marL="0" lvl="0" indent="0" algn="l" rtl="0">
              <a:spcBef>
                <a:spcPts val="520"/>
              </a:spcBef>
              <a:spcAft>
                <a:spcPts val="0"/>
              </a:spcAft>
              <a:buNone/>
            </a:pPr>
            <a:endParaRPr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8e3096be60_3_1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Accepted! </a:t>
            </a:r>
            <a:endParaRPr/>
          </a:p>
        </p:txBody>
      </p:sp>
      <p:sp>
        <p:nvSpPr>
          <p:cNvPr id="125" name="Google Shape;125;g8e3096be60_3_1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 ended the game with 4 or more points, you’ve been accepted! </a:t>
            </a:r>
            <a:endParaRPr/>
          </a:p>
          <a:p>
            <a:pPr marL="457200" lvl="0" indent="-393700" algn="l" rtl="0">
              <a:spcBef>
                <a:spcPts val="520"/>
              </a:spcBef>
              <a:spcAft>
                <a:spcPts val="0"/>
              </a:spcAft>
              <a:buSzPts val="2600"/>
              <a:buChar char="•"/>
            </a:pPr>
            <a:r>
              <a:rPr lang="en-US"/>
              <a:t>Zoe Zuckerberg</a:t>
            </a:r>
            <a:endParaRPr/>
          </a:p>
          <a:p>
            <a:pPr marL="457200" lvl="0" indent="-393700" algn="l" rtl="0">
              <a:spcBef>
                <a:spcPts val="0"/>
              </a:spcBef>
              <a:spcAft>
                <a:spcPts val="0"/>
              </a:spcAft>
              <a:buSzPts val="2600"/>
              <a:buChar char="•"/>
            </a:pPr>
            <a:r>
              <a:rPr lang="en-US"/>
              <a:t>Jessica Jackson</a:t>
            </a:r>
            <a:endParaRPr/>
          </a:p>
          <a:p>
            <a:pPr marL="457200" lvl="0" indent="-393700" algn="l" rtl="0">
              <a:spcBef>
                <a:spcPts val="0"/>
              </a:spcBef>
              <a:spcAft>
                <a:spcPts val="0"/>
              </a:spcAft>
              <a:buSzPts val="2600"/>
              <a:buChar char="•"/>
            </a:pPr>
            <a:r>
              <a:rPr lang="en-US"/>
              <a:t>Suzie Johnson</a:t>
            </a:r>
            <a:endParaRPr/>
          </a:p>
          <a:p>
            <a:pPr marL="457200" lvl="0" indent="-393700" algn="l" rtl="0">
              <a:spcBef>
                <a:spcPts val="0"/>
              </a:spcBef>
              <a:spcAft>
                <a:spcPts val="0"/>
              </a:spcAft>
              <a:buSzPts val="2600"/>
              <a:buChar char="•"/>
            </a:pPr>
            <a:r>
              <a:rPr lang="en-US"/>
              <a:t>Blake P. Griffin III</a:t>
            </a:r>
            <a:endParaRPr/>
          </a:p>
          <a:p>
            <a:pPr marL="457200" lvl="0" indent="-393700" algn="l" rtl="0">
              <a:spcBef>
                <a:spcPts val="0"/>
              </a:spcBef>
              <a:spcAft>
                <a:spcPts val="0"/>
              </a:spcAft>
              <a:buSzPts val="2600"/>
              <a:buChar char="•"/>
            </a:pPr>
            <a:r>
              <a:rPr lang="en-US"/>
              <a:t>Winston Bishop Jr.</a:t>
            </a:r>
            <a:endParaRPr/>
          </a:p>
        </p:txBody>
      </p:sp>
      <p:pic>
        <p:nvPicPr>
          <p:cNvPr id="126" name="Google Shape;126;g8e3096be60_3_14"/>
          <p:cNvPicPr preferRelativeResize="0"/>
          <p:nvPr/>
        </p:nvPicPr>
        <p:blipFill>
          <a:blip r:embed="rId3">
            <a:alphaModFix/>
          </a:blip>
          <a:stretch>
            <a:fillRect/>
          </a:stretch>
        </p:blipFill>
        <p:spPr>
          <a:xfrm>
            <a:off x="5436214" y="2080901"/>
            <a:ext cx="2367817" cy="2367817"/>
          </a:xfrm>
          <a:prstGeom prst="rect">
            <a:avLst/>
          </a:prstGeom>
          <a:noFill/>
          <a:ln>
            <a:noFill/>
          </a:ln>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89CFD289-38D3-447B-83AB-181595DCA98A}" vid="{AACF6921-8CAB-47E1-BBFE-09306EE53F13}"/>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2675</Words>
  <Application>Microsoft Office PowerPoint</Application>
  <PresentationFormat>On-screen Show (16:9)</PresentationFormat>
  <Paragraphs>202</Paragraphs>
  <Slides>24</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Helvetica Neue</vt:lpstr>
      <vt:lpstr>Wingdings 2</vt:lpstr>
      <vt:lpstr>Georgia</vt:lpstr>
      <vt:lpstr>Constantia</vt:lpstr>
      <vt:lpstr>Open Sans</vt:lpstr>
      <vt:lpstr>Arial</vt:lpstr>
      <vt:lpstr>Segoe UI</vt:lpstr>
      <vt:lpstr>Calibri</vt:lpstr>
      <vt:lpstr>LEARN theme</vt:lpstr>
      <vt:lpstr>LEARN theme</vt:lpstr>
      <vt:lpstr>1_LEARN theme</vt:lpstr>
      <vt:lpstr>PowerPoint Presentation</vt:lpstr>
      <vt:lpstr>Steps to Success</vt:lpstr>
      <vt:lpstr>Housekeeping: Norms</vt:lpstr>
      <vt:lpstr>Objectives</vt:lpstr>
      <vt:lpstr>What Are Colleges Looking For? </vt:lpstr>
      <vt:lpstr>GPA Game (Video) </vt:lpstr>
      <vt:lpstr>GPA Game Discussion</vt:lpstr>
      <vt:lpstr>The GPA Game (Whole-Class) </vt:lpstr>
      <vt:lpstr>Accepted! </vt:lpstr>
      <vt:lpstr>Waitlisted</vt:lpstr>
      <vt:lpstr>Rejected</vt:lpstr>
      <vt:lpstr>GPA Game: Whole-Class Discussion</vt:lpstr>
      <vt:lpstr>The GPA Game (Volunteer Participation) </vt:lpstr>
      <vt:lpstr>GPA Game: Volunteer Discussion</vt:lpstr>
      <vt:lpstr>Drag and Drop</vt:lpstr>
      <vt:lpstr>College Admissions Factors</vt:lpstr>
      <vt:lpstr>College Admissions Factors Discussion</vt:lpstr>
      <vt:lpstr>Now you know what it takes to get into a career tech or college, but how do you pay for it?</vt:lpstr>
      <vt:lpstr>Oklahoma’s Promise</vt:lpstr>
      <vt:lpstr>Oklahoma’s Promise Requirements  </vt:lpstr>
      <vt:lpstr>You are 42% more likely to achieve your goal if you write it down. Write down your 9th-grade goal to improve your chances for college admission!</vt:lpstr>
      <vt:lpstr>Let’s Get Smart about Goals! </vt:lpstr>
      <vt:lpstr>Additional Resources</vt:lpstr>
      <vt:lpstr>Virtual Campus Visits (Optional)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8</cp:revision>
  <dcterms:modified xsi:type="dcterms:W3CDTF">2024-07-03T16:55:49Z</dcterms:modified>
</cp:coreProperties>
</file>