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6" r:id="rId2"/>
  </p:sldMasterIdLst>
  <p:notesMasterIdLst>
    <p:notesMasterId r:id="rId11"/>
  </p:notesMasterIdLst>
  <p:sldIdLst>
    <p:sldId id="256" r:id="rId3"/>
    <p:sldId id="257" r:id="rId4"/>
    <p:sldId id="258" r:id="rId5"/>
    <p:sldId id="259" r:id="rId6"/>
    <p:sldId id="260" r:id="rId7"/>
    <p:sldId id="262" r:id="rId8"/>
    <p:sldId id="264" r:id="rId9"/>
    <p:sldId id="263"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jVbsM7H/3hT/c6IIRyY5M0PxWeI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4" d="100"/>
          <a:sy n="144" d="100"/>
        </p:scale>
        <p:origin x="132" y="14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customschemas.google.com/relationships/presentationmetadata" Target="metadata"/><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learn.k20center.ou.edu/strategy/111"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learn.k20center.ou.edu/strategy/116"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Students will be asked for oral participation. Session Leader will write ideas on large sticky pad/white board.</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K20 Center. (n.d.). Collective Brain Dump. Strategies. </a:t>
            </a:r>
            <a:r>
              <a:rPr lang="en-US" u="sng">
                <a:solidFill>
                  <a:schemeClr val="hlink"/>
                </a:solidFill>
                <a:hlinkClick r:id="rId3"/>
              </a:rPr>
              <a:t>K20 LEARN | Collective Brain Dump (ou.edu)</a:t>
            </a:r>
            <a:endParaRPr/>
          </a:p>
        </p:txBody>
      </p:sp>
      <p:sp>
        <p:nvSpPr>
          <p:cNvPr id="104" name="Google Shape;10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Students will work in groups to Jigsaw job postings. Put in elbow partners or small groups. Variety of job postings. Pass out so there is a variety reviewed. Use pens to underline, circle, mark requirements and important things needed for the job. Also look for connections to their collective brain dump feedback from the engage. They will share out after reviewing. Share what connections, commonalities, interests they found. How these jobs connect to Esports and any prior knowledge they have. (Job postings DO NOT go with students when they leave the session, unless a student specifically asks to take one with them). </a:t>
            </a:r>
            <a:endParaRPr/>
          </a:p>
        </p:txBody>
      </p:sp>
      <p:sp>
        <p:nvSpPr>
          <p:cNvPr id="111" name="Google Shape;11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K20  Center. (n.d.). Elbow Partners. Strategies. </a:t>
            </a:r>
            <a:r>
              <a:rPr lang="en-US" u="sng">
                <a:solidFill>
                  <a:schemeClr val="hlink"/>
                </a:solidFill>
                <a:hlinkClick r:id="rId3"/>
              </a:rPr>
              <a:t>K20 LEARN | Elbow Partners (ou.edu)</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Labeled notepad stations by career cluster. Have students add on the posters the careers and/or skills that fall in those 5 career clusters. Share when done.</a:t>
            </a:r>
            <a:endParaRPr/>
          </a:p>
        </p:txBody>
      </p:sp>
      <p:sp>
        <p:nvSpPr>
          <p:cNvPr id="124" name="Google Shape;12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Students will complete I Used to Think, but Now I know. They will need two sticky notes - complete directions and have them placed side-by-side in pairs on the notepad.  Place their responses on the posters. Ask for volunteers to share; otherwise, share out from posters. Students complete Rapid feedback evals. </a:t>
            </a:r>
            <a:endParaRPr/>
          </a:p>
          <a:p>
            <a:pPr marL="0" lvl="0" indent="0" algn="l" rtl="0">
              <a:lnSpc>
                <a:spcPct val="100000"/>
              </a:lnSpc>
              <a:spcBef>
                <a:spcPts val="0"/>
              </a:spcBef>
              <a:spcAft>
                <a:spcPts val="0"/>
              </a:spcAft>
              <a:buSzPts val="1400"/>
              <a:buNone/>
            </a:pPr>
            <a:r>
              <a:rPr lang="en-US"/>
              <a:t>K20 Center. (n.d.). I Used to Think, but Now I Know. Strategies. https://learn.k20center.ou.edu/strategy/137</a:t>
            </a:r>
            <a:endParaRPr/>
          </a:p>
        </p:txBody>
      </p:sp>
      <p:sp>
        <p:nvSpPr>
          <p:cNvPr id="131" name="Google Shape;13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18"/>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3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30"/>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30"/>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30"/>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3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30"/>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31"/>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31"/>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3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3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3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32"/>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3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3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3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3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3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3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3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1"/>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1"/>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3"/>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2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24"/>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2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2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2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2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5"/>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8" name="Google Shape;18;p25"/>
          <p:cNvSpPr>
            <a:spLocks noGrp="1"/>
          </p:cNvSpPr>
          <p:nvPr>
            <p:ph type="pic" idx="2"/>
          </p:nvPr>
        </p:nvSpPr>
        <p:spPr>
          <a:xfrm>
            <a:off x="5911850" y="1663336"/>
            <a:ext cx="1828800" cy="1828009"/>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2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6"/>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26"/>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27"/>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2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2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27"/>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27"/>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27"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2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2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2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22"/>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2"/>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2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29"/>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9"/>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2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29"/>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7"/>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7"/>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7" r:id="rId1"/>
    <p:sldLayoutId id="2147483668" r:id="rId2"/>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5" name="Title 4">
            <a:extLst>
              <a:ext uri="{FF2B5EF4-FFF2-40B4-BE49-F238E27FC236}">
                <a16:creationId xmlns:a16="http://schemas.microsoft.com/office/drawing/2014/main" id="{39A3F090-9041-687C-8727-7EB8C8E67A1E}"/>
              </a:ext>
            </a:extLst>
          </p:cNvPr>
          <p:cNvSpPr>
            <a:spLocks noGrp="1"/>
          </p:cNvSpPr>
          <p:nvPr>
            <p:ph type="ctrTitle"/>
          </p:nvPr>
        </p:nvSpPr>
        <p:spPr>
          <a:xfrm>
            <a:off x="406112" y="987288"/>
            <a:ext cx="7851648" cy="1955128"/>
          </a:xfrm>
        </p:spPr>
        <p:txBody>
          <a:bodyPr/>
          <a:lstStyle/>
          <a:p>
            <a:r>
              <a:rPr lang="en-US" dirty="0"/>
              <a:t>Careers in Gaming and Technology</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Essential Question</a:t>
            </a:r>
            <a:endParaRPr/>
          </a:p>
        </p:txBody>
      </p:sp>
      <p:sp>
        <p:nvSpPr>
          <p:cNvPr id="101" name="Google Shape;101;p3"/>
          <p:cNvSpPr txBox="1">
            <a:spLocks noGrp="1"/>
          </p:cNvSpPr>
          <p:nvPr>
            <p:ph type="body" idx="1"/>
          </p:nvPr>
        </p:nvSpPr>
        <p:spPr>
          <a:xfrm>
            <a:off x="530352" y="2028497"/>
            <a:ext cx="7772400" cy="1950719"/>
          </a:xfrm>
          <a:prstGeom prst="rect">
            <a:avLst/>
          </a:prstGeom>
          <a:noFill/>
          <a:ln>
            <a:noFill/>
          </a:ln>
        </p:spPr>
        <p:txBody>
          <a:bodyPr spcFirstLastPara="1" wrap="square" lIns="45700" tIns="45700" rIns="45700" bIns="45700" anchor="t" anchorCtr="0">
            <a:normAutofit/>
          </a:bodyPr>
          <a:lstStyle/>
          <a:p>
            <a:pPr marL="55563" lvl="0" indent="0" algn="l" rtl="0">
              <a:lnSpc>
                <a:spcPct val="100000"/>
              </a:lnSpc>
              <a:spcBef>
                <a:spcPts val="0"/>
              </a:spcBef>
              <a:spcAft>
                <a:spcPts val="0"/>
              </a:spcAft>
              <a:buSzPts val="2600"/>
              <a:buNone/>
            </a:pPr>
            <a:r>
              <a:rPr lang="en-US" dirty="0"/>
              <a:t>What career opportunities related to gaming  and technology are available?</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5"/>
          <p:cNvSpPr txBox="1">
            <a:spLocks noGrp="1"/>
          </p:cNvSpPr>
          <p:nvPr>
            <p:ph type="body" idx="1"/>
          </p:nvPr>
        </p:nvSpPr>
        <p:spPr>
          <a:xfrm>
            <a:off x="457200" y="1492900"/>
            <a:ext cx="5921400" cy="3213300"/>
          </a:xfrm>
          <a:prstGeom prst="rect">
            <a:avLst/>
          </a:prstGeom>
          <a:noFill/>
          <a:ln>
            <a:noFill/>
          </a:ln>
        </p:spPr>
        <p:txBody>
          <a:bodyPr spcFirstLastPara="1" wrap="square" lIns="91425" tIns="45700" rIns="91425" bIns="45700" anchor="t" anchorCtr="0">
            <a:normAutofit/>
          </a:bodyPr>
          <a:lstStyle/>
          <a:p>
            <a:pPr marL="227012" lvl="0" indent="-195262" algn="l" rtl="0">
              <a:lnSpc>
                <a:spcPct val="100000"/>
              </a:lnSpc>
              <a:spcBef>
                <a:spcPts val="0"/>
              </a:spcBef>
              <a:spcAft>
                <a:spcPts val="0"/>
              </a:spcAft>
              <a:buClr>
                <a:schemeClr val="accent4"/>
              </a:buClr>
              <a:buSzPts val="2100"/>
              <a:buFont typeface="Calibri"/>
              <a:buChar char="•"/>
            </a:pPr>
            <a:r>
              <a:rPr lang="en-US" dirty="0"/>
              <a:t>What do you love about gaming and technology?</a:t>
            </a:r>
          </a:p>
          <a:p>
            <a:pPr marL="684212" marR="0" lvl="1" indent="-195262" algn="l" defTabSz="914400" rtl="0" eaLnBrk="1" fontAlgn="auto" latinLnBrk="0" hangingPunct="1">
              <a:lnSpc>
                <a:spcPct val="100000"/>
              </a:lnSpc>
              <a:spcBef>
                <a:spcPts val="0"/>
              </a:spcBef>
              <a:spcAft>
                <a:spcPts val="0"/>
              </a:spcAft>
              <a:buClr>
                <a:srgbClr val="DCBA25"/>
              </a:buClr>
              <a:buSzPts val="2100"/>
              <a:buFont typeface="Calibri"/>
              <a:buChar char="•"/>
              <a:tabLst/>
              <a:defRPr/>
            </a:pPr>
            <a:r>
              <a:rPr kumimoji="0" lang="en-US" sz="2000" b="0" i="0" u="none" strike="noStrike" kern="0" cap="none" spc="0" normalizeH="0" baseline="0" noProof="0" dirty="0">
                <a:ln>
                  <a:noFill/>
                </a:ln>
                <a:solidFill>
                  <a:srgbClr val="000000"/>
                </a:solidFill>
                <a:effectLst/>
                <a:uLnTx/>
                <a:uFillTx/>
                <a:latin typeface="Calibri"/>
                <a:cs typeface="Calibri"/>
                <a:sym typeface="Calibri"/>
              </a:rPr>
              <a:t>Share out your thoughts. </a:t>
            </a:r>
            <a:endParaRPr lang="en-US" dirty="0"/>
          </a:p>
          <a:p>
            <a:pPr marL="227012" lvl="0" indent="-195262" algn="l" rtl="0">
              <a:lnSpc>
                <a:spcPct val="100000"/>
              </a:lnSpc>
              <a:spcBef>
                <a:spcPts val="0"/>
              </a:spcBef>
              <a:spcAft>
                <a:spcPts val="0"/>
              </a:spcAft>
              <a:buSzPts val="2100"/>
              <a:buFont typeface="Calibri"/>
              <a:buChar char="•"/>
            </a:pPr>
            <a:r>
              <a:rPr lang="en-US" dirty="0"/>
              <a:t>What kinds of skills are related to what you enjoy about gaming and using technology? </a:t>
            </a:r>
          </a:p>
          <a:p>
            <a:pPr marL="684212" lvl="1" indent="-195262">
              <a:spcBef>
                <a:spcPts val="0"/>
              </a:spcBef>
              <a:buSzPts val="2100"/>
              <a:buFont typeface="Calibri"/>
              <a:buChar char="•"/>
            </a:pPr>
            <a:r>
              <a:rPr lang="en-US" dirty="0"/>
              <a:t>Share out your thoughts. </a:t>
            </a:r>
            <a:endParaRPr dirty="0"/>
          </a:p>
        </p:txBody>
      </p:sp>
      <p:sp>
        <p:nvSpPr>
          <p:cNvPr id="107" name="Google Shape;107;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Collective Brain Dump		</a:t>
            </a:r>
            <a:endParaRPr/>
          </a:p>
        </p:txBody>
      </p:sp>
      <p:pic>
        <p:nvPicPr>
          <p:cNvPr id="108" name="Google Shape;108;p5"/>
          <p:cNvPicPr preferRelativeResize="0"/>
          <p:nvPr/>
        </p:nvPicPr>
        <p:blipFill>
          <a:blip r:embed="rId3">
            <a:alphaModFix/>
          </a:blip>
          <a:stretch>
            <a:fillRect/>
          </a:stretch>
        </p:blipFill>
        <p:spPr>
          <a:xfrm rot="838353">
            <a:off x="6248726" y="710425"/>
            <a:ext cx="2438074" cy="243807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6"/>
          <p:cNvSpPr txBox="1">
            <a:spLocks noGrp="1"/>
          </p:cNvSpPr>
          <p:nvPr>
            <p:ph type="body" idx="1"/>
          </p:nvPr>
        </p:nvSpPr>
        <p:spPr>
          <a:xfrm>
            <a:off x="457200" y="1309350"/>
            <a:ext cx="4686300" cy="32976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100000"/>
              </a:lnSpc>
              <a:spcBef>
                <a:spcPts val="0"/>
              </a:spcBef>
              <a:spcAft>
                <a:spcPts val="0"/>
              </a:spcAft>
              <a:buNone/>
            </a:pPr>
            <a:endParaRPr dirty="0"/>
          </a:p>
          <a:p>
            <a:pPr marL="227012" lvl="0" indent="-188912" algn="l" rtl="0">
              <a:lnSpc>
                <a:spcPct val="100000"/>
              </a:lnSpc>
              <a:spcBef>
                <a:spcPts val="0"/>
              </a:spcBef>
              <a:spcAft>
                <a:spcPts val="0"/>
              </a:spcAft>
              <a:buClr>
                <a:schemeClr val="accent4"/>
              </a:buClr>
              <a:buSzPts val="2000"/>
              <a:buFont typeface="Arial"/>
              <a:buChar char="•"/>
            </a:pPr>
            <a:r>
              <a:rPr lang="en-US" dirty="0"/>
              <a:t>Review a job posting that is from a career related to gaming and technology.</a:t>
            </a:r>
            <a:endParaRPr dirty="0"/>
          </a:p>
          <a:p>
            <a:pPr marL="227012" lvl="0" indent="-188912" algn="l" rtl="0">
              <a:lnSpc>
                <a:spcPct val="100000"/>
              </a:lnSpc>
              <a:spcBef>
                <a:spcPts val="0"/>
              </a:spcBef>
              <a:spcAft>
                <a:spcPts val="0"/>
              </a:spcAft>
              <a:buSzPts val="2000"/>
              <a:buChar char="•"/>
            </a:pPr>
            <a:r>
              <a:rPr lang="en-US" dirty="0"/>
              <a:t>Look for:</a:t>
            </a:r>
            <a:endParaRPr dirty="0"/>
          </a:p>
          <a:p>
            <a:pPr marL="914400" lvl="1" indent="-317500" algn="l" rtl="0">
              <a:lnSpc>
                <a:spcPct val="100000"/>
              </a:lnSpc>
              <a:spcBef>
                <a:spcPts val="0"/>
              </a:spcBef>
              <a:spcAft>
                <a:spcPts val="0"/>
              </a:spcAft>
              <a:buSzPts val="1400"/>
              <a:buFont typeface="Calibri"/>
              <a:buChar char="■"/>
            </a:pPr>
            <a:r>
              <a:rPr lang="en-US" dirty="0"/>
              <a:t>Academic Qualifications</a:t>
            </a:r>
            <a:endParaRPr dirty="0"/>
          </a:p>
          <a:p>
            <a:pPr marL="914400" lvl="1" indent="-317500" algn="l" rtl="0">
              <a:lnSpc>
                <a:spcPct val="100000"/>
              </a:lnSpc>
              <a:spcBef>
                <a:spcPts val="0"/>
              </a:spcBef>
              <a:spcAft>
                <a:spcPts val="0"/>
              </a:spcAft>
              <a:buSzPts val="1400"/>
              <a:buFont typeface="Calibri"/>
              <a:buChar char="■"/>
            </a:pPr>
            <a:r>
              <a:rPr lang="en-US" dirty="0"/>
              <a:t>Specific Experience Required</a:t>
            </a:r>
            <a:endParaRPr dirty="0"/>
          </a:p>
          <a:p>
            <a:pPr marL="914400" lvl="1" indent="-317500" algn="l" rtl="0">
              <a:lnSpc>
                <a:spcPct val="100000"/>
              </a:lnSpc>
              <a:spcBef>
                <a:spcPts val="0"/>
              </a:spcBef>
              <a:spcAft>
                <a:spcPts val="0"/>
              </a:spcAft>
              <a:buSzPts val="1400"/>
              <a:buFont typeface="Calibri"/>
              <a:buChar char="■"/>
            </a:pPr>
            <a:r>
              <a:rPr lang="en-US" dirty="0"/>
              <a:t>Strengths/Qualities that stand out</a:t>
            </a:r>
            <a:endParaRPr dirty="0"/>
          </a:p>
          <a:p>
            <a:pPr marL="227012" lvl="0" indent="-188912" algn="l" rtl="0">
              <a:spcBef>
                <a:spcPts val="0"/>
              </a:spcBef>
              <a:spcAft>
                <a:spcPts val="0"/>
              </a:spcAft>
              <a:buSzPts val="2000"/>
              <a:buChar char="•"/>
            </a:pPr>
            <a:r>
              <a:rPr lang="en-US" dirty="0"/>
              <a:t>Be ready to share. </a:t>
            </a:r>
            <a:endParaRPr dirty="0"/>
          </a:p>
          <a:p>
            <a:pPr marL="0" lvl="0" indent="0" algn="l" rtl="0">
              <a:lnSpc>
                <a:spcPct val="100000"/>
              </a:lnSpc>
              <a:spcBef>
                <a:spcPts val="400"/>
              </a:spcBef>
              <a:spcAft>
                <a:spcPts val="0"/>
              </a:spcAft>
              <a:buNone/>
            </a:pPr>
            <a:endParaRPr dirty="0"/>
          </a:p>
          <a:p>
            <a:pPr marL="1645836" lvl="7" indent="-60951" algn="l" rtl="0">
              <a:lnSpc>
                <a:spcPct val="100000"/>
              </a:lnSpc>
              <a:spcBef>
                <a:spcPts val="240"/>
              </a:spcBef>
              <a:spcAft>
                <a:spcPts val="0"/>
              </a:spcAft>
              <a:buSzPts val="1200"/>
              <a:buFont typeface="Calibri"/>
              <a:buNone/>
            </a:pPr>
            <a:endParaRPr dirty="0"/>
          </a:p>
        </p:txBody>
      </p:sp>
      <p:sp>
        <p:nvSpPr>
          <p:cNvPr id="114" name="Google Shape;114;p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Explore Job Postings</a:t>
            </a:r>
            <a:endParaRPr/>
          </a:p>
        </p:txBody>
      </p:sp>
      <p:pic>
        <p:nvPicPr>
          <p:cNvPr id="115" name="Google Shape;115;p6"/>
          <p:cNvPicPr preferRelativeResize="0"/>
          <p:nvPr/>
        </p:nvPicPr>
        <p:blipFill>
          <a:blip r:embed="rId3">
            <a:alphaModFix/>
          </a:blip>
          <a:stretch>
            <a:fillRect/>
          </a:stretch>
        </p:blipFill>
        <p:spPr>
          <a:xfrm rot="2061585">
            <a:off x="5852475" y="1008774"/>
            <a:ext cx="2231375" cy="22313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8"/>
          <p:cNvSpPr txBox="1">
            <a:spLocks noGrp="1"/>
          </p:cNvSpPr>
          <p:nvPr>
            <p:ph type="body" idx="1"/>
          </p:nvPr>
        </p:nvSpPr>
        <p:spPr>
          <a:xfrm>
            <a:off x="830425" y="1332675"/>
            <a:ext cx="4104600" cy="3434100"/>
          </a:xfrm>
          <a:prstGeom prst="rect">
            <a:avLst/>
          </a:prstGeom>
          <a:noFill/>
          <a:ln>
            <a:noFill/>
          </a:ln>
        </p:spPr>
        <p:txBody>
          <a:bodyPr spcFirstLastPara="1" wrap="square" lIns="91425" tIns="45700" rIns="91425" bIns="45700" anchor="t" anchorCtr="0">
            <a:normAutofit fontScale="92500" lnSpcReduction="10000"/>
          </a:bodyPr>
          <a:lstStyle/>
          <a:p>
            <a:pPr marL="227012" lvl="0" indent="-227012" algn="l" rtl="0">
              <a:lnSpc>
                <a:spcPct val="100000"/>
              </a:lnSpc>
              <a:spcBef>
                <a:spcPts val="0"/>
              </a:spcBef>
              <a:spcAft>
                <a:spcPts val="0"/>
              </a:spcAft>
              <a:buClr>
                <a:schemeClr val="accent4"/>
              </a:buClr>
              <a:buSzPts val="2600"/>
              <a:buFont typeface="Arial"/>
              <a:buChar char="•"/>
            </a:pPr>
            <a:r>
              <a:rPr lang="en-US" dirty="0"/>
              <a:t>Move around the room to chart where your job skills fall within the identified career clusters in gaming and technology we discussed today.</a:t>
            </a:r>
          </a:p>
          <a:p>
            <a:pPr marL="0" lvl="0" indent="0" algn="l" rtl="0">
              <a:lnSpc>
                <a:spcPct val="100000"/>
              </a:lnSpc>
              <a:spcBef>
                <a:spcPts val="0"/>
              </a:spcBef>
              <a:spcAft>
                <a:spcPts val="0"/>
              </a:spcAft>
              <a:buClr>
                <a:schemeClr val="accent4"/>
              </a:buClr>
              <a:buSzPts val="2600"/>
              <a:buNone/>
            </a:pPr>
            <a:endParaRPr dirty="0"/>
          </a:p>
          <a:p>
            <a:pPr marL="227012" lvl="0" indent="-227012" algn="l" rtl="0">
              <a:lnSpc>
                <a:spcPct val="100000"/>
              </a:lnSpc>
              <a:spcBef>
                <a:spcPts val="0"/>
              </a:spcBef>
              <a:spcAft>
                <a:spcPts val="0"/>
              </a:spcAft>
              <a:buSzPts val="2600"/>
              <a:buChar char="•"/>
            </a:pPr>
            <a:r>
              <a:rPr lang="en-US" dirty="0"/>
              <a:t>Talk with an Elbow Partner about what skills and jobs you find the most interesting.</a:t>
            </a:r>
            <a:endParaRPr dirty="0"/>
          </a:p>
          <a:p>
            <a:pPr marL="1645836" lvl="7" indent="-60951" algn="l" rtl="0">
              <a:lnSpc>
                <a:spcPct val="100000"/>
              </a:lnSpc>
              <a:spcBef>
                <a:spcPts val="240"/>
              </a:spcBef>
              <a:spcAft>
                <a:spcPts val="0"/>
              </a:spcAft>
              <a:buSzPts val="1200"/>
              <a:buFont typeface="Calibri"/>
              <a:buNone/>
            </a:pPr>
            <a:endParaRPr dirty="0"/>
          </a:p>
        </p:txBody>
      </p:sp>
      <p:sp>
        <p:nvSpPr>
          <p:cNvPr id="127" name="Google Shape;127;p8"/>
          <p:cNvSpPr txBox="1">
            <a:spLocks noGrp="1"/>
          </p:cNvSpPr>
          <p:nvPr>
            <p:ph type="title"/>
          </p:nvPr>
        </p:nvSpPr>
        <p:spPr>
          <a:xfrm>
            <a:off x="781450" y="307250"/>
            <a:ext cx="38955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Gallery Walk</a:t>
            </a:r>
            <a:endParaRPr/>
          </a:p>
        </p:txBody>
      </p:sp>
      <p:pic>
        <p:nvPicPr>
          <p:cNvPr id="128" name="Google Shape;128;p8"/>
          <p:cNvPicPr preferRelativeResize="0"/>
          <p:nvPr/>
        </p:nvPicPr>
        <p:blipFill>
          <a:blip r:embed="rId3">
            <a:alphaModFix/>
          </a:blip>
          <a:stretch>
            <a:fillRect/>
          </a:stretch>
        </p:blipFill>
        <p:spPr>
          <a:xfrm>
            <a:off x="5488725" y="1445999"/>
            <a:ext cx="3305125" cy="167190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20133E-9F7D-96D1-62D9-8CD3A56CA3A9}"/>
              </a:ext>
            </a:extLst>
          </p:cNvPr>
          <p:cNvSpPr>
            <a:spLocks noGrp="1"/>
          </p:cNvSpPr>
          <p:nvPr>
            <p:ph type="body" idx="1"/>
          </p:nvPr>
        </p:nvSpPr>
        <p:spPr/>
        <p:txBody>
          <a:bodyPr/>
          <a:lstStyle/>
          <a:p>
            <a:endParaRPr lang="en-US"/>
          </a:p>
        </p:txBody>
      </p:sp>
      <p:sp>
        <p:nvSpPr>
          <p:cNvPr id="3" name="Title 2">
            <a:extLst>
              <a:ext uri="{FF2B5EF4-FFF2-40B4-BE49-F238E27FC236}">
                <a16:creationId xmlns:a16="http://schemas.microsoft.com/office/drawing/2014/main" id="{9C6B47A0-B78E-3DC4-518A-72E5F1C02995}"/>
              </a:ext>
            </a:extLst>
          </p:cNvPr>
          <p:cNvSpPr>
            <a:spLocks noGrp="1"/>
          </p:cNvSpPr>
          <p:nvPr>
            <p:ph type="title"/>
          </p:nvPr>
        </p:nvSpPr>
        <p:spPr/>
        <p:txBody>
          <a:bodyPr/>
          <a:lstStyle/>
          <a:p>
            <a:r>
              <a:rPr lang="en-US" dirty="0"/>
              <a:t>Insert Gaming and </a:t>
            </a:r>
            <a:r>
              <a:rPr lang="en-US"/>
              <a:t>Technology Poster</a:t>
            </a:r>
          </a:p>
        </p:txBody>
      </p:sp>
    </p:spTree>
    <p:extLst>
      <p:ext uri="{BB962C8B-B14F-4D97-AF65-F5344CB8AC3E}">
        <p14:creationId xmlns:p14="http://schemas.microsoft.com/office/powerpoint/2010/main" val="38300783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9"/>
          <p:cNvSpPr txBox="1">
            <a:spLocks noGrp="1"/>
          </p:cNvSpPr>
          <p:nvPr>
            <p:ph type="body" idx="1"/>
          </p:nvPr>
        </p:nvSpPr>
        <p:spPr>
          <a:xfrm>
            <a:off x="457200" y="1146075"/>
            <a:ext cx="6089400" cy="3434100"/>
          </a:xfrm>
          <a:prstGeom prst="rect">
            <a:avLst/>
          </a:prstGeom>
          <a:noFill/>
          <a:ln>
            <a:noFill/>
          </a:ln>
        </p:spPr>
        <p:txBody>
          <a:bodyPr spcFirstLastPara="1" wrap="square" lIns="91425" tIns="45700" rIns="91425" bIns="45700" anchor="t" anchorCtr="0">
            <a:normAutofit lnSpcReduction="20000"/>
          </a:bodyPr>
          <a:lstStyle/>
          <a:p>
            <a:pPr marL="227012" lvl="0" indent="-195262" algn="l" rtl="0">
              <a:lnSpc>
                <a:spcPct val="100000"/>
              </a:lnSpc>
              <a:spcBef>
                <a:spcPts val="0"/>
              </a:spcBef>
              <a:spcAft>
                <a:spcPts val="0"/>
              </a:spcAft>
              <a:buClr>
                <a:schemeClr val="accent4"/>
              </a:buClr>
              <a:buSzPts val="2100"/>
              <a:buFont typeface="Arial"/>
              <a:buChar char="•"/>
            </a:pPr>
            <a:r>
              <a:rPr lang="en-US"/>
              <a:t>Complete the following activity for your exit ticket:</a:t>
            </a:r>
            <a:endParaRPr/>
          </a:p>
          <a:p>
            <a:pPr marL="914400" lvl="1" indent="-317500" algn="l" rtl="0">
              <a:lnSpc>
                <a:spcPct val="100000"/>
              </a:lnSpc>
              <a:spcBef>
                <a:spcPts val="0"/>
              </a:spcBef>
              <a:spcAft>
                <a:spcPts val="0"/>
              </a:spcAft>
              <a:buSzPts val="1400"/>
              <a:buFont typeface="Calibri"/>
              <a:buChar char="■"/>
            </a:pPr>
            <a:r>
              <a:rPr lang="en-US"/>
              <a:t>At the top of the first sticky note, write “I Used to Think”</a:t>
            </a:r>
            <a:endParaRPr/>
          </a:p>
          <a:p>
            <a:pPr marL="1371600" lvl="2" indent="-336550" algn="l" rtl="0">
              <a:lnSpc>
                <a:spcPct val="100000"/>
              </a:lnSpc>
              <a:spcBef>
                <a:spcPts val="0"/>
              </a:spcBef>
              <a:spcAft>
                <a:spcPts val="0"/>
              </a:spcAft>
              <a:buSzPts val="1700"/>
              <a:buChar char="•"/>
            </a:pPr>
            <a:r>
              <a:rPr lang="en-US"/>
              <a:t>Write one sentence about something you knew about careers in Esports before attending this session.</a:t>
            </a:r>
            <a:endParaRPr/>
          </a:p>
          <a:p>
            <a:pPr marL="914400" lvl="1" indent="-317500" algn="l" rtl="0">
              <a:lnSpc>
                <a:spcPct val="100000"/>
              </a:lnSpc>
              <a:spcBef>
                <a:spcPts val="0"/>
              </a:spcBef>
              <a:spcAft>
                <a:spcPts val="0"/>
              </a:spcAft>
              <a:buSzPts val="1400"/>
              <a:buFont typeface="Calibri"/>
              <a:buChar char="■"/>
            </a:pPr>
            <a:r>
              <a:rPr lang="en-US"/>
              <a:t>At the top of the second sticky note, write “But Now I Know”</a:t>
            </a:r>
            <a:endParaRPr/>
          </a:p>
          <a:p>
            <a:pPr marL="1371600" lvl="2" indent="-336550" algn="l" rtl="0">
              <a:lnSpc>
                <a:spcPct val="100000"/>
              </a:lnSpc>
              <a:spcBef>
                <a:spcPts val="0"/>
              </a:spcBef>
              <a:spcAft>
                <a:spcPts val="0"/>
              </a:spcAft>
              <a:buSzPts val="1700"/>
              <a:buChar char="•"/>
            </a:pPr>
            <a:r>
              <a:rPr lang="en-US"/>
              <a:t>Write one sentence about something you have learned during the session.</a:t>
            </a:r>
            <a:endParaRPr/>
          </a:p>
          <a:p>
            <a:pPr marL="914400" lvl="1" indent="-317500" algn="l" rtl="0">
              <a:lnSpc>
                <a:spcPct val="100000"/>
              </a:lnSpc>
              <a:spcBef>
                <a:spcPts val="0"/>
              </a:spcBef>
              <a:spcAft>
                <a:spcPts val="0"/>
              </a:spcAft>
              <a:buSzPts val="1400"/>
              <a:buFont typeface="Calibri"/>
              <a:buChar char="■"/>
            </a:pPr>
            <a:r>
              <a:rPr lang="en-US"/>
              <a:t>Place the sticky notes next to each other on the correct posters when you are finished.</a:t>
            </a:r>
            <a:endParaRPr/>
          </a:p>
          <a:p>
            <a:pPr marL="1645836" lvl="7" indent="-60951" algn="l" rtl="0">
              <a:lnSpc>
                <a:spcPct val="100000"/>
              </a:lnSpc>
              <a:spcBef>
                <a:spcPts val="240"/>
              </a:spcBef>
              <a:spcAft>
                <a:spcPts val="0"/>
              </a:spcAft>
              <a:buSzPts val="1200"/>
              <a:buFont typeface="Calibri"/>
              <a:buNone/>
            </a:pPr>
            <a:endParaRPr/>
          </a:p>
        </p:txBody>
      </p:sp>
      <p:sp>
        <p:nvSpPr>
          <p:cNvPr id="134" name="Google Shape;134;p9"/>
          <p:cNvSpPr txBox="1">
            <a:spLocks noGrp="1"/>
          </p:cNvSpPr>
          <p:nvPr>
            <p:ph type="title"/>
          </p:nvPr>
        </p:nvSpPr>
        <p:spPr>
          <a:xfrm>
            <a:off x="579675" y="190625"/>
            <a:ext cx="64767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I Used to Think, But Now I Know</a:t>
            </a:r>
            <a:endParaRPr/>
          </a:p>
        </p:txBody>
      </p:sp>
      <p:pic>
        <p:nvPicPr>
          <p:cNvPr id="135" name="Google Shape;135;p9"/>
          <p:cNvPicPr preferRelativeResize="0"/>
          <p:nvPr/>
        </p:nvPicPr>
        <p:blipFill>
          <a:blip r:embed="rId3">
            <a:alphaModFix/>
          </a:blip>
          <a:stretch>
            <a:fillRect/>
          </a:stretch>
        </p:blipFill>
        <p:spPr>
          <a:xfrm rot="997005">
            <a:off x="6548600" y="1164500"/>
            <a:ext cx="2297451" cy="229745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547</Words>
  <Application>Microsoft Office PowerPoint</Application>
  <PresentationFormat>On-screen Show (16:9)</PresentationFormat>
  <Paragraphs>37</Paragraphs>
  <Slides>8</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Noto Sans Symbols</vt:lpstr>
      <vt:lpstr>LEARN theme</vt:lpstr>
      <vt:lpstr>LEARN theme</vt:lpstr>
      <vt:lpstr>PowerPoint Presentation</vt:lpstr>
      <vt:lpstr>Careers in Gaming and Technology</vt:lpstr>
      <vt:lpstr>Essential Question</vt:lpstr>
      <vt:lpstr>Collective Brain Dump  </vt:lpstr>
      <vt:lpstr>Explore Job Postings</vt:lpstr>
      <vt:lpstr>Gallery Walk</vt:lpstr>
      <vt:lpstr>Insert Gaming and Technology Poster</vt:lpstr>
      <vt:lpstr>I Used to Think, But Now I Know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Eike, Michell L.</dc:creator>
  <cp:lastModifiedBy>Halstied, Laura E.</cp:lastModifiedBy>
  <cp:revision>1</cp:revision>
  <dcterms:created xsi:type="dcterms:W3CDTF">2021-08-30T12:17:31Z</dcterms:created>
  <dcterms:modified xsi:type="dcterms:W3CDTF">2022-06-22T18:36:45Z</dcterms:modified>
</cp:coreProperties>
</file>