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uVA9/cIfVsg/ReS9R+jeuWCfN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BFC7A7-AB86-49EB-9332-C92182DE6B0D}">
  <a:tblStyle styleId="{93BFC7A7-AB86-49EB-9332-C92182DE6B0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9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1938f73d6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g11938f73d65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196c404c08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196c404c0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938f73d65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938f73d6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196c404c08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196c404c0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YouTube. Life as an Esports Caster. [Video]. https://youtu.be/UQDGS9Qvh8g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96c404c08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196c404c08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18f91c43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18f91c43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YouTube. The Story of KiXSTAr: The Heart and soul of Rainbow Six. [Video]. https://www.youtube.com/watch?v=nYuIs98qNPs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230134dad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230134da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3-2-1. Strategies. https://learn.k20center.ou.edu/strategy/117</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9164dbb11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9164dbb1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9164dbb1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Strategy. (n.d.). I Used to Think/Now I Know. Strategies. https://learn.k20center.ou.edu/strategy/137</a:t>
            </a:r>
            <a:endParaRPr/>
          </a:p>
        </p:txBody>
      </p:sp>
      <p:sp>
        <p:nvSpPr>
          <p:cNvPr id="241" name="Google Shape;241;g119164dbb1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Maybe a poll here?</a:t>
            </a:r>
            <a:endParaRPr/>
          </a:p>
          <a:p>
            <a:pPr marL="0" lvl="0" indent="0" algn="l" rtl="0">
              <a:spcBef>
                <a:spcPts val="0"/>
              </a:spcBef>
              <a:spcAft>
                <a:spcPts val="0"/>
              </a:spcAft>
              <a:buNone/>
            </a:pPr>
            <a:r>
              <a:rPr lang="en-US"/>
              <a:t>K20 Center. (n.d.). I Used to Think/Now I Know. Strategies. https://learn.k20center.ou.edu/strategy/137</a:t>
            </a:r>
            <a:endParaRPr/>
          </a:p>
        </p:txBody>
      </p:sp>
      <p:sp>
        <p:nvSpPr>
          <p:cNvPr id="104" name="Google Shape;104;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efec9bc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Card Sort. Strategies. </a:t>
            </a:r>
            <a:r>
              <a:rPr lang="en-US" u="sng">
                <a:solidFill>
                  <a:schemeClr val="hlink"/>
                </a:solidFill>
                <a:hlinkClick r:id="rId3"/>
              </a:rPr>
              <a:t>K20 LEARN | Card Sort (ou.edu)</a:t>
            </a:r>
            <a:endParaRPr/>
          </a:p>
        </p:txBody>
      </p:sp>
      <p:sp>
        <p:nvSpPr>
          <p:cNvPr id="111" name="Google Shape;111;g119efec9bc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938f73d65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Card Sort. Strategies. https://learn.k20center.ou.edu/strategy/147</a:t>
            </a:r>
            <a:endParaRPr/>
          </a:p>
        </p:txBody>
      </p:sp>
      <p:sp>
        <p:nvSpPr>
          <p:cNvPr id="123" name="Google Shape;123;g11938f73d65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938f73d6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11938f73d65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1938f73d6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11938f73d65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1938f73d65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g11938f73d65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2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24"/>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4"/>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8" name="Google Shape;18;p19"/>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3" name="Google Shape;23;p2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21"/>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9" name="Google Shape;29;p21"/>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0" name="Google Shape;30;p21" descr="A picture containing icon&#10;&#10;Description automatically generated"/>
          <p:cNvPicPr preferRelativeResize="0"/>
          <p:nvPr/>
        </p:nvPicPr>
        <p:blipFill rotWithShape="1">
          <a:blip r:embed="rId3">
            <a:alphaModFix/>
          </a:blip>
          <a:srcRect l="34179" t="21571" r="32617"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UQDGS9Qvh8g"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nYuIs98qNPs"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1938f73d65_0_67"/>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74" name="Google Shape;174;g11938f73d65_0_67"/>
          <p:cNvGraphicFramePr/>
          <p:nvPr/>
        </p:nvGraphicFramePr>
        <p:xfrm>
          <a:off x="457200" y="1094100"/>
          <a:ext cx="3000000" cy="3000000"/>
        </p:xfrm>
        <a:graphic>
          <a:graphicData uri="http://schemas.openxmlformats.org/drawingml/2006/table">
            <a:tbl>
              <a:tblPr>
                <a:noFill/>
                <a:tableStyleId>{93BFC7A7-AB86-49EB-9332-C92182DE6B0D}</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60650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2125">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75" name="Google Shape;175;g11938f73d65_0_67"/>
          <p:cNvPicPr preferRelativeResize="0"/>
          <p:nvPr/>
        </p:nvPicPr>
        <p:blipFill>
          <a:blip r:embed="rId3">
            <a:alphaModFix/>
          </a:blip>
          <a:stretch>
            <a:fillRect/>
          </a:stretch>
        </p:blipFill>
        <p:spPr>
          <a:xfrm>
            <a:off x="3734824" y="2526099"/>
            <a:ext cx="1674375" cy="534121"/>
          </a:xfrm>
          <a:prstGeom prst="rect">
            <a:avLst/>
          </a:prstGeom>
          <a:noFill/>
          <a:ln>
            <a:noFill/>
          </a:ln>
        </p:spPr>
      </p:pic>
      <p:pic>
        <p:nvPicPr>
          <p:cNvPr id="176" name="Google Shape;176;g11938f73d65_0_67"/>
          <p:cNvPicPr preferRelativeResize="0"/>
          <p:nvPr/>
        </p:nvPicPr>
        <p:blipFill>
          <a:blip r:embed="rId4">
            <a:alphaModFix/>
          </a:blip>
          <a:stretch>
            <a:fillRect/>
          </a:stretch>
        </p:blipFill>
        <p:spPr>
          <a:xfrm>
            <a:off x="6532599" y="2520102"/>
            <a:ext cx="1674375" cy="546133"/>
          </a:xfrm>
          <a:prstGeom prst="rect">
            <a:avLst/>
          </a:prstGeom>
          <a:noFill/>
          <a:ln>
            <a:noFill/>
          </a:ln>
        </p:spPr>
      </p:pic>
      <p:pic>
        <p:nvPicPr>
          <p:cNvPr id="177" name="Google Shape;177;g11938f73d65_0_67"/>
          <p:cNvPicPr preferRelativeResize="0"/>
          <p:nvPr/>
        </p:nvPicPr>
        <p:blipFill>
          <a:blip r:embed="rId5">
            <a:alphaModFix/>
          </a:blip>
          <a:stretch>
            <a:fillRect/>
          </a:stretch>
        </p:blipFill>
        <p:spPr>
          <a:xfrm>
            <a:off x="6532550" y="1760475"/>
            <a:ext cx="1674475" cy="538200"/>
          </a:xfrm>
          <a:prstGeom prst="rect">
            <a:avLst/>
          </a:prstGeom>
          <a:noFill/>
          <a:ln>
            <a:noFill/>
          </a:ln>
        </p:spPr>
      </p:pic>
      <p:pic>
        <p:nvPicPr>
          <p:cNvPr id="178" name="Google Shape;178;g11938f73d65_0_67"/>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79" name="Google Shape;179;g11938f73d65_0_67"/>
          <p:cNvPicPr preferRelativeResize="0"/>
          <p:nvPr/>
        </p:nvPicPr>
        <p:blipFill>
          <a:blip r:embed="rId7">
            <a:alphaModFix/>
          </a:blip>
          <a:stretch>
            <a:fillRect/>
          </a:stretch>
        </p:blipFill>
        <p:spPr>
          <a:xfrm>
            <a:off x="3734808" y="1756521"/>
            <a:ext cx="1674383" cy="546125"/>
          </a:xfrm>
          <a:prstGeom prst="rect">
            <a:avLst/>
          </a:prstGeom>
          <a:noFill/>
          <a:ln>
            <a:noFill/>
          </a:ln>
        </p:spPr>
      </p:pic>
      <p:pic>
        <p:nvPicPr>
          <p:cNvPr id="180" name="Google Shape;180;g11938f73d65_0_67"/>
          <p:cNvPicPr preferRelativeResize="0"/>
          <p:nvPr/>
        </p:nvPicPr>
        <p:blipFill>
          <a:blip r:embed="rId8">
            <a:alphaModFix/>
          </a:blip>
          <a:stretch>
            <a:fillRect/>
          </a:stretch>
        </p:blipFill>
        <p:spPr>
          <a:xfrm>
            <a:off x="6532595" y="3287650"/>
            <a:ext cx="1674375" cy="5362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196c404c08_1_1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Similar to Sports</a:t>
            </a:r>
            <a:endParaRPr/>
          </a:p>
        </p:txBody>
      </p:sp>
      <p:sp>
        <p:nvSpPr>
          <p:cNvPr id="186" name="Google Shape;186;g1196c404c08_1_12"/>
          <p:cNvSpPr txBox="1">
            <a:spLocks noGrp="1"/>
          </p:cNvSpPr>
          <p:nvPr>
            <p:ph type="body" idx="1"/>
          </p:nvPr>
        </p:nvSpPr>
        <p:spPr>
          <a:xfrm>
            <a:off x="457200" y="1391436"/>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None/>
            </a:pPr>
            <a:r>
              <a:rPr lang="en-US"/>
              <a:t>Professional Sports</a:t>
            </a:r>
            <a:endParaRPr/>
          </a:p>
        </p:txBody>
      </p:sp>
      <p:sp>
        <p:nvSpPr>
          <p:cNvPr id="187" name="Google Shape;187;g1196c404c08_1_12"/>
          <p:cNvSpPr txBox="1">
            <a:spLocks noGrp="1"/>
          </p:cNvSpPr>
          <p:nvPr>
            <p:ph type="body" idx="2"/>
          </p:nvPr>
        </p:nvSpPr>
        <p:spPr>
          <a:xfrm>
            <a:off x="4645027" y="1394820"/>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a:t>Esports</a:t>
            </a:r>
            <a:endParaRPr/>
          </a:p>
        </p:txBody>
      </p:sp>
      <p:sp>
        <p:nvSpPr>
          <p:cNvPr id="188" name="Google Shape;188;g1196c404c08_1_12"/>
          <p:cNvSpPr txBox="1">
            <a:spLocks noGrp="1"/>
          </p:cNvSpPr>
          <p:nvPr>
            <p:ph type="body" idx="3"/>
          </p:nvPr>
        </p:nvSpPr>
        <p:spPr>
          <a:xfrm>
            <a:off x="457200" y="1974760"/>
            <a:ext cx="4040100" cy="2795400"/>
          </a:xfrm>
          <a:prstGeom prst="rect">
            <a:avLst/>
          </a:prstGeom>
        </p:spPr>
        <p:txBody>
          <a:bodyPr spcFirstLastPara="1" wrap="square" lIns="91425" tIns="0" rIns="91425" bIns="45700" anchor="t" anchorCtr="0">
            <a:normAutofit/>
          </a:bodyPr>
          <a:lstStyle/>
          <a:p>
            <a:pPr marL="0" lvl="0" indent="0" algn="l" rtl="0">
              <a:spcBef>
                <a:spcPts val="360"/>
              </a:spcBef>
              <a:spcAft>
                <a:spcPts val="0"/>
              </a:spcAft>
              <a:buNone/>
            </a:pPr>
            <a:endParaRPr/>
          </a:p>
        </p:txBody>
      </p:sp>
      <p:sp>
        <p:nvSpPr>
          <p:cNvPr id="189" name="Google Shape;189;g1196c404c08_1_12"/>
          <p:cNvSpPr txBox="1">
            <a:spLocks noGrp="1"/>
          </p:cNvSpPr>
          <p:nvPr>
            <p:ph type="body" idx="4"/>
          </p:nvPr>
        </p:nvSpPr>
        <p:spPr>
          <a:xfrm>
            <a:off x="4649788" y="1974760"/>
            <a:ext cx="4040100" cy="2795400"/>
          </a:xfrm>
          <a:prstGeom prst="rect">
            <a:avLst/>
          </a:prstGeom>
        </p:spPr>
        <p:txBody>
          <a:bodyPr spcFirstLastPara="1" wrap="square" lIns="91425" tIns="0" rIns="91425" bIns="45700" anchor="t" anchorCtr="0">
            <a:normAutofit/>
          </a:bodyPr>
          <a:lstStyle/>
          <a:p>
            <a:pPr marL="0" lvl="0" indent="0" algn="l" rtl="0">
              <a:spcBef>
                <a:spcPts val="360"/>
              </a:spcBef>
              <a:spcAft>
                <a:spcPts val="0"/>
              </a:spcAft>
              <a:buNone/>
            </a:pPr>
            <a:endParaRPr/>
          </a:p>
        </p:txBody>
      </p:sp>
      <p:pic>
        <p:nvPicPr>
          <p:cNvPr id="190" name="Google Shape;190;g1196c404c08_1_12"/>
          <p:cNvPicPr preferRelativeResize="0"/>
          <p:nvPr/>
        </p:nvPicPr>
        <p:blipFill>
          <a:blip r:embed="rId3">
            <a:alphaModFix/>
          </a:blip>
          <a:stretch>
            <a:fillRect/>
          </a:stretch>
        </p:blipFill>
        <p:spPr>
          <a:xfrm>
            <a:off x="457200" y="1974749"/>
            <a:ext cx="4040100" cy="2820925"/>
          </a:xfrm>
          <a:prstGeom prst="rect">
            <a:avLst/>
          </a:prstGeom>
          <a:noFill/>
          <a:ln>
            <a:noFill/>
          </a:ln>
        </p:spPr>
      </p:pic>
      <p:pic>
        <p:nvPicPr>
          <p:cNvPr id="191" name="Google Shape;191;g1196c404c08_1_12"/>
          <p:cNvPicPr preferRelativeResize="0"/>
          <p:nvPr/>
        </p:nvPicPr>
        <p:blipFill>
          <a:blip r:embed="rId4">
            <a:alphaModFix/>
          </a:blip>
          <a:stretch>
            <a:fillRect/>
          </a:stretch>
        </p:blipFill>
        <p:spPr>
          <a:xfrm>
            <a:off x="4645025" y="1974750"/>
            <a:ext cx="4041902" cy="279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11938f73d65_0_78"/>
          <p:cNvSpPr txBox="1">
            <a:spLocks noGrp="1"/>
          </p:cNvSpPr>
          <p:nvPr>
            <p:ph type="title"/>
          </p:nvPr>
        </p:nvSpPr>
        <p:spPr>
          <a:xfrm>
            <a:off x="457200" y="302954"/>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Similar to Sports (Cont.)</a:t>
            </a:r>
            <a:endParaRPr/>
          </a:p>
        </p:txBody>
      </p:sp>
      <p:pic>
        <p:nvPicPr>
          <p:cNvPr id="197" name="Google Shape;197;g11938f73d65_0_78"/>
          <p:cNvPicPr preferRelativeResize="0"/>
          <p:nvPr/>
        </p:nvPicPr>
        <p:blipFill>
          <a:blip r:embed="rId3">
            <a:alphaModFix/>
          </a:blip>
          <a:stretch>
            <a:fillRect/>
          </a:stretch>
        </p:blipFill>
        <p:spPr>
          <a:xfrm>
            <a:off x="457200" y="1317950"/>
            <a:ext cx="3974200" cy="2671825"/>
          </a:xfrm>
          <a:prstGeom prst="rect">
            <a:avLst/>
          </a:prstGeom>
          <a:noFill/>
          <a:ln>
            <a:noFill/>
          </a:ln>
        </p:spPr>
      </p:pic>
      <p:pic>
        <p:nvPicPr>
          <p:cNvPr id="198" name="Google Shape;198;g11938f73d65_0_78"/>
          <p:cNvPicPr preferRelativeResize="0"/>
          <p:nvPr/>
        </p:nvPicPr>
        <p:blipFill>
          <a:blip r:embed="rId4">
            <a:alphaModFix/>
          </a:blip>
          <a:stretch>
            <a:fillRect/>
          </a:stretch>
        </p:blipFill>
        <p:spPr>
          <a:xfrm>
            <a:off x="4698065" y="1357500"/>
            <a:ext cx="3324159" cy="2671825"/>
          </a:xfrm>
          <a:prstGeom prst="rect">
            <a:avLst/>
          </a:prstGeom>
          <a:noFill/>
          <a:ln>
            <a:noFill/>
          </a:ln>
        </p:spPr>
      </p:pic>
      <p:sp>
        <p:nvSpPr>
          <p:cNvPr id="199" name="Google Shape;199;g11938f73d65_0_78"/>
          <p:cNvSpPr txBox="1"/>
          <p:nvPr/>
        </p:nvSpPr>
        <p:spPr>
          <a:xfrm>
            <a:off x="508700" y="4176575"/>
            <a:ext cx="7513500" cy="400200"/>
          </a:xfrm>
          <a:prstGeom prst="rect">
            <a:avLst/>
          </a:prstGeom>
          <a:noFill/>
          <a:ln>
            <a:noFill/>
          </a:ln>
        </p:spPr>
        <p:txBody>
          <a:bodyPr spcFirstLastPara="1" wrap="square" lIns="91425" tIns="91425" rIns="91425" bIns="91425" anchor="t" anchorCtr="0">
            <a:spAutoFit/>
          </a:bodyPr>
          <a:lstStyle/>
          <a:p>
            <a:pPr marL="914400" lvl="0" indent="457200" algn="l" rtl="0">
              <a:spcBef>
                <a:spcPts val="0"/>
              </a:spcBef>
              <a:spcAft>
                <a:spcPts val="0"/>
              </a:spcAft>
              <a:buNone/>
            </a:pPr>
            <a:r>
              <a:rPr lang="en-US">
                <a:latin typeface="Calibri"/>
                <a:ea typeface="Calibri"/>
                <a:cs typeface="Calibri"/>
                <a:sym typeface="Calibri"/>
              </a:rPr>
              <a:t>Soccer Notes						      Dota 2 Notes</a:t>
            </a: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196c404c08_1_2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An Inside Look at Casting</a:t>
            </a:r>
            <a:endParaRPr/>
          </a:p>
        </p:txBody>
      </p:sp>
      <p:pic>
        <p:nvPicPr>
          <p:cNvPr id="205" name="Google Shape;205;g1196c404c08_1_20" descr="Presented by Xbox One X // Veteran esports commentators including Alex &quot;Machine&quot; Richardson and Eefje &quot;Sjokz&quot; Depoortere weigh in on the ins and outs of being in front of the camera at the world's largest esports events.&#10;► Subscribe for more esports, tech &amp; culture videos: http://on.mash.to/subscribe ◄&#10;&#10;'No Playing Field' is a series by Mashable following the behind-the-scenes of the ever-growing world of esports. From huge investment opportunities, to secret team tactics, to obsessed fans, the series gives deep insights on how esports came to be, its current challenges and where it's heading next.&#10;&#10;Produced by Matt Kline&#10;&#10;MORE FROM MASHABLE&#10;‌• For more esports, check out our ’No Playing Field' playlist: http://on.mash.to/NoPlayingField&#10;‌• 6 Turning Points in Esports History - https://youtu.be/Nq5yKf9wEnM&#10;‌• PlayerUnknown Says 'PUBG' Has What Other Esports Don't - https://youtu.be/oWQL_HiaOVc&#10;‌• PlayerUnknown Reveals His Favorite 'PUBG' Streamer -  https://youtu.be/tqdE_ia9AYQ&#10;&#10;Subscribe: http://on.mash.to/subscribe&#10;Check out our best of playlist: https://on.mash.to/BestOf&#10;&#10;MASHABLE ACROSS THE WEB&#10;Mashable.com: http://on.mash.to/1hCcRpl&#10;Facebook: http://on.mash.to/2lyOwmZ&#10;Twitter: http://on.mash.to/1Udp1kz&#10;Instagram: http://on.mash.to/1U6D40z&#10;Mashable is for superfans. We're not for the casually curious. Obsess with us." title="An Inside Look at Life as an Esports Caster - No Playing Field">
            <a:hlinkClick r:id="rId3"/>
          </p:cNvPr>
          <p:cNvPicPr preferRelativeResize="0"/>
          <p:nvPr/>
        </p:nvPicPr>
        <p:blipFill>
          <a:blip r:embed="rId4">
            <a:alphaModFix/>
          </a:blip>
          <a:stretch>
            <a:fillRect/>
          </a:stretch>
        </p:blipFill>
        <p:spPr>
          <a:xfrm>
            <a:off x="675150" y="1322900"/>
            <a:ext cx="5925750" cy="340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1196c404c08_1_35"/>
          <p:cNvSpPr txBox="1">
            <a:spLocks noGrp="1"/>
          </p:cNvSpPr>
          <p:nvPr>
            <p:ph type="body" idx="1"/>
          </p:nvPr>
        </p:nvSpPr>
        <p:spPr>
          <a:xfrm>
            <a:off x="457200" y="1309350"/>
            <a:ext cx="6710700" cy="3313500"/>
          </a:xfrm>
          <a:prstGeom prst="rect">
            <a:avLst/>
          </a:prstGeom>
        </p:spPr>
        <p:txBody>
          <a:bodyPr spcFirstLastPara="1" wrap="square" lIns="91425" tIns="45700" rIns="91425" bIns="45700" anchor="t" anchorCtr="0">
            <a:normAutofit/>
          </a:bodyPr>
          <a:lstStyle/>
          <a:p>
            <a:pPr marL="457200" lvl="0" indent="-355600" algn="l" rtl="0">
              <a:spcBef>
                <a:spcPts val="520"/>
              </a:spcBef>
              <a:spcAft>
                <a:spcPts val="0"/>
              </a:spcAft>
              <a:buSzPts val="2000"/>
              <a:buChar char="●"/>
            </a:pPr>
            <a:r>
              <a:rPr lang="en-US"/>
              <a:t>Communication</a:t>
            </a:r>
            <a:endParaRPr/>
          </a:p>
          <a:p>
            <a:pPr marL="914400" lvl="1" indent="-317500" algn="l" rtl="0">
              <a:spcBef>
                <a:spcPts val="0"/>
              </a:spcBef>
              <a:spcAft>
                <a:spcPts val="0"/>
              </a:spcAft>
              <a:buClr>
                <a:schemeClr val="accent1"/>
              </a:buClr>
              <a:buSzPts val="1400"/>
              <a:buChar char="■"/>
            </a:pPr>
            <a:r>
              <a:rPr lang="en-US"/>
              <a:t>Time-filler and content creator</a:t>
            </a:r>
            <a:endParaRPr/>
          </a:p>
          <a:p>
            <a:pPr marL="457200" lvl="0" indent="-355600" algn="l" rtl="0">
              <a:spcBef>
                <a:spcPts val="0"/>
              </a:spcBef>
              <a:spcAft>
                <a:spcPts val="0"/>
              </a:spcAft>
              <a:buSzPts val="2000"/>
              <a:buChar char="●"/>
            </a:pPr>
            <a:r>
              <a:rPr lang="en-US"/>
              <a:t>Knowledge of the game</a:t>
            </a:r>
            <a:endParaRPr/>
          </a:p>
          <a:p>
            <a:pPr marL="914400" lvl="1" indent="-317500" algn="l" rtl="0">
              <a:spcBef>
                <a:spcPts val="0"/>
              </a:spcBef>
              <a:spcAft>
                <a:spcPts val="0"/>
              </a:spcAft>
              <a:buClr>
                <a:schemeClr val="accent1"/>
              </a:buClr>
              <a:buSzPts val="1400"/>
              <a:buChar char="■"/>
            </a:pPr>
            <a:r>
              <a:rPr lang="en-US"/>
              <a:t>Casters must be aware of what has happened and what could happen at any given time in the game</a:t>
            </a:r>
            <a:endParaRPr/>
          </a:p>
          <a:p>
            <a:pPr marL="457200" lvl="0" indent="-355600" algn="l" rtl="0">
              <a:spcBef>
                <a:spcPts val="0"/>
              </a:spcBef>
              <a:spcAft>
                <a:spcPts val="0"/>
              </a:spcAft>
              <a:buSzPts val="2000"/>
              <a:buChar char="●"/>
            </a:pPr>
            <a:r>
              <a:rPr lang="en-US"/>
              <a:t>Ability to self-critique</a:t>
            </a:r>
            <a:endParaRPr/>
          </a:p>
          <a:p>
            <a:pPr marL="457200" lvl="0" indent="-355600" algn="l" rtl="0">
              <a:spcBef>
                <a:spcPts val="0"/>
              </a:spcBef>
              <a:spcAft>
                <a:spcPts val="0"/>
              </a:spcAft>
              <a:buSzPts val="2000"/>
              <a:buChar char="●"/>
            </a:pPr>
            <a:r>
              <a:rPr lang="en-US"/>
              <a:t>Ability to self-market</a:t>
            </a:r>
            <a:endParaRPr/>
          </a:p>
          <a:p>
            <a:pPr marL="457200" lvl="0" indent="0" algn="l" rtl="0">
              <a:spcBef>
                <a:spcPts val="520"/>
              </a:spcBef>
              <a:spcAft>
                <a:spcPts val="0"/>
              </a:spcAft>
              <a:buNone/>
            </a:pPr>
            <a:endParaRPr/>
          </a:p>
        </p:txBody>
      </p:sp>
      <p:sp>
        <p:nvSpPr>
          <p:cNvPr id="211" name="Google Shape;211;g1196c404c08_1_3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What Skills Are Needed?</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18f91c4358_0_0"/>
          <p:cNvSpPr>
            <a:spLocks noGrp="1"/>
          </p:cNvSpPr>
          <p:nvPr>
            <p:ph type="media" idx="2"/>
          </p:nvPr>
        </p:nvSpPr>
        <p:spPr>
          <a:xfrm>
            <a:off x="457200" y="1343696"/>
            <a:ext cx="6125700" cy="34083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sp>
        <p:nvSpPr>
          <p:cNvPr id="217" name="Google Shape;217;g118f91c4358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How A Great Caster Influences Esports</a:t>
            </a:r>
            <a:endParaRPr/>
          </a:p>
        </p:txBody>
      </p:sp>
      <p:pic>
        <p:nvPicPr>
          <p:cNvPr id="218" name="Google Shape;218;g118f91c4358_0_0" descr="Michael ‘KiXSTAr’ Stockley had been around since the very beginning of Rainbow Six Siege. The very beginning.&#10;&#10;As an FPS-obsessed eighteen-year-old, KiX hadn’t just spent virtually every second of his adolescence immersing himself in shooters, he obsessed over them.&#10;&#10;He went on to become one of the faces of the game itself, its professional scene and the world of R6 content creation. &#10;&#10;Rainbow Six Siege will simply not be the same without him.&#10;&#10;In memoriam, this is his story. &#10;&#10;Written &amp; Voiced by: Dimitri Pascaluta (@DPascaluta)&#10;Edited by: Matt Massey&#10;Produced by: Miles Hackett (@miles_hackett), Matt Massey &amp; Keith Capstick (@KeithCapstick)&#10;Thumbnail by: Brandon Mistele  &#10;&#10;Footage Courtesy of: https://pastebin.com/4Xbk9vqR&#10;&#10;Music used under license from Associated Production Music LLC (”APM”).&#10;&#10;Follow us on Twitch: http://www.twitch.tv/thescoreesports&#10;Follow us on Twitter: http://twitter.com/thescoreesports&#10;Follow us on Facebook: https://www.facebook.com/theScoreesports&#10;Follow us on TikTok: http://www.tiktok.com/@thescoreesports&#10;Follow us on Instagram: https://instagram.com/theScoreesports" title="The Story of KiXSTAr: The Heart and Soul of Rainbow Six Siege">
            <a:hlinkClick r:id="rId3"/>
          </p:cNvPr>
          <p:cNvPicPr preferRelativeResize="0"/>
          <p:nvPr/>
        </p:nvPicPr>
        <p:blipFill>
          <a:blip r:embed="rId4">
            <a:alphaModFix/>
          </a:blip>
          <a:stretch>
            <a:fillRect/>
          </a:stretch>
        </p:blipFill>
        <p:spPr>
          <a:xfrm>
            <a:off x="457200" y="1164650"/>
            <a:ext cx="7111625"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g1230134dadf_0_0"/>
          <p:cNvSpPr txBox="1">
            <a:spLocks noGrp="1"/>
          </p:cNvSpPr>
          <p:nvPr>
            <p:ph type="body" idx="1"/>
          </p:nvPr>
        </p:nvSpPr>
        <p:spPr>
          <a:xfrm>
            <a:off x="457200" y="1309350"/>
            <a:ext cx="53001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sz="3000" b="1">
                <a:solidFill>
                  <a:schemeClr val="accent6"/>
                </a:solidFill>
              </a:rPr>
              <a:t>3</a:t>
            </a:r>
            <a:r>
              <a:rPr lang="en-US"/>
              <a:t>  - What are three key characteristics of the casters that enhance the match?</a:t>
            </a:r>
            <a:endParaRPr/>
          </a:p>
          <a:p>
            <a:pPr marL="0" lvl="0" indent="0" algn="l" rtl="0">
              <a:spcBef>
                <a:spcPts val="520"/>
              </a:spcBef>
              <a:spcAft>
                <a:spcPts val="0"/>
              </a:spcAft>
              <a:buNone/>
            </a:pPr>
            <a:r>
              <a:rPr lang="en-US" sz="3000" b="1">
                <a:solidFill>
                  <a:schemeClr val="accent6"/>
                </a:solidFill>
              </a:rPr>
              <a:t>2</a:t>
            </a:r>
            <a:r>
              <a:rPr lang="en-US"/>
              <a:t>  - What are two questions you have about casting? </a:t>
            </a:r>
            <a:endParaRPr/>
          </a:p>
          <a:p>
            <a:pPr marL="0" lvl="0" indent="0" algn="l" rtl="0">
              <a:spcBef>
                <a:spcPts val="520"/>
              </a:spcBef>
              <a:spcAft>
                <a:spcPts val="0"/>
              </a:spcAft>
              <a:buNone/>
            </a:pPr>
            <a:r>
              <a:rPr lang="en-US" sz="3000" b="1">
                <a:solidFill>
                  <a:schemeClr val="accent6"/>
                </a:solidFill>
              </a:rPr>
              <a:t>1 </a:t>
            </a:r>
            <a:r>
              <a:rPr lang="en-US"/>
              <a:t>- What is one skill you have that transfers directly to casting? </a:t>
            </a:r>
            <a:endParaRPr/>
          </a:p>
        </p:txBody>
      </p:sp>
      <p:sp>
        <p:nvSpPr>
          <p:cNvPr id="224" name="Google Shape;224;g1230134dadf_0_0"/>
          <p:cNvSpPr txBox="1">
            <a:spLocks noGrp="1"/>
          </p:cNvSpPr>
          <p:nvPr>
            <p:ph type="title"/>
          </p:nvPr>
        </p:nvSpPr>
        <p:spPr>
          <a:xfrm>
            <a:off x="457200" y="307250"/>
            <a:ext cx="5233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3-2-1:  A Casted Match</a:t>
            </a:r>
            <a:endParaRPr/>
          </a:p>
        </p:txBody>
      </p:sp>
      <p:pic>
        <p:nvPicPr>
          <p:cNvPr id="225" name="Google Shape;225;g1230134dadf_0_0"/>
          <p:cNvPicPr preferRelativeResize="0"/>
          <p:nvPr/>
        </p:nvPicPr>
        <p:blipFill>
          <a:blip r:embed="rId3">
            <a:alphaModFix/>
          </a:blip>
          <a:stretch>
            <a:fillRect/>
          </a:stretch>
        </p:blipFill>
        <p:spPr>
          <a:xfrm>
            <a:off x="5899376" y="908075"/>
            <a:ext cx="2722300" cy="27223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119164dbb11_0_13"/>
          <p:cNvSpPr txBox="1">
            <a:spLocks noGrp="1"/>
          </p:cNvSpPr>
          <p:nvPr>
            <p:ph type="body" idx="1"/>
          </p:nvPr>
        </p:nvSpPr>
        <p:spPr>
          <a:xfrm>
            <a:off x="457200" y="1309350"/>
            <a:ext cx="6625200" cy="3434100"/>
          </a:xfrm>
          <a:prstGeom prst="rect">
            <a:avLst/>
          </a:prstGeom>
        </p:spPr>
        <p:txBody>
          <a:bodyPr spcFirstLastPara="1" wrap="square" lIns="91425" tIns="45700" rIns="91425" bIns="45700" anchor="t" anchorCtr="0">
            <a:normAutofit/>
          </a:bodyPr>
          <a:lstStyle/>
          <a:p>
            <a:pPr marL="457200" lvl="0" indent="-355600" algn="l" rtl="0">
              <a:spcBef>
                <a:spcPts val="520"/>
              </a:spcBef>
              <a:spcAft>
                <a:spcPts val="0"/>
              </a:spcAft>
              <a:buSzPts val="2000"/>
              <a:buChar char="●"/>
            </a:pPr>
            <a:r>
              <a:rPr lang="en-US"/>
              <a:t>Find your game</a:t>
            </a:r>
            <a:endParaRPr/>
          </a:p>
          <a:p>
            <a:pPr marL="457200" lvl="0" indent="-355600" algn="l" rtl="0">
              <a:spcBef>
                <a:spcPts val="0"/>
              </a:spcBef>
              <a:spcAft>
                <a:spcPts val="0"/>
              </a:spcAft>
              <a:buSzPts val="2000"/>
              <a:buChar char="●"/>
            </a:pPr>
            <a:r>
              <a:rPr lang="en-US"/>
              <a:t>Research</a:t>
            </a:r>
            <a:endParaRPr/>
          </a:p>
          <a:p>
            <a:pPr marL="457200" lvl="0" indent="-355600" algn="l" rtl="0">
              <a:spcBef>
                <a:spcPts val="0"/>
              </a:spcBef>
              <a:spcAft>
                <a:spcPts val="0"/>
              </a:spcAft>
              <a:buSzPts val="2000"/>
              <a:buChar char="●"/>
            </a:pPr>
            <a:r>
              <a:rPr lang="en-US"/>
              <a:t>Practice on your own</a:t>
            </a:r>
            <a:endParaRPr/>
          </a:p>
          <a:p>
            <a:pPr marL="914400" lvl="1" indent="-317500" algn="l" rtl="0">
              <a:spcBef>
                <a:spcPts val="0"/>
              </a:spcBef>
              <a:spcAft>
                <a:spcPts val="0"/>
              </a:spcAft>
              <a:buClr>
                <a:schemeClr val="accent1"/>
              </a:buClr>
              <a:buSzPts val="1400"/>
              <a:buChar char="■"/>
            </a:pPr>
            <a:r>
              <a:rPr lang="en-US"/>
              <a:t>Cast over professional games</a:t>
            </a:r>
            <a:endParaRPr/>
          </a:p>
          <a:p>
            <a:pPr marL="914400" lvl="1" indent="-317500" algn="l" rtl="0">
              <a:spcBef>
                <a:spcPts val="0"/>
              </a:spcBef>
              <a:spcAft>
                <a:spcPts val="0"/>
              </a:spcAft>
              <a:buClr>
                <a:schemeClr val="accent1"/>
              </a:buClr>
              <a:buSzPts val="1400"/>
              <a:buChar char="■"/>
            </a:pPr>
            <a:r>
              <a:rPr lang="en-US"/>
              <a:t>Record your casting for reviewing and sharing</a:t>
            </a:r>
            <a:endParaRPr/>
          </a:p>
          <a:p>
            <a:pPr marL="457200" lvl="0" indent="-355600" algn="l" rtl="0">
              <a:spcBef>
                <a:spcPts val="0"/>
              </a:spcBef>
              <a:spcAft>
                <a:spcPts val="0"/>
              </a:spcAft>
              <a:buSzPts val="2000"/>
              <a:buChar char="●"/>
            </a:pPr>
            <a:r>
              <a:rPr lang="en-US"/>
              <a:t>Find a community</a:t>
            </a:r>
            <a:endParaRPr/>
          </a:p>
          <a:p>
            <a:pPr marL="914400" lvl="1" indent="-317500" algn="l" rtl="0">
              <a:spcBef>
                <a:spcPts val="0"/>
              </a:spcBef>
              <a:spcAft>
                <a:spcPts val="0"/>
              </a:spcAft>
              <a:buClr>
                <a:schemeClr val="accent1"/>
              </a:buClr>
              <a:buSzPts val="1400"/>
              <a:buChar char="■"/>
            </a:pPr>
            <a:r>
              <a:rPr lang="en-US"/>
              <a:t>Discord servers</a:t>
            </a:r>
            <a:endParaRPr/>
          </a:p>
          <a:p>
            <a:pPr marL="457200" lvl="0" indent="-355600" algn="l" rtl="0">
              <a:spcBef>
                <a:spcPts val="0"/>
              </a:spcBef>
              <a:spcAft>
                <a:spcPts val="0"/>
              </a:spcAft>
              <a:buSzPts val="2000"/>
              <a:buChar char="●"/>
            </a:pPr>
            <a:r>
              <a:rPr lang="en-US"/>
              <a:t>Showcase your talents</a:t>
            </a:r>
            <a:endParaRPr/>
          </a:p>
        </p:txBody>
      </p:sp>
      <p:sp>
        <p:nvSpPr>
          <p:cNvPr id="231" name="Google Shape;231;g119164dbb11_0_13"/>
          <p:cNvSpPr txBox="1">
            <a:spLocks noGrp="1"/>
          </p:cNvSpPr>
          <p:nvPr>
            <p:ph type="title"/>
          </p:nvPr>
        </p:nvSpPr>
        <p:spPr>
          <a:xfrm>
            <a:off x="457200" y="307250"/>
            <a:ext cx="54843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How Do I Get Into Casting?</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7"/>
          <p:cNvSpPr txBox="1">
            <a:spLocks noGrp="1"/>
          </p:cNvSpPr>
          <p:nvPr>
            <p:ph type="title"/>
          </p:nvPr>
        </p:nvSpPr>
        <p:spPr>
          <a:xfrm>
            <a:off x="457200" y="307249"/>
            <a:ext cx="82296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Casting Salaries</a:t>
            </a:r>
            <a:endParaRPr sz="3400"/>
          </a:p>
        </p:txBody>
      </p:sp>
      <p:graphicFrame>
        <p:nvGraphicFramePr>
          <p:cNvPr id="237" name="Google Shape;237;p7"/>
          <p:cNvGraphicFramePr/>
          <p:nvPr/>
        </p:nvGraphicFramePr>
        <p:xfrm>
          <a:off x="496950" y="1088136"/>
          <a:ext cx="3000000" cy="3000000"/>
        </p:xfrm>
        <a:graphic>
          <a:graphicData uri="http://schemas.openxmlformats.org/drawingml/2006/table">
            <a:tbl>
              <a:tblPr>
                <a:noFill/>
                <a:tableStyleId>{93BFC7A7-AB86-49EB-9332-C92182DE6B0D}</a:tableStyleId>
              </a:tblPr>
              <a:tblGrid>
                <a:gridCol w="2486575">
                  <a:extLst>
                    <a:ext uri="{9D8B030D-6E8A-4147-A177-3AD203B41FA5}">
                      <a16:colId xmlns:a16="http://schemas.microsoft.com/office/drawing/2014/main" val="20000"/>
                    </a:ext>
                  </a:extLst>
                </a:gridCol>
                <a:gridCol w="2485750">
                  <a:extLst>
                    <a:ext uri="{9D8B030D-6E8A-4147-A177-3AD203B41FA5}">
                      <a16:colId xmlns:a16="http://schemas.microsoft.com/office/drawing/2014/main" val="20001"/>
                    </a:ext>
                  </a:extLst>
                </a:gridCol>
                <a:gridCol w="2485750">
                  <a:extLst>
                    <a:ext uri="{9D8B030D-6E8A-4147-A177-3AD203B41FA5}">
                      <a16:colId xmlns:a16="http://schemas.microsoft.com/office/drawing/2014/main" val="20002"/>
                    </a:ext>
                  </a:extLst>
                </a:gridCol>
              </a:tblGrid>
              <a:tr h="41925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Level</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Salary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Notes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845900">
                <a:tc>
                  <a:txBody>
                    <a:bodyPr/>
                    <a:lstStyle/>
                    <a:p>
                      <a:pPr marL="0" marR="0" lvl="0" indent="0" algn="l" rtl="0">
                        <a:spcBef>
                          <a:spcPts val="0"/>
                        </a:spcBef>
                        <a:spcAft>
                          <a:spcPts val="0"/>
                        </a:spcAft>
                        <a:buNone/>
                      </a:pPr>
                      <a:r>
                        <a:rPr lang="en-US" sz="1600" b="1">
                          <a:solidFill>
                            <a:srgbClr val="910D28"/>
                          </a:solidFill>
                          <a:latin typeface="Calibri"/>
                          <a:ea typeface="Calibri"/>
                          <a:cs typeface="Calibri"/>
                          <a:sym typeface="Calibri"/>
                        </a:rPr>
                        <a:t>Entry</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Usually unpaid, </a:t>
                      </a:r>
                      <a:endParaRPr sz="1600">
                        <a:latin typeface="Calibri"/>
                        <a:ea typeface="Calibri"/>
                        <a:cs typeface="Calibri"/>
                        <a:sym typeface="Calibri"/>
                      </a:endParaRPr>
                    </a:p>
                    <a:p>
                      <a:pPr marL="0" marR="0" lvl="0" indent="0" algn="l" rtl="0">
                        <a:spcBef>
                          <a:spcPts val="0"/>
                        </a:spcBef>
                        <a:spcAft>
                          <a:spcPts val="0"/>
                        </a:spcAft>
                        <a:buNone/>
                      </a:pPr>
                      <a:r>
                        <a:rPr lang="en-US" sz="1600">
                          <a:latin typeface="Calibri"/>
                          <a:ea typeface="Calibri"/>
                          <a:cs typeface="Calibri"/>
                          <a:sym typeface="Calibri"/>
                        </a:rPr>
                        <a:t>low hourly commission-based</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u="none" strike="noStrike" cap="none">
                          <a:latin typeface="Calibri"/>
                          <a:ea typeface="Calibri"/>
                          <a:cs typeface="Calibri"/>
                          <a:sym typeface="Calibri"/>
                        </a:rPr>
                        <a:t>Starting out for the love of the game</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r h="875200">
                <a:tc>
                  <a:txBody>
                    <a:bodyPr/>
                    <a:lstStyle/>
                    <a:p>
                      <a:pPr marL="0" marR="0" lvl="0" indent="0" algn="l" rtl="0">
                        <a:spcBef>
                          <a:spcPts val="0"/>
                        </a:spcBef>
                        <a:spcAft>
                          <a:spcPts val="0"/>
                        </a:spcAft>
                        <a:buNone/>
                      </a:pPr>
                      <a:r>
                        <a:rPr lang="en-US" sz="1600" b="1">
                          <a:solidFill>
                            <a:srgbClr val="910D28"/>
                          </a:solidFill>
                          <a:latin typeface="Calibri"/>
                          <a:ea typeface="Calibri"/>
                          <a:cs typeface="Calibri"/>
                          <a:sym typeface="Calibri"/>
                        </a:rPr>
                        <a:t>Medium</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$10/hr as a freelancer</a:t>
                      </a:r>
                      <a:endParaRPr sz="1600">
                        <a:latin typeface="Calibri"/>
                        <a:ea typeface="Calibri"/>
                        <a:cs typeface="Calibri"/>
                        <a:sym typeface="Calibri"/>
                      </a:endParaRPr>
                    </a:p>
                    <a:p>
                      <a:pPr marL="0" marR="0" lvl="0" indent="0" algn="l" rtl="0">
                        <a:spcBef>
                          <a:spcPts val="0"/>
                        </a:spcBef>
                        <a:spcAft>
                          <a:spcPts val="0"/>
                        </a:spcAft>
                        <a:buNone/>
                      </a:pPr>
                      <a:r>
                        <a:rPr lang="en-US" sz="1600">
                          <a:latin typeface="Calibri"/>
                          <a:ea typeface="Calibri"/>
                          <a:cs typeface="Calibri"/>
                          <a:sym typeface="Calibri"/>
                        </a:rPr>
                        <a:t>~25K salaried</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Starting to use personal experience from local tournaments</a:t>
                      </a:r>
                      <a:r>
                        <a:rPr lang="en-US" sz="1600" u="none" strike="noStrike" cap="none">
                          <a:latin typeface="Calibri"/>
                          <a:ea typeface="Calibri"/>
                          <a:cs typeface="Calibri"/>
                          <a:sym typeface="Calibri"/>
                        </a:rPr>
                        <a:t> </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2"/>
                  </a:ext>
                </a:extLst>
              </a:tr>
              <a:tr h="875200">
                <a:tc>
                  <a:txBody>
                    <a:bodyPr/>
                    <a:lstStyle/>
                    <a:p>
                      <a:pPr marL="0" marR="0" lvl="0" indent="0" algn="l" rtl="0">
                        <a:spcBef>
                          <a:spcPts val="0"/>
                        </a:spcBef>
                        <a:spcAft>
                          <a:spcPts val="0"/>
                        </a:spcAft>
                        <a:buNone/>
                      </a:pPr>
                      <a:r>
                        <a:rPr lang="en-US" sz="1600" b="1">
                          <a:solidFill>
                            <a:srgbClr val="910D28"/>
                          </a:solidFill>
                          <a:latin typeface="Calibri"/>
                          <a:ea typeface="Calibri"/>
                          <a:cs typeface="Calibri"/>
                          <a:sym typeface="Calibri"/>
                        </a:rPr>
                        <a:t>High </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Up to $600/day as a freelancer</a:t>
                      </a:r>
                      <a:endParaRPr sz="1600">
                        <a:latin typeface="Calibri"/>
                        <a:ea typeface="Calibri"/>
                        <a:cs typeface="Calibri"/>
                        <a:sym typeface="Calibri"/>
                      </a:endParaRPr>
                    </a:p>
                    <a:p>
                      <a:pPr marL="0" marR="0" lvl="0" indent="0" algn="l" rtl="0">
                        <a:spcBef>
                          <a:spcPts val="0"/>
                        </a:spcBef>
                        <a:spcAft>
                          <a:spcPts val="0"/>
                        </a:spcAft>
                        <a:buNone/>
                      </a:pPr>
                      <a:r>
                        <a:rPr lang="en-US" sz="1600">
                          <a:latin typeface="Calibri"/>
                          <a:ea typeface="Calibri"/>
                          <a:cs typeface="Calibri"/>
                          <a:sym typeface="Calibri"/>
                        </a:rPr>
                        <a:t>Up to $70K salaried</a:t>
                      </a:r>
                      <a:endParaRPr sz="16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Many years of experience, willing to take a risk as the market is unpredictable</a:t>
                      </a: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3"/>
                  </a:ext>
                </a:extLst>
              </a:tr>
              <a:tr h="388825">
                <a:tc>
                  <a:txBody>
                    <a:bodyPr/>
                    <a:lstStyle/>
                    <a:p>
                      <a:pPr marL="0" marR="0" lvl="0" indent="0" algn="l" rtl="0">
                        <a:spcBef>
                          <a:spcPts val="0"/>
                        </a:spcBef>
                        <a:spcAft>
                          <a:spcPts val="0"/>
                        </a:spcAft>
                        <a:buNone/>
                      </a:pPr>
                      <a:r>
                        <a:rPr lang="en-US" sz="1600" b="1">
                          <a:solidFill>
                            <a:srgbClr val="910D28"/>
                          </a:solidFill>
                          <a:latin typeface="Calibri"/>
                          <a:ea typeface="Calibri"/>
                          <a:cs typeface="Calibri"/>
                          <a:sym typeface="Calibri"/>
                        </a:rPr>
                        <a:t>“Creme De La Creme”</a:t>
                      </a:r>
                      <a:endParaRPr sz="1600" b="1">
                        <a:solidFill>
                          <a:srgbClr val="910D28"/>
                        </a:solidFill>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Potential six-figures</a:t>
                      </a:r>
                      <a:endParaRPr sz="1600">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r>
                        <a:rPr lang="en-US" sz="1600">
                          <a:latin typeface="Calibri"/>
                          <a:ea typeface="Calibri"/>
                          <a:cs typeface="Calibri"/>
                          <a:sym typeface="Calibri"/>
                        </a:rPr>
                        <a:t>Not the norm</a:t>
                      </a:r>
                      <a:endParaRPr sz="1600" u="none" strike="noStrike" cap="none">
                        <a:latin typeface="Calibri"/>
                        <a:ea typeface="Calibri"/>
                        <a:cs typeface="Calibri"/>
                        <a:sym typeface="Calibri"/>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38" name="Google Shape;238;p7"/>
          <p:cNvSpPr txBox="1"/>
          <p:nvPr/>
        </p:nvSpPr>
        <p:spPr>
          <a:xfrm>
            <a:off x="287525" y="4601875"/>
            <a:ext cx="5520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Source: https://esportslane.com/shoutcasters-salary-earning/</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19164dbb11_0_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I Used To Think/Now I Know</a:t>
            </a:r>
            <a:endParaRPr/>
          </a:p>
        </p:txBody>
      </p:sp>
      <p:sp>
        <p:nvSpPr>
          <p:cNvPr id="244" name="Google Shape;244;g119164dbb11_0_7"/>
          <p:cNvSpPr txBox="1">
            <a:spLocks noGrp="1"/>
          </p:cNvSpPr>
          <p:nvPr>
            <p:ph type="body" idx="1"/>
          </p:nvPr>
        </p:nvSpPr>
        <p:spPr>
          <a:xfrm>
            <a:off x="457200" y="1305056"/>
            <a:ext cx="5020500" cy="1392300"/>
          </a:xfrm>
          <a:prstGeom prst="rect">
            <a:avLst/>
          </a:prstGeom>
          <a:noFill/>
          <a:ln>
            <a:noFill/>
          </a:ln>
        </p:spPr>
        <p:txBody>
          <a:bodyPr spcFirstLastPara="1" wrap="square" lIns="91400" tIns="91400" rIns="91400" bIns="91400" anchor="t" anchorCtr="0">
            <a:normAutofit/>
          </a:bodyPr>
          <a:lstStyle/>
          <a:p>
            <a:pPr marL="457200" lvl="0" indent="-393700" algn="l" rtl="0">
              <a:spcBef>
                <a:spcPts val="0"/>
              </a:spcBef>
              <a:spcAft>
                <a:spcPts val="0"/>
              </a:spcAft>
              <a:buSzPts val="2600"/>
              <a:buChar char="•"/>
            </a:pPr>
            <a:r>
              <a:rPr lang="en-US"/>
              <a:t>What do you now know about Esports casting?</a:t>
            </a:r>
            <a:endParaRPr/>
          </a:p>
        </p:txBody>
      </p:sp>
      <p:pic>
        <p:nvPicPr>
          <p:cNvPr id="245" name="Google Shape;245;g119164dbb11_0_7"/>
          <p:cNvPicPr preferRelativeResize="0"/>
          <p:nvPr/>
        </p:nvPicPr>
        <p:blipFill>
          <a:blip r:embed="rId3">
            <a:alphaModFix/>
          </a:blip>
          <a:stretch>
            <a:fillRect/>
          </a:stretch>
        </p:blipFill>
        <p:spPr>
          <a:xfrm>
            <a:off x="5733450" y="1200425"/>
            <a:ext cx="2857500" cy="2169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a:t>Esports Casting 101</a:t>
            </a:r>
            <a:endParaRPr/>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a:t>Play-by-Play and Color Commentary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Lesson Objectives</a:t>
            </a:r>
            <a:endParaRPr/>
          </a:p>
        </p:txBody>
      </p:sp>
      <p:sp>
        <p:nvSpPr>
          <p:cNvPr id="101" name="Google Shape;101;p4"/>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fontScale="85000"/>
          </a:bodyPr>
          <a:lstStyle/>
          <a:p>
            <a:pPr marL="457200" lvl="0" indent="-368935" algn="l" rtl="0">
              <a:spcBef>
                <a:spcPts val="0"/>
              </a:spcBef>
              <a:spcAft>
                <a:spcPts val="0"/>
              </a:spcAft>
              <a:buSzPct val="100000"/>
              <a:buChar char="•"/>
            </a:pPr>
            <a:r>
              <a:rPr lang="en-US"/>
              <a:t>Identify differences between the two types of casters</a:t>
            </a:r>
            <a:endParaRPr/>
          </a:p>
          <a:p>
            <a:pPr marL="457200" lvl="0" indent="-368935" algn="l" rtl="0">
              <a:spcBef>
                <a:spcPts val="0"/>
              </a:spcBef>
              <a:spcAft>
                <a:spcPts val="0"/>
              </a:spcAft>
              <a:buSzPct val="100000"/>
              <a:buChar char="•"/>
            </a:pPr>
            <a:r>
              <a:rPr lang="en-US"/>
              <a:t>Understand how commentary evolves and impacts esports</a:t>
            </a:r>
            <a:endParaRPr/>
          </a:p>
          <a:p>
            <a:pPr marL="457200" lvl="0" indent="-368935" algn="l" rtl="0">
              <a:spcBef>
                <a:spcPts val="0"/>
              </a:spcBef>
              <a:spcAft>
                <a:spcPts val="0"/>
              </a:spcAft>
              <a:buSzPct val="100000"/>
              <a:buChar char="•"/>
            </a:pPr>
            <a:r>
              <a:rPr lang="en-US"/>
              <a:t>Connect personal skills to casting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I Used To Think/Now I Know</a:t>
            </a:r>
            <a:endParaRPr/>
          </a:p>
        </p:txBody>
      </p:sp>
      <p:sp>
        <p:nvSpPr>
          <p:cNvPr id="107" name="Google Shape;107;p8"/>
          <p:cNvSpPr txBox="1">
            <a:spLocks noGrp="1"/>
          </p:cNvSpPr>
          <p:nvPr>
            <p:ph type="body" idx="1"/>
          </p:nvPr>
        </p:nvSpPr>
        <p:spPr>
          <a:xfrm>
            <a:off x="457200" y="1305055"/>
            <a:ext cx="5020500" cy="1534800"/>
          </a:xfrm>
          <a:prstGeom prst="rect">
            <a:avLst/>
          </a:prstGeom>
          <a:noFill/>
          <a:ln>
            <a:noFill/>
          </a:ln>
        </p:spPr>
        <p:txBody>
          <a:bodyPr spcFirstLastPara="1" wrap="square" lIns="91400" tIns="91400" rIns="91400" bIns="91400" anchor="t" anchorCtr="0">
            <a:normAutofit/>
          </a:bodyPr>
          <a:lstStyle/>
          <a:p>
            <a:pPr marL="457200" lvl="0" indent="-393700" algn="l" rtl="0">
              <a:spcBef>
                <a:spcPts val="0"/>
              </a:spcBef>
              <a:spcAft>
                <a:spcPts val="0"/>
              </a:spcAft>
              <a:buSzPts val="2600"/>
              <a:buChar char="•"/>
            </a:pPr>
            <a:r>
              <a:rPr lang="en-US"/>
              <a:t>What do you think Esports casting is?</a:t>
            </a:r>
            <a:endParaRPr/>
          </a:p>
        </p:txBody>
      </p:sp>
      <p:pic>
        <p:nvPicPr>
          <p:cNvPr id="108" name="Google Shape;108;p8"/>
          <p:cNvPicPr preferRelativeResize="0"/>
          <p:nvPr/>
        </p:nvPicPr>
        <p:blipFill>
          <a:blip r:embed="rId3">
            <a:alphaModFix/>
          </a:blip>
          <a:stretch>
            <a:fillRect/>
          </a:stretch>
        </p:blipFill>
        <p:spPr>
          <a:xfrm>
            <a:off x="5405000" y="1305050"/>
            <a:ext cx="2889225" cy="235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119efec9bc7_0_4"/>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14" name="Google Shape;114;g119efec9bc7_0_4"/>
          <p:cNvGraphicFramePr/>
          <p:nvPr/>
        </p:nvGraphicFramePr>
        <p:xfrm>
          <a:off x="457200" y="1094100"/>
          <a:ext cx="3000000" cy="3000000"/>
        </p:xfrm>
        <a:graphic>
          <a:graphicData uri="http://schemas.openxmlformats.org/drawingml/2006/table">
            <a:tbl>
              <a:tblPr>
                <a:noFill/>
                <a:tableStyleId>{93BFC7A7-AB86-49EB-9332-C92182DE6B0D}</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60650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2125">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15" name="Google Shape;115;g119efec9bc7_0_4"/>
          <p:cNvPicPr preferRelativeResize="0"/>
          <p:nvPr/>
        </p:nvPicPr>
        <p:blipFill>
          <a:blip r:embed="rId3">
            <a:alphaModFix/>
          </a:blip>
          <a:stretch>
            <a:fillRect/>
          </a:stretch>
        </p:blipFill>
        <p:spPr>
          <a:xfrm>
            <a:off x="781124" y="3445624"/>
            <a:ext cx="1674375" cy="534121"/>
          </a:xfrm>
          <a:prstGeom prst="rect">
            <a:avLst/>
          </a:prstGeom>
          <a:noFill/>
          <a:ln>
            <a:noFill/>
          </a:ln>
        </p:spPr>
      </p:pic>
      <p:pic>
        <p:nvPicPr>
          <p:cNvPr id="116" name="Google Shape;116;g119efec9bc7_0_4"/>
          <p:cNvPicPr preferRelativeResize="0"/>
          <p:nvPr/>
        </p:nvPicPr>
        <p:blipFill>
          <a:blip r:embed="rId4">
            <a:alphaModFix/>
          </a:blip>
          <a:stretch>
            <a:fillRect/>
          </a:stretch>
        </p:blipFill>
        <p:spPr>
          <a:xfrm>
            <a:off x="781124" y="2870177"/>
            <a:ext cx="1674375" cy="546133"/>
          </a:xfrm>
          <a:prstGeom prst="rect">
            <a:avLst/>
          </a:prstGeom>
          <a:noFill/>
          <a:ln>
            <a:noFill/>
          </a:ln>
        </p:spPr>
      </p:pic>
      <p:pic>
        <p:nvPicPr>
          <p:cNvPr id="117" name="Google Shape;117;g119efec9bc7_0_4"/>
          <p:cNvPicPr preferRelativeResize="0"/>
          <p:nvPr/>
        </p:nvPicPr>
        <p:blipFill>
          <a:blip r:embed="rId5">
            <a:alphaModFix/>
          </a:blip>
          <a:stretch>
            <a:fillRect/>
          </a:stretch>
        </p:blipFill>
        <p:spPr>
          <a:xfrm>
            <a:off x="781075" y="1735125"/>
            <a:ext cx="1674475" cy="538200"/>
          </a:xfrm>
          <a:prstGeom prst="rect">
            <a:avLst/>
          </a:prstGeom>
          <a:noFill/>
          <a:ln>
            <a:noFill/>
          </a:ln>
        </p:spPr>
      </p:pic>
      <p:pic>
        <p:nvPicPr>
          <p:cNvPr id="118" name="Google Shape;118;g119efec9bc7_0_4"/>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19" name="Google Shape;119;g119efec9bc7_0_4"/>
          <p:cNvPicPr preferRelativeResize="0"/>
          <p:nvPr/>
        </p:nvPicPr>
        <p:blipFill>
          <a:blip r:embed="rId7">
            <a:alphaModFix/>
          </a:blip>
          <a:stretch>
            <a:fillRect/>
          </a:stretch>
        </p:blipFill>
        <p:spPr>
          <a:xfrm>
            <a:off x="781121" y="2298683"/>
            <a:ext cx="1674383" cy="546125"/>
          </a:xfrm>
          <a:prstGeom prst="rect">
            <a:avLst/>
          </a:prstGeom>
          <a:noFill/>
          <a:ln>
            <a:noFill/>
          </a:ln>
        </p:spPr>
      </p:pic>
      <p:pic>
        <p:nvPicPr>
          <p:cNvPr id="120" name="Google Shape;120;g119efec9bc7_0_4"/>
          <p:cNvPicPr preferRelativeResize="0"/>
          <p:nvPr/>
        </p:nvPicPr>
        <p:blipFill>
          <a:blip r:embed="rId8">
            <a:alphaModFix/>
          </a:blip>
          <a:stretch>
            <a:fillRect/>
          </a:stretch>
        </p:blipFill>
        <p:spPr>
          <a:xfrm>
            <a:off x="781120" y="4009075"/>
            <a:ext cx="1674375" cy="5362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11938f73d65_0_23"/>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26" name="Google Shape;126;g11938f73d65_0_23"/>
          <p:cNvGraphicFramePr/>
          <p:nvPr/>
        </p:nvGraphicFramePr>
        <p:xfrm>
          <a:off x="457200" y="1094100"/>
          <a:ext cx="3000000" cy="3000000"/>
        </p:xfrm>
        <a:graphic>
          <a:graphicData uri="http://schemas.openxmlformats.org/drawingml/2006/table">
            <a:tbl>
              <a:tblPr>
                <a:noFill/>
                <a:tableStyleId>{93BFC7A7-AB86-49EB-9332-C92182DE6B0D}</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60650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2125">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27" name="Google Shape;127;g11938f73d65_0_23"/>
          <p:cNvPicPr preferRelativeResize="0"/>
          <p:nvPr/>
        </p:nvPicPr>
        <p:blipFill>
          <a:blip r:embed="rId3">
            <a:alphaModFix/>
          </a:blip>
          <a:stretch>
            <a:fillRect/>
          </a:stretch>
        </p:blipFill>
        <p:spPr>
          <a:xfrm>
            <a:off x="781124" y="3445624"/>
            <a:ext cx="1674375" cy="534121"/>
          </a:xfrm>
          <a:prstGeom prst="rect">
            <a:avLst/>
          </a:prstGeom>
          <a:noFill/>
          <a:ln>
            <a:noFill/>
          </a:ln>
        </p:spPr>
      </p:pic>
      <p:pic>
        <p:nvPicPr>
          <p:cNvPr id="128" name="Google Shape;128;g11938f73d65_0_23"/>
          <p:cNvPicPr preferRelativeResize="0"/>
          <p:nvPr/>
        </p:nvPicPr>
        <p:blipFill>
          <a:blip r:embed="rId4">
            <a:alphaModFix/>
          </a:blip>
          <a:stretch>
            <a:fillRect/>
          </a:stretch>
        </p:blipFill>
        <p:spPr>
          <a:xfrm>
            <a:off x="781124" y="2870177"/>
            <a:ext cx="1674375" cy="546133"/>
          </a:xfrm>
          <a:prstGeom prst="rect">
            <a:avLst/>
          </a:prstGeom>
          <a:noFill/>
          <a:ln>
            <a:noFill/>
          </a:ln>
        </p:spPr>
      </p:pic>
      <p:pic>
        <p:nvPicPr>
          <p:cNvPr id="129" name="Google Shape;129;g11938f73d65_0_23"/>
          <p:cNvPicPr preferRelativeResize="0"/>
          <p:nvPr/>
        </p:nvPicPr>
        <p:blipFill>
          <a:blip r:embed="rId5">
            <a:alphaModFix/>
          </a:blip>
          <a:stretch>
            <a:fillRect/>
          </a:stretch>
        </p:blipFill>
        <p:spPr>
          <a:xfrm>
            <a:off x="6532550" y="1760475"/>
            <a:ext cx="1674475" cy="538200"/>
          </a:xfrm>
          <a:prstGeom prst="rect">
            <a:avLst/>
          </a:prstGeom>
          <a:noFill/>
          <a:ln>
            <a:noFill/>
          </a:ln>
        </p:spPr>
      </p:pic>
      <p:pic>
        <p:nvPicPr>
          <p:cNvPr id="130" name="Google Shape;130;g11938f73d65_0_23"/>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31" name="Google Shape;131;g11938f73d65_0_23"/>
          <p:cNvPicPr preferRelativeResize="0"/>
          <p:nvPr/>
        </p:nvPicPr>
        <p:blipFill>
          <a:blip r:embed="rId7">
            <a:alphaModFix/>
          </a:blip>
          <a:stretch>
            <a:fillRect/>
          </a:stretch>
        </p:blipFill>
        <p:spPr>
          <a:xfrm>
            <a:off x="781121" y="2298683"/>
            <a:ext cx="1674383" cy="546125"/>
          </a:xfrm>
          <a:prstGeom prst="rect">
            <a:avLst/>
          </a:prstGeom>
          <a:noFill/>
          <a:ln>
            <a:noFill/>
          </a:ln>
        </p:spPr>
      </p:pic>
      <p:pic>
        <p:nvPicPr>
          <p:cNvPr id="132" name="Google Shape;132;g11938f73d65_0_23"/>
          <p:cNvPicPr preferRelativeResize="0"/>
          <p:nvPr/>
        </p:nvPicPr>
        <p:blipFill>
          <a:blip r:embed="rId8">
            <a:alphaModFix/>
          </a:blip>
          <a:stretch>
            <a:fillRect/>
          </a:stretch>
        </p:blipFill>
        <p:spPr>
          <a:xfrm>
            <a:off x="781120" y="4009075"/>
            <a:ext cx="1674375" cy="53627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1938f73d65_0_34"/>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38" name="Google Shape;138;g11938f73d65_0_34"/>
          <p:cNvGraphicFramePr/>
          <p:nvPr/>
        </p:nvGraphicFramePr>
        <p:xfrm>
          <a:off x="457200" y="1094100"/>
          <a:ext cx="3000000" cy="3000000"/>
        </p:xfrm>
        <a:graphic>
          <a:graphicData uri="http://schemas.openxmlformats.org/drawingml/2006/table">
            <a:tbl>
              <a:tblPr>
                <a:noFill/>
                <a:tableStyleId>{93BFC7A7-AB86-49EB-9332-C92182DE6B0D}</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60650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2125">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39" name="Google Shape;139;g11938f73d65_0_34"/>
          <p:cNvPicPr preferRelativeResize="0"/>
          <p:nvPr/>
        </p:nvPicPr>
        <p:blipFill>
          <a:blip r:embed="rId3">
            <a:alphaModFix/>
          </a:blip>
          <a:stretch>
            <a:fillRect/>
          </a:stretch>
        </p:blipFill>
        <p:spPr>
          <a:xfrm>
            <a:off x="781124" y="3445624"/>
            <a:ext cx="1674375" cy="534121"/>
          </a:xfrm>
          <a:prstGeom prst="rect">
            <a:avLst/>
          </a:prstGeom>
          <a:noFill/>
          <a:ln>
            <a:noFill/>
          </a:ln>
        </p:spPr>
      </p:pic>
      <p:pic>
        <p:nvPicPr>
          <p:cNvPr id="140" name="Google Shape;140;g11938f73d65_0_34"/>
          <p:cNvPicPr preferRelativeResize="0"/>
          <p:nvPr/>
        </p:nvPicPr>
        <p:blipFill>
          <a:blip r:embed="rId4">
            <a:alphaModFix/>
          </a:blip>
          <a:stretch>
            <a:fillRect/>
          </a:stretch>
        </p:blipFill>
        <p:spPr>
          <a:xfrm>
            <a:off x="781124" y="2870177"/>
            <a:ext cx="1674375" cy="546133"/>
          </a:xfrm>
          <a:prstGeom prst="rect">
            <a:avLst/>
          </a:prstGeom>
          <a:noFill/>
          <a:ln>
            <a:noFill/>
          </a:ln>
        </p:spPr>
      </p:pic>
      <p:pic>
        <p:nvPicPr>
          <p:cNvPr id="141" name="Google Shape;141;g11938f73d65_0_34"/>
          <p:cNvPicPr preferRelativeResize="0"/>
          <p:nvPr/>
        </p:nvPicPr>
        <p:blipFill>
          <a:blip r:embed="rId5">
            <a:alphaModFix/>
          </a:blip>
          <a:stretch>
            <a:fillRect/>
          </a:stretch>
        </p:blipFill>
        <p:spPr>
          <a:xfrm>
            <a:off x="6532550" y="1760475"/>
            <a:ext cx="1674475" cy="538200"/>
          </a:xfrm>
          <a:prstGeom prst="rect">
            <a:avLst/>
          </a:prstGeom>
          <a:noFill/>
          <a:ln>
            <a:noFill/>
          </a:ln>
        </p:spPr>
      </p:pic>
      <p:pic>
        <p:nvPicPr>
          <p:cNvPr id="142" name="Google Shape;142;g11938f73d65_0_34"/>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43" name="Google Shape;143;g11938f73d65_0_34"/>
          <p:cNvPicPr preferRelativeResize="0"/>
          <p:nvPr/>
        </p:nvPicPr>
        <p:blipFill>
          <a:blip r:embed="rId7">
            <a:alphaModFix/>
          </a:blip>
          <a:stretch>
            <a:fillRect/>
          </a:stretch>
        </p:blipFill>
        <p:spPr>
          <a:xfrm>
            <a:off x="3734808" y="1756521"/>
            <a:ext cx="1674383" cy="546125"/>
          </a:xfrm>
          <a:prstGeom prst="rect">
            <a:avLst/>
          </a:prstGeom>
          <a:noFill/>
          <a:ln>
            <a:noFill/>
          </a:ln>
        </p:spPr>
      </p:pic>
      <p:pic>
        <p:nvPicPr>
          <p:cNvPr id="144" name="Google Shape;144;g11938f73d65_0_34"/>
          <p:cNvPicPr preferRelativeResize="0"/>
          <p:nvPr/>
        </p:nvPicPr>
        <p:blipFill>
          <a:blip r:embed="rId8">
            <a:alphaModFix/>
          </a:blip>
          <a:stretch>
            <a:fillRect/>
          </a:stretch>
        </p:blipFill>
        <p:spPr>
          <a:xfrm>
            <a:off x="781120" y="4009075"/>
            <a:ext cx="1674375" cy="5362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1938f73d65_0_45"/>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50" name="Google Shape;150;g11938f73d65_0_45"/>
          <p:cNvGraphicFramePr/>
          <p:nvPr/>
        </p:nvGraphicFramePr>
        <p:xfrm>
          <a:off x="457200" y="1094100"/>
          <a:ext cx="3000000" cy="3000000"/>
        </p:xfrm>
        <a:graphic>
          <a:graphicData uri="http://schemas.openxmlformats.org/drawingml/2006/table">
            <a:tbl>
              <a:tblPr>
                <a:noFill/>
                <a:tableStyleId>{93BFC7A7-AB86-49EB-9332-C92182DE6B0D}</a:tableStyleId>
              </a:tblPr>
              <a:tblGrid>
                <a:gridCol w="2766925">
                  <a:extLst>
                    <a:ext uri="{9D8B030D-6E8A-4147-A177-3AD203B41FA5}">
                      <a16:colId xmlns:a16="http://schemas.microsoft.com/office/drawing/2014/main" val="20000"/>
                    </a:ext>
                  </a:extLst>
                </a:gridCol>
                <a:gridCol w="2766000">
                  <a:extLst>
                    <a:ext uri="{9D8B030D-6E8A-4147-A177-3AD203B41FA5}">
                      <a16:colId xmlns:a16="http://schemas.microsoft.com/office/drawing/2014/main" val="20001"/>
                    </a:ext>
                  </a:extLst>
                </a:gridCol>
                <a:gridCol w="2766000">
                  <a:extLst>
                    <a:ext uri="{9D8B030D-6E8A-4147-A177-3AD203B41FA5}">
                      <a16:colId xmlns:a16="http://schemas.microsoft.com/office/drawing/2014/main" val="20002"/>
                    </a:ext>
                  </a:extLst>
                </a:gridCol>
              </a:tblGrid>
              <a:tr h="607075">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5100">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51" name="Google Shape;151;g11938f73d65_0_45"/>
          <p:cNvPicPr preferRelativeResize="0"/>
          <p:nvPr/>
        </p:nvPicPr>
        <p:blipFill>
          <a:blip r:embed="rId3">
            <a:alphaModFix/>
          </a:blip>
          <a:stretch>
            <a:fillRect/>
          </a:stretch>
        </p:blipFill>
        <p:spPr>
          <a:xfrm>
            <a:off x="781124" y="3445624"/>
            <a:ext cx="1674375" cy="534121"/>
          </a:xfrm>
          <a:prstGeom prst="rect">
            <a:avLst/>
          </a:prstGeom>
          <a:noFill/>
          <a:ln>
            <a:noFill/>
          </a:ln>
        </p:spPr>
      </p:pic>
      <p:pic>
        <p:nvPicPr>
          <p:cNvPr id="152" name="Google Shape;152;g11938f73d65_0_45"/>
          <p:cNvPicPr preferRelativeResize="0"/>
          <p:nvPr/>
        </p:nvPicPr>
        <p:blipFill>
          <a:blip r:embed="rId4">
            <a:alphaModFix/>
          </a:blip>
          <a:stretch>
            <a:fillRect/>
          </a:stretch>
        </p:blipFill>
        <p:spPr>
          <a:xfrm>
            <a:off x="6532599" y="2520102"/>
            <a:ext cx="1674375" cy="546133"/>
          </a:xfrm>
          <a:prstGeom prst="rect">
            <a:avLst/>
          </a:prstGeom>
          <a:noFill/>
          <a:ln>
            <a:noFill/>
          </a:ln>
        </p:spPr>
      </p:pic>
      <p:pic>
        <p:nvPicPr>
          <p:cNvPr id="153" name="Google Shape;153;g11938f73d65_0_45"/>
          <p:cNvPicPr preferRelativeResize="0"/>
          <p:nvPr/>
        </p:nvPicPr>
        <p:blipFill>
          <a:blip r:embed="rId5">
            <a:alphaModFix/>
          </a:blip>
          <a:stretch>
            <a:fillRect/>
          </a:stretch>
        </p:blipFill>
        <p:spPr>
          <a:xfrm>
            <a:off x="6532550" y="1760475"/>
            <a:ext cx="1674475" cy="538200"/>
          </a:xfrm>
          <a:prstGeom prst="rect">
            <a:avLst/>
          </a:prstGeom>
          <a:noFill/>
          <a:ln>
            <a:noFill/>
          </a:ln>
        </p:spPr>
      </p:pic>
      <p:pic>
        <p:nvPicPr>
          <p:cNvPr id="154" name="Google Shape;154;g11938f73d65_0_45"/>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55" name="Google Shape;155;g11938f73d65_0_45"/>
          <p:cNvPicPr preferRelativeResize="0"/>
          <p:nvPr/>
        </p:nvPicPr>
        <p:blipFill>
          <a:blip r:embed="rId7">
            <a:alphaModFix/>
          </a:blip>
          <a:stretch>
            <a:fillRect/>
          </a:stretch>
        </p:blipFill>
        <p:spPr>
          <a:xfrm>
            <a:off x="3734808" y="1756521"/>
            <a:ext cx="1674383" cy="546125"/>
          </a:xfrm>
          <a:prstGeom prst="rect">
            <a:avLst/>
          </a:prstGeom>
          <a:noFill/>
          <a:ln>
            <a:noFill/>
          </a:ln>
        </p:spPr>
      </p:pic>
      <p:pic>
        <p:nvPicPr>
          <p:cNvPr id="156" name="Google Shape;156;g11938f73d65_0_45"/>
          <p:cNvPicPr preferRelativeResize="0"/>
          <p:nvPr/>
        </p:nvPicPr>
        <p:blipFill>
          <a:blip r:embed="rId8">
            <a:alphaModFix/>
          </a:blip>
          <a:stretch>
            <a:fillRect/>
          </a:stretch>
        </p:blipFill>
        <p:spPr>
          <a:xfrm>
            <a:off x="781120" y="4009075"/>
            <a:ext cx="1674375" cy="53627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11938f73d65_0_56"/>
          <p:cNvSpPr txBox="1">
            <a:spLocks noGrp="1"/>
          </p:cNvSpPr>
          <p:nvPr>
            <p:ph type="title"/>
          </p:nvPr>
        </p:nvSpPr>
        <p:spPr>
          <a:xfrm>
            <a:off x="457200" y="307250"/>
            <a:ext cx="4335900" cy="6657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sz="3400"/>
              <a:t>What Is The Difference?</a:t>
            </a:r>
            <a:endParaRPr sz="3400"/>
          </a:p>
        </p:txBody>
      </p:sp>
      <p:graphicFrame>
        <p:nvGraphicFramePr>
          <p:cNvPr id="162" name="Google Shape;162;g11938f73d65_0_56"/>
          <p:cNvGraphicFramePr/>
          <p:nvPr/>
        </p:nvGraphicFramePr>
        <p:xfrm>
          <a:off x="457200" y="1094100"/>
          <a:ext cx="3000000" cy="3000000"/>
        </p:xfrm>
        <a:graphic>
          <a:graphicData uri="http://schemas.openxmlformats.org/drawingml/2006/table">
            <a:tbl>
              <a:tblPr>
                <a:noFill/>
                <a:tableStyleId>{93BFC7A7-AB86-49EB-9332-C92182DE6B0D}</a:tableStyleId>
              </a:tblPr>
              <a:tblGrid>
                <a:gridCol w="2743800">
                  <a:extLst>
                    <a:ext uri="{9D8B030D-6E8A-4147-A177-3AD203B41FA5}">
                      <a16:colId xmlns:a16="http://schemas.microsoft.com/office/drawing/2014/main" val="20000"/>
                    </a:ext>
                  </a:extLst>
                </a:gridCol>
                <a:gridCol w="2742900">
                  <a:extLst>
                    <a:ext uri="{9D8B030D-6E8A-4147-A177-3AD203B41FA5}">
                      <a16:colId xmlns:a16="http://schemas.microsoft.com/office/drawing/2014/main" val="20001"/>
                    </a:ext>
                  </a:extLst>
                </a:gridCol>
                <a:gridCol w="2742900">
                  <a:extLst>
                    <a:ext uri="{9D8B030D-6E8A-4147-A177-3AD203B41FA5}">
                      <a16:colId xmlns:a16="http://schemas.microsoft.com/office/drawing/2014/main" val="20002"/>
                    </a:ext>
                  </a:extLst>
                </a:gridCol>
              </a:tblGrid>
              <a:tr h="606500">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Cards</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Play-By-Play</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tc>
                  <a:txBody>
                    <a:bodyPr/>
                    <a:lstStyle/>
                    <a:p>
                      <a:pPr marL="0" marR="0" lvl="0" indent="0" algn="ctr" rtl="0">
                        <a:spcBef>
                          <a:spcPts val="0"/>
                        </a:spcBef>
                        <a:spcAft>
                          <a:spcPts val="0"/>
                        </a:spcAft>
                        <a:buNone/>
                      </a:pPr>
                      <a:r>
                        <a:rPr lang="en-US" sz="1800" b="1">
                          <a:solidFill>
                            <a:srgbClr val="FFFFFF"/>
                          </a:solidFill>
                          <a:latin typeface="Calibri"/>
                          <a:ea typeface="Calibri"/>
                          <a:cs typeface="Calibri"/>
                          <a:sym typeface="Calibri"/>
                        </a:rPr>
                        <a:t>Color</a:t>
                      </a:r>
                      <a:endParaRPr/>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solidFill>
                      <a:srgbClr val="3E5C61"/>
                    </a:solidFill>
                  </a:tcPr>
                </a:tc>
                <a:extLst>
                  <a:ext uri="{0D108BD9-81ED-4DB2-BD59-A6C34878D82A}">
                    <a16:rowId xmlns:a16="http://schemas.microsoft.com/office/drawing/2014/main" val="10000"/>
                  </a:ext>
                </a:extLst>
              </a:tr>
              <a:tr h="3192125">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tc>
                  <a:txBody>
                    <a:bodyPr/>
                    <a:lstStyle/>
                    <a:p>
                      <a:pPr marL="0" marR="0" lvl="0" indent="0" algn="l" rtl="0">
                        <a:spcBef>
                          <a:spcPts val="0"/>
                        </a:spcBef>
                        <a:spcAft>
                          <a:spcPts val="0"/>
                        </a:spcAft>
                        <a:buNone/>
                      </a:pPr>
                      <a:endParaRPr sz="1200"/>
                    </a:p>
                  </a:txBody>
                  <a:tcPr marL="73025" marR="73025" marT="73025" marB="73025">
                    <a:lnL w="12700" cap="flat" cmpd="sng">
                      <a:solidFill>
                        <a:srgbClr val="BED7D3"/>
                      </a:solidFill>
                      <a:prstDash val="solid"/>
                      <a:round/>
                      <a:headEnd type="none" w="sm" len="sm"/>
                      <a:tailEnd type="none" w="sm" len="sm"/>
                    </a:lnL>
                    <a:lnR w="12700" cap="flat" cmpd="sng">
                      <a:solidFill>
                        <a:srgbClr val="BED7D3"/>
                      </a:solidFill>
                      <a:prstDash val="solid"/>
                      <a:round/>
                      <a:headEnd type="none" w="sm" len="sm"/>
                      <a:tailEnd type="none" w="sm" len="sm"/>
                    </a:lnR>
                    <a:lnT w="12700" cap="flat" cmpd="sng">
                      <a:solidFill>
                        <a:srgbClr val="BED7D3"/>
                      </a:solidFill>
                      <a:prstDash val="solid"/>
                      <a:round/>
                      <a:headEnd type="none" w="sm" len="sm"/>
                      <a:tailEnd type="none" w="sm" len="sm"/>
                    </a:lnT>
                    <a:lnB w="12700" cap="flat" cmpd="sng">
                      <a:solidFill>
                        <a:srgbClr val="BED7D3"/>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63" name="Google Shape;163;g11938f73d65_0_56"/>
          <p:cNvPicPr preferRelativeResize="0"/>
          <p:nvPr/>
        </p:nvPicPr>
        <p:blipFill>
          <a:blip r:embed="rId3">
            <a:alphaModFix/>
          </a:blip>
          <a:stretch>
            <a:fillRect/>
          </a:stretch>
        </p:blipFill>
        <p:spPr>
          <a:xfrm>
            <a:off x="3734812" y="2526099"/>
            <a:ext cx="1674375" cy="534121"/>
          </a:xfrm>
          <a:prstGeom prst="rect">
            <a:avLst/>
          </a:prstGeom>
          <a:noFill/>
          <a:ln>
            <a:noFill/>
          </a:ln>
        </p:spPr>
      </p:pic>
      <p:pic>
        <p:nvPicPr>
          <p:cNvPr id="164" name="Google Shape;164;g11938f73d65_0_56"/>
          <p:cNvPicPr preferRelativeResize="0"/>
          <p:nvPr/>
        </p:nvPicPr>
        <p:blipFill>
          <a:blip r:embed="rId4">
            <a:alphaModFix/>
          </a:blip>
          <a:stretch>
            <a:fillRect/>
          </a:stretch>
        </p:blipFill>
        <p:spPr>
          <a:xfrm>
            <a:off x="6532599" y="2520102"/>
            <a:ext cx="1674375" cy="546133"/>
          </a:xfrm>
          <a:prstGeom prst="rect">
            <a:avLst/>
          </a:prstGeom>
          <a:noFill/>
          <a:ln>
            <a:noFill/>
          </a:ln>
        </p:spPr>
      </p:pic>
      <p:pic>
        <p:nvPicPr>
          <p:cNvPr id="165" name="Google Shape;165;g11938f73d65_0_56"/>
          <p:cNvPicPr preferRelativeResize="0"/>
          <p:nvPr/>
        </p:nvPicPr>
        <p:blipFill>
          <a:blip r:embed="rId5">
            <a:alphaModFix/>
          </a:blip>
          <a:stretch>
            <a:fillRect/>
          </a:stretch>
        </p:blipFill>
        <p:spPr>
          <a:xfrm>
            <a:off x="6532550" y="1760475"/>
            <a:ext cx="1674475" cy="538200"/>
          </a:xfrm>
          <a:prstGeom prst="rect">
            <a:avLst/>
          </a:prstGeom>
          <a:noFill/>
          <a:ln>
            <a:noFill/>
          </a:ln>
        </p:spPr>
      </p:pic>
      <p:pic>
        <p:nvPicPr>
          <p:cNvPr id="166" name="Google Shape;166;g11938f73d65_0_56"/>
          <p:cNvPicPr preferRelativeResize="0"/>
          <p:nvPr/>
        </p:nvPicPr>
        <p:blipFill>
          <a:blip r:embed="rId6">
            <a:alphaModFix/>
          </a:blip>
          <a:stretch>
            <a:fillRect/>
          </a:stretch>
        </p:blipFill>
        <p:spPr>
          <a:xfrm>
            <a:off x="4885800" y="326687"/>
            <a:ext cx="3801001" cy="626825"/>
          </a:xfrm>
          <a:prstGeom prst="rect">
            <a:avLst/>
          </a:prstGeom>
          <a:noFill/>
          <a:ln>
            <a:noFill/>
          </a:ln>
        </p:spPr>
      </p:pic>
      <p:pic>
        <p:nvPicPr>
          <p:cNvPr id="167" name="Google Shape;167;g11938f73d65_0_56"/>
          <p:cNvPicPr preferRelativeResize="0"/>
          <p:nvPr/>
        </p:nvPicPr>
        <p:blipFill>
          <a:blip r:embed="rId7">
            <a:alphaModFix/>
          </a:blip>
          <a:stretch>
            <a:fillRect/>
          </a:stretch>
        </p:blipFill>
        <p:spPr>
          <a:xfrm>
            <a:off x="3734808" y="1756521"/>
            <a:ext cx="1674383" cy="546125"/>
          </a:xfrm>
          <a:prstGeom prst="rect">
            <a:avLst/>
          </a:prstGeom>
          <a:noFill/>
          <a:ln>
            <a:noFill/>
          </a:ln>
        </p:spPr>
      </p:pic>
      <p:pic>
        <p:nvPicPr>
          <p:cNvPr id="168" name="Google Shape;168;g11938f73d65_0_56"/>
          <p:cNvPicPr preferRelativeResize="0"/>
          <p:nvPr/>
        </p:nvPicPr>
        <p:blipFill>
          <a:blip r:embed="rId8">
            <a:alphaModFix/>
          </a:blip>
          <a:stretch>
            <a:fillRect/>
          </a:stretch>
        </p:blipFill>
        <p:spPr>
          <a:xfrm>
            <a:off x="781120" y="4009075"/>
            <a:ext cx="1674375" cy="536277"/>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545</Words>
  <Application>Microsoft Office PowerPoint</Application>
  <PresentationFormat>On-screen Show (16:9)</PresentationFormat>
  <Paragraphs>89</Paragraphs>
  <Slides>19</Slides>
  <Notes>19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Noto Sans Symbols</vt:lpstr>
      <vt:lpstr>LEARN theme</vt:lpstr>
      <vt:lpstr>LEARN theme</vt:lpstr>
      <vt:lpstr>PowerPoint Presentation</vt:lpstr>
      <vt:lpstr>Esports Casting 101</vt:lpstr>
      <vt:lpstr>Lesson Objectives</vt:lpstr>
      <vt:lpstr>I Used To Think/Now I Know</vt:lpstr>
      <vt:lpstr>What Is The Difference?</vt:lpstr>
      <vt:lpstr>What Is The Difference?</vt:lpstr>
      <vt:lpstr>What Is The Difference?</vt:lpstr>
      <vt:lpstr>What Is The Difference?</vt:lpstr>
      <vt:lpstr>What Is The Difference?</vt:lpstr>
      <vt:lpstr>What Is The Difference?</vt:lpstr>
      <vt:lpstr>Similar to Sports</vt:lpstr>
      <vt:lpstr>Similar to Sports (Cont.)</vt:lpstr>
      <vt:lpstr>An Inside Look at Casting</vt:lpstr>
      <vt:lpstr>What Skills Are Needed?</vt:lpstr>
      <vt:lpstr>How A Great Caster Influences Esports</vt:lpstr>
      <vt:lpstr>3-2-1:  A Casted Match</vt:lpstr>
      <vt:lpstr>How Do I Get Into Casting?</vt:lpstr>
      <vt:lpstr>Casting Salaries</vt:lpstr>
      <vt:lpstr>I Used To Think/Now I Know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Lunsford, Janaye N.</dc:creator>
  <cp:lastModifiedBy>Halstied, Laura E.</cp:lastModifiedBy>
  <cp:revision>1</cp:revision>
  <dcterms:created xsi:type="dcterms:W3CDTF">2020-10-14T20:24:40Z</dcterms:created>
  <dcterms:modified xsi:type="dcterms:W3CDTF">2022-06-14T17:26:55Z</dcterms:modified>
</cp:coreProperties>
</file>