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  <p:sldMasterId id="2147483703" r:id="rId2"/>
  </p:sldMasterIdLst>
  <p:notesMasterIdLst>
    <p:notesMasterId r:id="rId10"/>
  </p:notes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5" autoAdjust="0"/>
    <p:restoredTop sz="88942"/>
  </p:normalViewPr>
  <p:slideViewPr>
    <p:cSldViewPr snapToGrid="0">
      <p:cViewPr varScale="1">
        <p:scale>
          <a:sx n="95" d="100"/>
          <a:sy n="95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B2830-DE2E-414F-99AC-7C10C58C41B0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8D33D-8E62-8C43-B2CA-3BDDBA507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whole slide</a:t>
            </a:r>
            <a:r>
              <a:rPr lang="en-US" baseline="0" dirty="0" smtClean="0"/>
              <a:t> show will need to be modified based on your sites opportunities and resources.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D33D-8E62-8C43-B2CA-3BDDBA507E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6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D33D-8E62-8C43-B2CA-3BDDBA507E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03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will be modified. Your site</a:t>
            </a:r>
            <a:r>
              <a:rPr lang="en-US" baseline="0" dirty="0" smtClean="0"/>
              <a:t> might not be able to provide free Chromebook or calculators, but it is important to have some type of incentives for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D33D-8E62-8C43-B2CA-3BDDBA507E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D33D-8E62-8C43-B2CA-3BDDBA507E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3783600"/>
            <a:ext cx="4611600" cy="3074400"/>
            <a:chOff x="310150" y="-217625"/>
            <a:chExt cx="3458700" cy="2305800"/>
          </a:xfrm>
        </p:grpSpPr>
        <p:grpSp>
          <p:nvGrpSpPr>
            <p:cNvPr id="11" name="Shape 11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" name="Shape 1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" name="Shape 1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" name="Shape 1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" name="Shape 1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" name="Shape 2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" name="Shape 2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25" name="Shape 25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26" name="Shape 2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7" name="Shape 2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8" name="Shape 2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" name="Shape 3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" name="Shape 3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" name="Shape 3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9" name="Shape 3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pic>
        <p:nvPicPr>
          <p:cNvPr id="40" name="Shape 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57534" y="2690134"/>
            <a:ext cx="6276932" cy="1477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75" name="Shape 175"/>
          <p:cNvGrpSpPr/>
          <p:nvPr/>
        </p:nvGrpSpPr>
        <p:grpSpPr>
          <a:xfrm rot="10800000" flipH="1">
            <a:off x="7580400" y="3783600"/>
            <a:ext cx="4611600" cy="3074400"/>
            <a:chOff x="5685300" y="0"/>
            <a:chExt cx="3458700" cy="2305800"/>
          </a:xfrm>
        </p:grpSpPr>
        <p:grpSp>
          <p:nvGrpSpPr>
            <p:cNvPr id="176" name="Shape 1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77" name="Shape 1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8" name="Shape 1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2" name="Shape 1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83" name="Shape 1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84" name="Shape 1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5" name="Shape 1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9" name="Shape 1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6B1214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95" name="Shape 195"/>
          <p:cNvGrpSpPr/>
          <p:nvPr/>
        </p:nvGrpSpPr>
        <p:grpSpPr>
          <a:xfrm flipH="1">
            <a:off x="7580400" y="3783600"/>
            <a:ext cx="4611600" cy="3074400"/>
            <a:chOff x="310150" y="-217625"/>
            <a:chExt cx="3458700" cy="2305800"/>
          </a:xfrm>
        </p:grpSpPr>
        <p:grpSp>
          <p:nvGrpSpPr>
            <p:cNvPr id="196" name="Shape 196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7" name="Shape 19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98" name="Shape 19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2" name="Shape 20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03" name="Shape 20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04" name="Shape 20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5" name="Shape 20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9" name="Shape 20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1A2836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5" name="Shape 215"/>
          <p:cNvGrpSpPr/>
          <p:nvPr/>
        </p:nvGrpSpPr>
        <p:grpSpPr>
          <a:xfrm flipH="1">
            <a:off x="7580400" y="3783767"/>
            <a:ext cx="4611600" cy="3074400"/>
            <a:chOff x="803750" y="-275225"/>
            <a:chExt cx="3458700" cy="2305800"/>
          </a:xfrm>
        </p:grpSpPr>
        <p:grpSp>
          <p:nvGrpSpPr>
            <p:cNvPr id="216" name="Shape 21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17" name="Shape 21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2" name="Shape 22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24" name="Shape 2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5" name="Shape 2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9" name="Shape 2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rgbClr val="1A283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9A8219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 rot="10800000" flipH="1">
            <a:off x="7580400" y="3783600"/>
            <a:ext cx="4611600" cy="3074400"/>
            <a:chOff x="5685300" y="0"/>
            <a:chExt cx="3458700" cy="2305800"/>
          </a:xfrm>
        </p:grpSpPr>
        <p:grpSp>
          <p:nvGrpSpPr>
            <p:cNvPr id="236" name="Shape 23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37" name="Shape 23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8" name="Shape 23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2" name="Shape 24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44" name="Shape 2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5" name="Shape 2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9" name="Shape 2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rgbClr val="9A8219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434343"/>
                </a:solidFill>
              </a:rPr>
              <a:pPr/>
              <a:t>‹#›</a:t>
            </a:fld>
            <a:endParaRPr lang="en">
              <a:solidFill>
                <a:srgbClr val="434343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58" name="Shape 258"/>
          <p:cNvSpPr/>
          <p:nvPr/>
        </p:nvSpPr>
        <p:spPr>
          <a:xfrm rot="10800000">
            <a:off x="0" y="0"/>
            <a:ext cx="12192000" cy="2472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59" name="Shape 259"/>
          <p:cNvGrpSpPr/>
          <p:nvPr/>
        </p:nvGrpSpPr>
        <p:grpSpPr>
          <a:xfrm>
            <a:off x="7580400" y="167"/>
            <a:ext cx="4611600" cy="3074400"/>
            <a:chOff x="5685300" y="0"/>
            <a:chExt cx="3458700" cy="2305800"/>
          </a:xfrm>
        </p:grpSpPr>
        <p:grpSp>
          <p:nvGrpSpPr>
            <p:cNvPr id="260" name="Shape 260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1" name="Shape 26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2" name="Shape 26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6" name="Shape 26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67" name="Shape 267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8" name="Shape 26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rgbClr val="383838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Shape 275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276" name="Shape 27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7" name="Shape 27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8" name="Shape 27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9" name="Shape 27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0" name="Shape 28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1" name="Shape 28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82" name="Shape 282"/>
          <p:cNvGrpSpPr/>
          <p:nvPr/>
        </p:nvGrpSpPr>
        <p:grpSpPr>
          <a:xfrm>
            <a:off x="-209" y="5030159"/>
            <a:ext cx="2741596" cy="1827731"/>
            <a:chOff x="3274650" y="-614875"/>
            <a:chExt cx="3458700" cy="2305800"/>
          </a:xfrm>
        </p:grpSpPr>
        <p:sp>
          <p:nvSpPr>
            <p:cNvPr id="283" name="Shape 28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4" name="Shape 28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5" name="Shape 28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6" name="Shape 28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7" name="Shape 28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red">
    <p:bg>
      <p:bgPr>
        <a:solidFill>
          <a:srgbClr val="6B1214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94" name="Shape 294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295" name="Shape 295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96" name="Shape 2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7" name="Shape 2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1" name="Shape 3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02" name="Shape 302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03" name="Shape 3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09" name="Shape 309"/>
          <p:cNvGrpSpPr/>
          <p:nvPr/>
        </p:nvGrpSpPr>
        <p:grpSpPr>
          <a:xfrm>
            <a:off x="1129" y="5001704"/>
            <a:ext cx="2766959" cy="1844640"/>
            <a:chOff x="310150" y="-217625"/>
            <a:chExt cx="3458700" cy="2305800"/>
          </a:xfrm>
        </p:grpSpPr>
        <p:grpSp>
          <p:nvGrpSpPr>
            <p:cNvPr id="310" name="Shape 31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1" name="Shape 31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2" name="Shape 31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6" name="Shape 31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17" name="Shape 31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8" name="Shape 31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9" name="Shape 31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3" name="Shape 32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blue">
    <p:bg>
      <p:bgPr>
        <a:solidFill>
          <a:srgbClr val="1A283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27" name="Shape 327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328" name="Shape 32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29" name="Shape 32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0" name="Shape 33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4" name="Shape 33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35" name="Shape 335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36" name="Shape 33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7" name="Shape 33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1" name="Shape 34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42" name="Shape 342"/>
          <p:cNvGrpSpPr/>
          <p:nvPr/>
        </p:nvGrpSpPr>
        <p:grpSpPr>
          <a:xfrm>
            <a:off x="1073" y="5009804"/>
            <a:ext cx="2754508" cy="1836339"/>
            <a:chOff x="803750" y="-275225"/>
            <a:chExt cx="3458700" cy="2305800"/>
          </a:xfrm>
        </p:grpSpPr>
        <p:grpSp>
          <p:nvGrpSpPr>
            <p:cNvPr id="343" name="Shape 34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4" name="Shape 3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5" name="Shape 3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9" name="Shape 3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50" name="Shape 350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51" name="Shape 35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2" name="Shape 35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6" name="Shape 35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yellow">
    <p:bg>
      <p:bgPr>
        <a:solidFill>
          <a:srgbClr val="9A8219"/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9" name="Shape 35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60" name="Shape 360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361" name="Shape 361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62" name="Shape 36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3" name="Shape 36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4" name="Shape 36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5" name="Shape 36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6" name="Shape 36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7" name="Shape 36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68" name="Shape 368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69" name="Shape 36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0" name="Shape 37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1" name="Shape 37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2" name="Shape 37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3" name="Shape 37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4" name="Shape 37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75" name="Shape 375"/>
          <p:cNvGrpSpPr/>
          <p:nvPr/>
        </p:nvGrpSpPr>
        <p:grpSpPr>
          <a:xfrm rot="10800000">
            <a:off x="-64" y="4982426"/>
            <a:ext cx="2795551" cy="1863700"/>
            <a:chOff x="5685300" y="0"/>
            <a:chExt cx="3458700" cy="2305800"/>
          </a:xfrm>
        </p:grpSpPr>
        <p:grpSp>
          <p:nvGrpSpPr>
            <p:cNvPr id="376" name="Shape 3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77" name="Shape 3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8" name="Shape 3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9" name="Shape 3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0" name="Shape 3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1" name="Shape 3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2" name="Shape 3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83" name="Shape 3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84" name="Shape 3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5" name="Shape 3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6" name="Shape 3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7" name="Shape 3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8" name="Shape 3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9" name="Shape 3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/>
        </p:nvSpPr>
        <p:spPr>
          <a:xfrm>
            <a:off x="0" y="-167"/>
            <a:ext cx="6096000" cy="68580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2" name="Shape 392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3" name="Shape 393"/>
          <p:cNvSpPr txBox="1">
            <a:spLocks noGrp="1"/>
          </p:cNvSpPr>
          <p:nvPr>
            <p:ph type="title"/>
          </p:nvPr>
        </p:nvSpPr>
        <p:spPr>
          <a:xfrm>
            <a:off x="354000" y="965433"/>
            <a:ext cx="53936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5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subTitle" idx="1"/>
          </p:nvPr>
        </p:nvSpPr>
        <p:spPr>
          <a:xfrm>
            <a:off x="354000" y="3058633"/>
            <a:ext cx="5393600" cy="164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ct val="100000"/>
              <a:buNone/>
              <a:defRPr sz="2800">
                <a:solidFill>
                  <a:srgbClr val="D9D9D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95" name="Shape 395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6" name="Shape 39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97" name="Shape 397"/>
          <p:cNvGrpSpPr/>
          <p:nvPr/>
        </p:nvGrpSpPr>
        <p:grpSpPr>
          <a:xfrm>
            <a:off x="0" y="3783600"/>
            <a:ext cx="4611600" cy="3074400"/>
            <a:chOff x="3274650" y="-614875"/>
            <a:chExt cx="3458700" cy="2305800"/>
          </a:xfrm>
        </p:grpSpPr>
        <p:sp>
          <p:nvSpPr>
            <p:cNvPr id="398" name="Shape 398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99" name="Shape 399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0" name="Shape 400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1" name="Shape 401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2" name="Shape 402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3" name="Shape 403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gray">
    <p:bg>
      <p:bgPr>
        <a:solidFill>
          <a:srgbClr val="43434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6933"/>
            </a:lvl2pPr>
            <a:lvl3pPr lvl="2" algn="ctr">
              <a:spcBef>
                <a:spcPts val="0"/>
              </a:spcBef>
              <a:buSzPct val="100000"/>
              <a:defRPr sz="6933"/>
            </a:lvl3pPr>
            <a:lvl4pPr lvl="3" algn="ctr">
              <a:spcBef>
                <a:spcPts val="0"/>
              </a:spcBef>
              <a:buSzPct val="100000"/>
              <a:defRPr sz="6933"/>
            </a:lvl4pPr>
            <a:lvl5pPr lvl="4" algn="ctr">
              <a:spcBef>
                <a:spcPts val="0"/>
              </a:spcBef>
              <a:buSzPct val="100000"/>
              <a:defRPr sz="6933"/>
            </a:lvl5pPr>
            <a:lvl6pPr lvl="5" algn="ctr">
              <a:spcBef>
                <a:spcPts val="0"/>
              </a:spcBef>
              <a:buSzPct val="100000"/>
              <a:defRPr sz="6933"/>
            </a:lvl6pPr>
            <a:lvl7pPr lvl="6" algn="ctr">
              <a:spcBef>
                <a:spcPts val="0"/>
              </a:spcBef>
              <a:buSzPct val="100000"/>
              <a:defRPr sz="6933"/>
            </a:lvl7pPr>
            <a:lvl8pPr lvl="7" algn="ctr">
              <a:spcBef>
                <a:spcPts val="0"/>
              </a:spcBef>
              <a:buSzPct val="100000"/>
              <a:defRPr sz="6933"/>
            </a:lvl8pPr>
            <a:lvl9pPr lvl="8" algn="ctr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45" name="Shape 45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46" name="Shape 4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7" name="Shape 4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8" name="Shape 4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9" name="Shape 4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0" name="Shape 5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1" name="Shape 5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6" name="Shape 40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411" name="Shape 411"/>
          <p:cNvGrpSpPr/>
          <p:nvPr/>
        </p:nvGrpSpPr>
        <p:grpSpPr>
          <a:xfrm>
            <a:off x="7580400" y="167"/>
            <a:ext cx="4611600" cy="3074400"/>
            <a:chOff x="5685300" y="0"/>
            <a:chExt cx="3458700" cy="2305800"/>
          </a:xfrm>
        </p:grpSpPr>
        <p:grpSp>
          <p:nvGrpSpPr>
            <p:cNvPr id="412" name="Shape 41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13" name="Shape 41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8" name="Shape 41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419" name="Shape 41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20" name="Shape 42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1" name="Shape 42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5" name="Shape 42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930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3783600"/>
            <a:ext cx="4611600" cy="3074400"/>
            <a:chOff x="310150" y="-217625"/>
            <a:chExt cx="3458700" cy="2305800"/>
          </a:xfrm>
        </p:grpSpPr>
        <p:grpSp>
          <p:nvGrpSpPr>
            <p:cNvPr id="11" name="Shape 11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" name="Shape 1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" name="Shape 1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" name="Shape 1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" name="Shape 1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" name="Shape 2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" name="Shape 2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25" name="Shape 25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26" name="Shape 2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7" name="Shape 2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8" name="Shape 2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" name="Shape 3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" name="Shape 3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" name="Shape 3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9" name="Shape 3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pic>
        <p:nvPicPr>
          <p:cNvPr id="40" name="Shape 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57534" y="2690134"/>
            <a:ext cx="6276932" cy="1477732"/>
          </a:xfrm>
          <a:prstGeom prst="rect">
            <a:avLst/>
          </a:prstGeom>
          <a:noFill/>
          <a:ln>
            <a:noFill/>
          </a:ln>
        </p:spPr>
      </p:pic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gray">
    <p:bg>
      <p:bgPr>
        <a:solidFill>
          <a:srgbClr val="43434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6933"/>
            </a:lvl2pPr>
            <a:lvl3pPr lvl="2" algn="ctr">
              <a:spcBef>
                <a:spcPts val="0"/>
              </a:spcBef>
              <a:buSzPct val="100000"/>
              <a:defRPr sz="6933"/>
            </a:lvl3pPr>
            <a:lvl4pPr lvl="3" algn="ctr">
              <a:spcBef>
                <a:spcPts val="0"/>
              </a:spcBef>
              <a:buSzPct val="100000"/>
              <a:defRPr sz="6933"/>
            </a:lvl4pPr>
            <a:lvl5pPr lvl="4" algn="ctr">
              <a:spcBef>
                <a:spcPts val="0"/>
              </a:spcBef>
              <a:buSzPct val="100000"/>
              <a:defRPr sz="6933"/>
            </a:lvl5pPr>
            <a:lvl6pPr lvl="5" algn="ctr">
              <a:spcBef>
                <a:spcPts val="0"/>
              </a:spcBef>
              <a:buSzPct val="100000"/>
              <a:defRPr sz="6933"/>
            </a:lvl6pPr>
            <a:lvl7pPr lvl="6" algn="ctr">
              <a:spcBef>
                <a:spcPts val="0"/>
              </a:spcBef>
              <a:buSzPct val="100000"/>
              <a:defRPr sz="6933"/>
            </a:lvl7pPr>
            <a:lvl8pPr lvl="7" algn="ctr">
              <a:spcBef>
                <a:spcPts val="0"/>
              </a:spcBef>
              <a:buSzPct val="100000"/>
              <a:defRPr sz="6933"/>
            </a:lvl8pPr>
            <a:lvl9pPr lvl="8" algn="ctr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45" name="Shape 45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46" name="Shape 4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7" name="Shape 4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8" name="Shape 4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9" name="Shape 4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0" name="Shape 5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1" name="Shape 5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red">
    <p:bg>
      <p:bgPr>
        <a:solidFill>
          <a:srgbClr val="6B1214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56" name="Shape 56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57" name="Shape 5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58" name="Shape 5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59" name="Shape 5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3" name="Shape 6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64" name="Shape 64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65" name="Shape 65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6" name="Shape 66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0" name="Shape 70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bg>
      <p:bgPr>
        <a:solidFill>
          <a:srgbClr val="1A283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75" name="Shape 75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76" name="Shape 7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77" name="Shape 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8" name="Shape 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2" name="Shape 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83" name="Shape 8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84" name="Shape 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5" name="Shape 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9" name="Shape 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yellow">
    <p:bg>
      <p:bgPr>
        <a:solidFill>
          <a:srgbClr val="9A821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ct val="100000"/>
              <a:buNone/>
              <a:defRPr sz="3733">
                <a:solidFill>
                  <a:srgbClr val="EFEFE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94" name="Shape 94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95" name="Shape 95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96" name="Shape 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7" name="Shape 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03" name="Shape 1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4" name="Shape 1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43434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12" name="Shape 112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113" name="Shape 11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red">
    <p:bg>
      <p:bgPr>
        <a:solidFill>
          <a:srgbClr val="6B1214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56" name="Shape 56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57" name="Shape 5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58" name="Shape 5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59" name="Shape 5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3" name="Shape 6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64" name="Shape 64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65" name="Shape 65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6" name="Shape 66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0" name="Shape 70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red">
    <p:bg>
      <p:bgPr>
        <a:solidFill>
          <a:srgbClr val="6B1214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22" name="Shape 122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123" name="Shape 12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4" name="Shape 1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5" name="Shape 1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31" name="Shape 13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2" name="Shape 13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6" name="Shape 13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blue">
    <p:bg>
      <p:bgPr>
        <a:solidFill>
          <a:srgbClr val="1A2836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40" name="Shape 140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141" name="Shape 141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142" name="Shape 14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3" name="Shape 14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7" name="Shape 14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48" name="Shape 14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149" name="Shape 14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0" name="Shape 15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4" name="Shape 15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yellow">
    <p:bg>
      <p:bgPr>
        <a:solidFill>
          <a:srgbClr val="9A8219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58" name="Shape 158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159" name="Shape 15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0" name="Shape 16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1" name="Shape 16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5" name="Shape 16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66" name="Shape 16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7" name="Shape 16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8" name="Shape 16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2" name="Shape 17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bod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75" name="Shape 175"/>
          <p:cNvGrpSpPr/>
          <p:nvPr/>
        </p:nvGrpSpPr>
        <p:grpSpPr>
          <a:xfrm rot="10800000" flipH="1">
            <a:off x="7580400" y="3783600"/>
            <a:ext cx="4611600" cy="3074400"/>
            <a:chOff x="5685300" y="0"/>
            <a:chExt cx="3458700" cy="2305800"/>
          </a:xfrm>
        </p:grpSpPr>
        <p:grpSp>
          <p:nvGrpSpPr>
            <p:cNvPr id="176" name="Shape 1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77" name="Shape 1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8" name="Shape 1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2" name="Shape 1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83" name="Shape 1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84" name="Shape 1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5" name="Shape 1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89" name="Shape 1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red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6B1214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95" name="Shape 195"/>
          <p:cNvGrpSpPr/>
          <p:nvPr/>
        </p:nvGrpSpPr>
        <p:grpSpPr>
          <a:xfrm flipH="1">
            <a:off x="7580400" y="3783600"/>
            <a:ext cx="4611600" cy="3074400"/>
            <a:chOff x="310150" y="-217625"/>
            <a:chExt cx="3458700" cy="2305800"/>
          </a:xfrm>
        </p:grpSpPr>
        <p:grpSp>
          <p:nvGrpSpPr>
            <p:cNvPr id="196" name="Shape 196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7" name="Shape 19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98" name="Shape 19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2" name="Shape 20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03" name="Shape 20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04" name="Shape 20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5" name="Shape 20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09" name="Shape 20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1A2836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5" name="Shape 215"/>
          <p:cNvGrpSpPr/>
          <p:nvPr/>
        </p:nvGrpSpPr>
        <p:grpSpPr>
          <a:xfrm flipH="1">
            <a:off x="7580400" y="3783767"/>
            <a:ext cx="4611600" cy="3074400"/>
            <a:chOff x="803750" y="-275225"/>
            <a:chExt cx="3458700" cy="2305800"/>
          </a:xfrm>
        </p:grpSpPr>
        <p:grpSp>
          <p:nvGrpSpPr>
            <p:cNvPr id="216" name="Shape 21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17" name="Shape 21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2" name="Shape 22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24" name="Shape 2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5" name="Shape 2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29" name="Shape 2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rgbClr val="1A283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3F3F3"/>
                </a:solidFill>
              </a:rPr>
              <a:pPr/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0" y="6610967"/>
            <a:ext cx="12192000" cy="247200"/>
          </a:xfrm>
          <a:prstGeom prst="rect">
            <a:avLst/>
          </a:prstGeom>
          <a:solidFill>
            <a:srgbClr val="9A8219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 rot="10800000" flipH="1">
            <a:off x="7580400" y="3783600"/>
            <a:ext cx="4611600" cy="3074400"/>
            <a:chOff x="5685300" y="0"/>
            <a:chExt cx="3458700" cy="2305800"/>
          </a:xfrm>
        </p:grpSpPr>
        <p:grpSp>
          <p:nvGrpSpPr>
            <p:cNvPr id="236" name="Shape 23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37" name="Shape 23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8" name="Shape 23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2" name="Shape 24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44" name="Shape 2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5" name="Shape 2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49" name="Shape 2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rgbClr val="9A8219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434343"/>
                </a:solidFill>
              </a:rPr>
              <a:pPr/>
              <a:t>‹#›</a:t>
            </a:fld>
            <a:endParaRPr lang="en">
              <a:solidFill>
                <a:srgbClr val="434343"/>
              </a:solidFill>
            </a:endParaRPr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two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58" name="Shape 258"/>
          <p:cNvSpPr/>
          <p:nvPr/>
        </p:nvSpPr>
        <p:spPr>
          <a:xfrm rot="10800000">
            <a:off x="0" y="0"/>
            <a:ext cx="12192000" cy="2472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59" name="Shape 259"/>
          <p:cNvGrpSpPr/>
          <p:nvPr/>
        </p:nvGrpSpPr>
        <p:grpSpPr>
          <a:xfrm>
            <a:off x="7580400" y="167"/>
            <a:ext cx="4611600" cy="3074400"/>
            <a:chOff x="5685300" y="0"/>
            <a:chExt cx="3458700" cy="2305800"/>
          </a:xfrm>
        </p:grpSpPr>
        <p:grpSp>
          <p:nvGrpSpPr>
            <p:cNvPr id="260" name="Shape 260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1" name="Shape 26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2" name="Shape 26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6" name="Shape 26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267" name="Shape 267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8" name="Shape 26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point">
    <p:bg>
      <p:bgPr>
        <a:solidFill>
          <a:srgbClr val="383838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Shape 275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276" name="Shape 27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7" name="Shape 27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8" name="Shape 27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9" name="Shape 27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0" name="Shape 28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1" name="Shape 28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82" name="Shape 282"/>
          <p:cNvGrpSpPr/>
          <p:nvPr/>
        </p:nvGrpSpPr>
        <p:grpSpPr>
          <a:xfrm>
            <a:off x="-209" y="5030159"/>
            <a:ext cx="2741596" cy="1827731"/>
            <a:chOff x="3274650" y="-614875"/>
            <a:chExt cx="3458700" cy="2305800"/>
          </a:xfrm>
        </p:grpSpPr>
        <p:sp>
          <p:nvSpPr>
            <p:cNvPr id="283" name="Shape 28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4" name="Shape 28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5" name="Shape 28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6" name="Shape 28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7" name="Shape 28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point red">
    <p:bg>
      <p:bgPr>
        <a:solidFill>
          <a:srgbClr val="6B1214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94" name="Shape 294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295" name="Shape 295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96" name="Shape 2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7" name="Shape 2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1" name="Shape 3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02" name="Shape 302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03" name="Shape 3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09" name="Shape 309"/>
          <p:cNvGrpSpPr/>
          <p:nvPr/>
        </p:nvGrpSpPr>
        <p:grpSpPr>
          <a:xfrm>
            <a:off x="1129" y="5001704"/>
            <a:ext cx="2766959" cy="1844640"/>
            <a:chOff x="310150" y="-217625"/>
            <a:chExt cx="3458700" cy="2305800"/>
          </a:xfrm>
        </p:grpSpPr>
        <p:grpSp>
          <p:nvGrpSpPr>
            <p:cNvPr id="310" name="Shape 31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1" name="Shape 31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2" name="Shape 31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6" name="Shape 31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17" name="Shape 31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8" name="Shape 31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19" name="Shape 31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23" name="Shape 32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blue">
    <p:bg>
      <p:bgPr>
        <a:solidFill>
          <a:srgbClr val="1A283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3733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75" name="Shape 75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76" name="Shape 7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77" name="Shape 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8" name="Shape 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2" name="Shape 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83" name="Shape 8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84" name="Shape 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5" name="Shape 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89" name="Shape 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point blue">
    <p:bg>
      <p:bgPr>
        <a:solidFill>
          <a:srgbClr val="1A283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27" name="Shape 327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328" name="Shape 32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29" name="Shape 32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0" name="Shape 33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4" name="Shape 33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35" name="Shape 335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36" name="Shape 33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7" name="Shape 33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1" name="Shape 34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42" name="Shape 342"/>
          <p:cNvGrpSpPr/>
          <p:nvPr/>
        </p:nvGrpSpPr>
        <p:grpSpPr>
          <a:xfrm>
            <a:off x="1073" y="5009804"/>
            <a:ext cx="2754508" cy="1836339"/>
            <a:chOff x="803750" y="-275225"/>
            <a:chExt cx="3458700" cy="2305800"/>
          </a:xfrm>
        </p:grpSpPr>
        <p:grpSp>
          <p:nvGrpSpPr>
            <p:cNvPr id="343" name="Shape 34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4" name="Shape 3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5" name="Shape 3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49" name="Shape 3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50" name="Shape 350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51" name="Shape 35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2" name="Shape 35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56" name="Shape 35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point yellow">
    <p:bg>
      <p:bgPr>
        <a:solidFill>
          <a:srgbClr val="9A8219"/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400"/>
            </a:lvl2pPr>
            <a:lvl3pPr lvl="2" rtl="0">
              <a:spcBef>
                <a:spcPts val="0"/>
              </a:spcBef>
              <a:buSzPct val="100000"/>
              <a:defRPr sz="6400"/>
            </a:lvl3pPr>
            <a:lvl4pPr lvl="3" rtl="0">
              <a:spcBef>
                <a:spcPts val="0"/>
              </a:spcBef>
              <a:buSzPct val="100000"/>
              <a:defRPr sz="6400"/>
            </a:lvl4pPr>
            <a:lvl5pPr lvl="4" rtl="0">
              <a:spcBef>
                <a:spcPts val="0"/>
              </a:spcBef>
              <a:buSzPct val="100000"/>
              <a:defRPr sz="6400"/>
            </a:lvl5pPr>
            <a:lvl6pPr lvl="5" rtl="0">
              <a:spcBef>
                <a:spcPts val="0"/>
              </a:spcBef>
              <a:buSzPct val="100000"/>
              <a:defRPr sz="6400"/>
            </a:lvl6pPr>
            <a:lvl7pPr lvl="6" rtl="0">
              <a:spcBef>
                <a:spcPts val="0"/>
              </a:spcBef>
              <a:buSzPct val="100000"/>
              <a:defRPr sz="6400"/>
            </a:lvl7pPr>
            <a:lvl8pPr lvl="7" rtl="0">
              <a:spcBef>
                <a:spcPts val="0"/>
              </a:spcBef>
              <a:buSzPct val="100000"/>
              <a:defRPr sz="6400"/>
            </a:lvl8pPr>
            <a:lvl9pPr lvl="8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9" name="Shape 35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60" name="Shape 360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361" name="Shape 361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62" name="Shape 36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3" name="Shape 36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4" name="Shape 36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5" name="Shape 36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6" name="Shape 36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67" name="Shape 36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68" name="Shape 368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69" name="Shape 36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0" name="Shape 37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1" name="Shape 37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2" name="Shape 37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3" name="Shape 37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4" name="Shape 37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  <p:grpSp>
        <p:nvGrpSpPr>
          <p:cNvPr id="375" name="Shape 375"/>
          <p:cNvGrpSpPr/>
          <p:nvPr/>
        </p:nvGrpSpPr>
        <p:grpSpPr>
          <a:xfrm rot="10800000">
            <a:off x="-64" y="4982426"/>
            <a:ext cx="2795551" cy="1863700"/>
            <a:chOff x="5685300" y="0"/>
            <a:chExt cx="3458700" cy="2305800"/>
          </a:xfrm>
        </p:grpSpPr>
        <p:grpSp>
          <p:nvGrpSpPr>
            <p:cNvPr id="376" name="Shape 3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77" name="Shape 3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8" name="Shape 3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79" name="Shape 3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0" name="Shape 3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1" name="Shape 3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2" name="Shape 3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383" name="Shape 3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384" name="Shape 3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5" name="Shape 3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6" name="Shape 3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7" name="Shape 3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8" name="Shape 3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389" name="Shape 3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and description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/>
        </p:nvSpPr>
        <p:spPr>
          <a:xfrm>
            <a:off x="0" y="-167"/>
            <a:ext cx="6096000" cy="68580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2" name="Shape 392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3" name="Shape 393"/>
          <p:cNvSpPr txBox="1">
            <a:spLocks noGrp="1"/>
          </p:cNvSpPr>
          <p:nvPr>
            <p:ph type="title"/>
          </p:nvPr>
        </p:nvSpPr>
        <p:spPr>
          <a:xfrm>
            <a:off x="354000" y="965433"/>
            <a:ext cx="53936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5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subTitle" idx="1"/>
          </p:nvPr>
        </p:nvSpPr>
        <p:spPr>
          <a:xfrm>
            <a:off x="354000" y="3058633"/>
            <a:ext cx="5393600" cy="164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ct val="100000"/>
              <a:buNone/>
              <a:defRPr sz="2800">
                <a:solidFill>
                  <a:srgbClr val="D9D9D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95" name="Shape 395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6" name="Shape 39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397" name="Shape 397"/>
          <p:cNvGrpSpPr/>
          <p:nvPr/>
        </p:nvGrpSpPr>
        <p:grpSpPr>
          <a:xfrm>
            <a:off x="0" y="3783600"/>
            <a:ext cx="4611600" cy="3074400"/>
            <a:chOff x="3274650" y="-614875"/>
            <a:chExt cx="3458700" cy="2305800"/>
          </a:xfrm>
        </p:grpSpPr>
        <p:sp>
          <p:nvSpPr>
            <p:cNvPr id="398" name="Shape 398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99" name="Shape 399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0" name="Shape 400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1" name="Shape 401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2" name="Shape 402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403" name="Shape 403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6" name="Shape 406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/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"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411" name="Shape 411"/>
          <p:cNvGrpSpPr/>
          <p:nvPr/>
        </p:nvGrpSpPr>
        <p:grpSpPr>
          <a:xfrm>
            <a:off x="7580400" y="167"/>
            <a:ext cx="4611600" cy="3074400"/>
            <a:chOff x="5685300" y="0"/>
            <a:chExt cx="3458700" cy="2305800"/>
          </a:xfrm>
        </p:grpSpPr>
        <p:grpSp>
          <p:nvGrpSpPr>
            <p:cNvPr id="412" name="Shape 41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13" name="Shape 41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18" name="Shape 41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419" name="Shape 41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20" name="Shape 42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1" name="Shape 42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425" name="Shape 42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  <p:extLst/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yellow">
    <p:bg>
      <p:bgPr>
        <a:solidFill>
          <a:srgbClr val="9A821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9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6933"/>
            </a:lvl2pPr>
            <a:lvl3pPr lvl="2" algn="ctr" rtl="0">
              <a:spcBef>
                <a:spcPts val="0"/>
              </a:spcBef>
              <a:buSzPct val="100000"/>
              <a:defRPr sz="6933"/>
            </a:lvl3pPr>
            <a:lvl4pPr lvl="3" algn="ctr" rtl="0">
              <a:spcBef>
                <a:spcPts val="0"/>
              </a:spcBef>
              <a:buSzPct val="100000"/>
              <a:defRPr sz="6933"/>
            </a:lvl4pPr>
            <a:lvl5pPr lvl="4" algn="ctr" rtl="0">
              <a:spcBef>
                <a:spcPts val="0"/>
              </a:spcBef>
              <a:buSzPct val="100000"/>
              <a:defRPr sz="6933"/>
            </a:lvl5pPr>
            <a:lvl6pPr lvl="5" algn="ctr" rtl="0">
              <a:spcBef>
                <a:spcPts val="0"/>
              </a:spcBef>
              <a:buSzPct val="100000"/>
              <a:defRPr sz="6933"/>
            </a:lvl6pPr>
            <a:lvl7pPr lvl="6" algn="ctr" rtl="0">
              <a:spcBef>
                <a:spcPts val="0"/>
              </a:spcBef>
              <a:buSzPct val="100000"/>
              <a:defRPr sz="6933"/>
            </a:lvl7pPr>
            <a:lvl8pPr lvl="7" algn="ctr" rtl="0">
              <a:spcBef>
                <a:spcPts val="0"/>
              </a:spcBef>
              <a:buSzPct val="100000"/>
              <a:defRPr sz="6933"/>
            </a:lvl8pPr>
            <a:lvl9pPr lvl="8" algn="ctr" rtl="0">
              <a:spcBef>
                <a:spcPts val="0"/>
              </a:spcBef>
              <a:buSzPct val="100000"/>
              <a:defRPr sz="6933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ct val="100000"/>
              <a:buNone/>
              <a:defRPr sz="3733">
                <a:solidFill>
                  <a:srgbClr val="EFEFE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94" name="Shape 94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95" name="Shape 95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96" name="Shape 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7" name="Shape 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03" name="Shape 1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4" name="Shape 1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rgbClr val="43434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12" name="Shape 112"/>
          <p:cNvGrpSpPr/>
          <p:nvPr/>
        </p:nvGrpSpPr>
        <p:grpSpPr>
          <a:xfrm rot="10800000">
            <a:off x="7580400" y="0"/>
            <a:ext cx="4611600" cy="3074400"/>
            <a:chOff x="3274650" y="-614875"/>
            <a:chExt cx="3458700" cy="2305800"/>
          </a:xfrm>
        </p:grpSpPr>
        <p:sp>
          <p:nvSpPr>
            <p:cNvPr id="113" name="Shape 11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/>
            </a:p>
          </p:txBody>
        </p:sp>
      </p:grp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red">
    <p:bg>
      <p:bgPr>
        <a:solidFill>
          <a:srgbClr val="6B1214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22" name="Shape 122"/>
          <p:cNvGrpSpPr/>
          <p:nvPr/>
        </p:nvGrpSpPr>
        <p:grpSpPr>
          <a:xfrm rot="10800000">
            <a:off x="7580400" y="0"/>
            <a:ext cx="4611600" cy="3074400"/>
            <a:chOff x="310150" y="-217625"/>
            <a:chExt cx="3458700" cy="2305800"/>
          </a:xfrm>
        </p:grpSpPr>
        <p:grpSp>
          <p:nvGrpSpPr>
            <p:cNvPr id="123" name="Shape 12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4" name="Shape 1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5" name="Shape 1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31" name="Shape 13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2" name="Shape 13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36" name="Shape 13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blue">
    <p:bg>
      <p:bgPr>
        <a:solidFill>
          <a:srgbClr val="1A2836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40" name="Shape 140"/>
          <p:cNvGrpSpPr/>
          <p:nvPr/>
        </p:nvGrpSpPr>
        <p:grpSpPr>
          <a:xfrm rot="10800000">
            <a:off x="7580400" y="0"/>
            <a:ext cx="4611600" cy="3074400"/>
            <a:chOff x="803750" y="-275225"/>
            <a:chExt cx="3458700" cy="2305800"/>
          </a:xfrm>
        </p:grpSpPr>
        <p:grpSp>
          <p:nvGrpSpPr>
            <p:cNvPr id="141" name="Shape 141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142" name="Shape 14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3" name="Shape 14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47" name="Shape 14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48" name="Shape 14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149" name="Shape 14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0" name="Shape 15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54" name="Shape 15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yellow">
    <p:bg>
      <p:bgPr>
        <a:solidFill>
          <a:srgbClr val="9A8219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58" name="Shape 158"/>
          <p:cNvGrpSpPr/>
          <p:nvPr/>
        </p:nvGrpSpPr>
        <p:grpSpPr>
          <a:xfrm>
            <a:off x="7580400" y="0"/>
            <a:ext cx="4611600" cy="3074400"/>
            <a:chOff x="5685300" y="0"/>
            <a:chExt cx="3458700" cy="2305800"/>
          </a:xfrm>
        </p:grpSpPr>
        <p:grpSp>
          <p:nvGrpSpPr>
            <p:cNvPr id="159" name="Shape 15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0" name="Shape 16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1" name="Shape 16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5" name="Shape 16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  <p:grpSp>
          <p:nvGrpSpPr>
            <p:cNvPr id="166" name="Shape 16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7" name="Shape 16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8" name="Shape 16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  <p:sp>
            <p:nvSpPr>
              <p:cNvPr id="172" name="Shape 17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 sz="2400"/>
              </a:p>
            </p:txBody>
          </p:sp>
        </p:grpSp>
      </p:grp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43.xml"/><Relationship Id="rId21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45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1.xml"/><Relationship Id="rId19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333" smtClean="0">
                <a:solidFill>
                  <a:schemeClr val="dk2"/>
                </a:solidFill>
              </a:rPr>
              <a:pPr algn="r"/>
              <a:t>‹#›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9869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  <p:sldLayoutId id="2147483701" r:id="rId22"/>
    <p:sldLayoutId id="2147483702" r:id="rId23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333" smtClean="0">
                <a:solidFill>
                  <a:schemeClr val="dk2"/>
                </a:solidFill>
              </a:rPr>
              <a:pPr algn="r"/>
              <a:t>‹#›</a:t>
            </a:fld>
            <a:endParaRPr lang="en"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025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Our School’s ACT </a:t>
            </a:r>
            <a:r>
              <a:rPr lang="en-US" dirty="0" smtClean="0"/>
              <a:t>Prep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Jan. 28</a:t>
            </a:r>
            <a:r>
              <a:rPr lang="en-US" baseline="30000" dirty="0" smtClean="0"/>
              <a:t>th</a:t>
            </a:r>
            <a:r>
              <a:rPr lang="en-US" dirty="0" smtClean="0"/>
              <a:t> – March 24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5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Why is this important?</a:t>
            </a:r>
            <a:endParaRPr lang="en-US" sz="4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232165" cy="455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Raise your composite score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ncreases the opportunities to be considered for a wider variety of colleges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Increases scholarship opportunities</a:t>
            </a:r>
            <a:r>
              <a:rPr lang="en-US" dirty="0" smtClean="0"/>
              <a:t> that could help pay for college.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6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/>
          <a:lstStyle/>
          <a:p>
            <a:r>
              <a:rPr lang="en-US" sz="4000" b="1" dirty="0" smtClean="0"/>
              <a:t>What to expect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n-US" sz="3200" dirty="0" smtClean="0">
                <a:solidFill>
                  <a:schemeClr val="accent2"/>
                </a:solidFill>
              </a:rPr>
              <a:t>Test taking strategies 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dirty="0" smtClean="0">
                <a:solidFill>
                  <a:schemeClr val="accent2"/>
                </a:solidFill>
              </a:rPr>
              <a:t>Content tutoring and review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dirty="0" smtClean="0">
                <a:solidFill>
                  <a:schemeClr val="accent2"/>
                </a:solidFill>
              </a:rPr>
              <a:t>Practice ACT tests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dirty="0" smtClean="0">
                <a:solidFill>
                  <a:schemeClr val="accent2"/>
                </a:solidFill>
              </a:rPr>
              <a:t>ACT prep materials to use at home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Classrooms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n-US" sz="3200" b="1" dirty="0" smtClean="0">
                <a:solidFill>
                  <a:schemeClr val="accent1"/>
                </a:solidFill>
              </a:rPr>
              <a:t>Science Room E204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b="1" dirty="0">
                <a:solidFill>
                  <a:schemeClr val="accent1"/>
                </a:solidFill>
              </a:rPr>
              <a:t>Math Room J203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b="1" dirty="0" smtClean="0">
                <a:solidFill>
                  <a:srgbClr val="00B0F0"/>
                </a:solidFill>
              </a:rPr>
              <a:t>Reading Room Library-Computer lab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3200" b="1" dirty="0" smtClean="0">
                <a:solidFill>
                  <a:srgbClr val="00B0F0"/>
                </a:solidFill>
              </a:rPr>
              <a:t>English Room Library </a:t>
            </a:r>
          </a:p>
        </p:txBody>
      </p:sp>
    </p:spTree>
    <p:extLst>
      <p:ext uri="{BB962C8B-B14F-4D97-AF65-F5344CB8AC3E}">
        <p14:creationId xmlns:p14="http://schemas.microsoft.com/office/powerpoint/2010/main" val="290806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How to receive the incentives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</a:rPr>
              <a:t>You will be entered into a drawling for a chance to win one of 3 Chromebooks each time you attend a full workshop</a:t>
            </a:r>
          </a:p>
          <a:p>
            <a:pPr marL="457200" lvl="1" indent="-457200">
              <a:buFont typeface="Wingdings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</a:rPr>
              <a:t>Extra tickets for completing online coursework @ home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</a:rPr>
              <a:t>If you attend ALL 7 sessions, you will receive a FREE graphing calculator ($120) and ACT prep book</a:t>
            </a:r>
          </a:p>
          <a:p>
            <a:pPr marL="457200" indent="-457200">
              <a:buFont typeface="Wingdings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</a:rPr>
              <a:t>REGARDLESS…receiving free ACT prep courses is a HUGE incentive!</a:t>
            </a:r>
          </a:p>
        </p:txBody>
      </p:sp>
    </p:spTree>
    <p:extLst>
      <p:ext uri="{BB962C8B-B14F-4D97-AF65-F5344CB8AC3E}">
        <p14:creationId xmlns:p14="http://schemas.microsoft.com/office/powerpoint/2010/main" val="307125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Be sure to sign in every time!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15600" y="1356967"/>
            <a:ext cx="11360800" cy="4734866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You will rotate to two content areas each week:</a:t>
            </a:r>
          </a:p>
          <a:p>
            <a:pPr marL="342900" lvl="8" indent="-342900">
              <a:buFont typeface="Wingdings" charset="2"/>
              <a:buChar char="v"/>
            </a:pPr>
            <a:r>
              <a:rPr lang="en-US" sz="2467" dirty="0" smtClean="0">
                <a:solidFill>
                  <a:schemeClr val="accent1"/>
                </a:solidFill>
              </a:rPr>
              <a:t>Science/Math and </a:t>
            </a:r>
            <a:r>
              <a:rPr lang="en-US" sz="2400" dirty="0" smtClean="0">
                <a:solidFill>
                  <a:schemeClr val="accent1"/>
                </a:solidFill>
              </a:rPr>
              <a:t>Reading/English</a:t>
            </a:r>
          </a:p>
          <a:p>
            <a:pPr marL="342900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Practice tests</a:t>
            </a:r>
          </a:p>
          <a:p>
            <a:pPr marL="342900" lvl="1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Pretest </a:t>
            </a:r>
            <a:r>
              <a:rPr lang="mr-IN" sz="2400" dirty="0" smtClean="0">
                <a:solidFill>
                  <a:schemeClr val="accent1"/>
                </a:solidFill>
              </a:rPr>
              <a:t>–</a:t>
            </a:r>
            <a:r>
              <a:rPr lang="en-US" sz="2400" dirty="0" smtClean="0">
                <a:solidFill>
                  <a:schemeClr val="accent1"/>
                </a:solidFill>
              </a:rPr>
              <a:t> today</a:t>
            </a:r>
          </a:p>
          <a:p>
            <a:pPr marL="342900" lvl="1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Posttest </a:t>
            </a:r>
            <a:r>
              <a:rPr lang="mr-IN" sz="2400" dirty="0" smtClean="0">
                <a:solidFill>
                  <a:schemeClr val="accent1"/>
                </a:solidFill>
              </a:rPr>
              <a:t>–</a:t>
            </a:r>
            <a:r>
              <a:rPr lang="en-US" sz="2400" dirty="0" smtClean="0">
                <a:solidFill>
                  <a:schemeClr val="accent1"/>
                </a:solidFill>
              </a:rPr>
              <a:t> the last day of the class session</a:t>
            </a:r>
          </a:p>
          <a:p>
            <a:pPr marL="342900" lvl="1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Full ACT practice test </a:t>
            </a:r>
          </a:p>
          <a:p>
            <a:pPr marL="342900" lvl="1" indent="-342900">
              <a:buFont typeface="Wingdings" charset="2"/>
              <a:buChar char="v"/>
            </a:pPr>
            <a:r>
              <a:rPr lang="en-US" sz="2400" dirty="0" smtClean="0">
                <a:solidFill>
                  <a:schemeClr val="accent1"/>
                </a:solidFill>
              </a:rPr>
              <a:t>Is transportation an issue for anyone?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67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br>
              <a:rPr lang="en-US" dirty="0" smtClean="0"/>
            </a:br>
            <a:r>
              <a:rPr lang="en-US" dirty="0" smtClean="0"/>
              <a:t>information </a:t>
            </a:r>
            <a:br>
              <a:rPr lang="en-US" dirty="0" smtClean="0"/>
            </a:br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70903"/>
      </p:ext>
    </p:extLst>
  </p:cSld>
  <p:clrMapOvr>
    <a:masterClrMapping/>
  </p:clrMapOvr>
</p:sld>
</file>

<file path=ppt/theme/theme1.xml><?xml version="1.0" encoding="utf-8"?>
<a:theme xmlns:a="http://schemas.openxmlformats.org/drawingml/2006/main" name="K20 Center ">
  <a:themeElements>
    <a:clrScheme name="Custom 1">
      <a:dk1>
        <a:srgbClr val="2E2E2E"/>
      </a:dk1>
      <a:lt1>
        <a:srgbClr val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20 Center " id="{3C8CB7D3-7B5F-8843-89E2-92321BBB5FBB}" vid="{1905285F-DEE4-D445-BED8-AA96690766CF}"/>
    </a:ext>
  </a:extLst>
</a:theme>
</file>

<file path=ppt/theme/theme2.xml><?xml version="1.0" encoding="utf-8"?>
<a:theme xmlns:a="http://schemas.openxmlformats.org/drawingml/2006/main" name="1_K20 Center General 2016">
  <a:themeElements>
    <a:clrScheme name="Custom 1">
      <a:dk1>
        <a:srgbClr val="2E2E2E"/>
      </a:dk1>
      <a:lt1>
        <a:srgbClr val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Center </Template>
  <TotalTime>1653</TotalTime>
  <Words>242</Words>
  <Application>Microsoft Macintosh PowerPoint</Application>
  <PresentationFormat>Widescreen</PresentationFormat>
  <Paragraphs>36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Roboto</vt:lpstr>
      <vt:lpstr>Roboto Condensed</vt:lpstr>
      <vt:lpstr>Wingdings</vt:lpstr>
      <vt:lpstr>Arial</vt:lpstr>
      <vt:lpstr>K20 Center </vt:lpstr>
      <vt:lpstr>1_K20 Center General 2016</vt:lpstr>
      <vt:lpstr>Our School’s ACT Prep Workshop</vt:lpstr>
      <vt:lpstr>Why is this important?</vt:lpstr>
      <vt:lpstr>What to expect</vt:lpstr>
      <vt:lpstr>Classrooms</vt:lpstr>
      <vt:lpstr>How to receive the incentives </vt:lpstr>
      <vt:lpstr>Be sure to sign in every time!</vt:lpstr>
      <vt:lpstr>Contact  information  here</vt:lpstr>
    </vt:vector>
  </TitlesOfParts>
  <Company>Oklahoma City Public Schools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Grant ACT Prep Workshop</dc:title>
  <dc:creator>K20 Center</dc:creator>
  <cp:lastModifiedBy>Hawkins, Lindsay M.</cp:lastModifiedBy>
  <cp:revision>12</cp:revision>
  <dcterms:created xsi:type="dcterms:W3CDTF">2016-01-27T17:25:48Z</dcterms:created>
  <dcterms:modified xsi:type="dcterms:W3CDTF">2016-12-14T16:58:56Z</dcterms:modified>
</cp:coreProperties>
</file>