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3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i8zbkTdXVodd01QVHDD66tlwUXu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cia McDaniels-Gomez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/>
    <p:restoredTop sz="94694"/>
  </p:normalViewPr>
  <p:slideViewPr>
    <p:cSldViewPr snapToGrid="0">
      <p:cViewPr varScale="1">
        <p:scale>
          <a:sx n="161" d="100"/>
          <a:sy n="161" d="100"/>
        </p:scale>
        <p:origin x="8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a6244bba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g13a6244bba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3a6244bbaf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Marquette University. (n.d.). </a:t>
            </a:r>
            <a:r>
              <a:rPr lang="en-US" i="1" dirty="0"/>
              <a:t>What does being a first-generation student mean?</a:t>
            </a:r>
            <a:r>
              <a:rPr lang="en-US" dirty="0"/>
              <a:t> First-generation College Students. https://</a:t>
            </a:r>
            <a:r>
              <a:rPr lang="en-US" dirty="0" err="1"/>
              <a:t>www.marquette.edu</a:t>
            </a:r>
            <a:r>
              <a:rPr lang="en-US" dirty="0"/>
              <a:t>/first-generation-students/</a:t>
            </a:r>
            <a:r>
              <a:rPr lang="en-US" dirty="0" err="1"/>
              <a:t>about.php</a:t>
            </a:r>
            <a:r>
              <a:rPr lang="en-US" dirty="0"/>
              <a:t>#:~:text=A%20formal%20definition%20of%20a,year%20college%20or%20university%20degree </a:t>
            </a:r>
            <a:endParaRPr dirty="0"/>
          </a:p>
        </p:txBody>
      </p:sp>
      <p:sp>
        <p:nvSpPr>
          <p:cNvPr id="145" name="Google Shape;145;g13a6244bbaf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Break into 2 slides - needs to be clearer</a:t>
            </a:r>
            <a:endParaRPr/>
          </a:p>
        </p:txBody>
      </p:sp>
      <p:sp>
        <p:nvSpPr>
          <p:cNvPr id="165" name="Google Shape;16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4604c7ac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Break into 2 slides</a:t>
            </a:r>
            <a:endParaRPr/>
          </a:p>
        </p:txBody>
      </p:sp>
      <p:sp>
        <p:nvSpPr>
          <p:cNvPr id="171" name="Google Shape;171;g14604c7ac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0274283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40274283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a6244bba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Hanson, M. (2022, July 26). </a:t>
            </a:r>
            <a:r>
              <a:rPr lang="en-US" sz="1100" b="0" i="1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College Enrollment &amp; Student Demographic Statistics</a:t>
            </a:r>
            <a:r>
              <a:rPr lang="en-US" sz="11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EducationData.org</a:t>
            </a:r>
            <a:r>
              <a:rPr lang="en-US" sz="11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. https://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educationdata.org</a:t>
            </a:r>
            <a:r>
              <a:rPr lang="en-US" sz="11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/college-enrollment-statistics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Georgetown University. Job Growth and Education Requirements Through 2020. Georgetown University Center in Education and the Workforce. https://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cew.georgetown.edu</a:t>
            </a:r>
            <a:r>
              <a:rPr lang="en-US" sz="11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100" b="0" i="0" u="none" strike="noStrike" cap="none" dirty="0" err="1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cew</a:t>
            </a:r>
            <a:r>
              <a:rPr lang="en-US" sz="11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-reports/recovery-job-growth-and-education-requirements-through-2020/</a:t>
            </a:r>
          </a:p>
        </p:txBody>
      </p:sp>
      <p:sp>
        <p:nvSpPr>
          <p:cNvPr id="97" name="Google Shape;97;g13a6244bba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a6244bbaf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)2022, March 19). </a:t>
            </a:r>
            <a:r>
              <a:rPr lang="en-US" i="1" dirty="0"/>
              <a:t>17 Remarkable Career Change Statistics to Know (2022). </a:t>
            </a:r>
            <a:r>
              <a:rPr lang="en-US" dirty="0"/>
              <a:t>Apollo Technical. https://</a:t>
            </a:r>
            <a:r>
              <a:rPr lang="en-US" dirty="0" err="1"/>
              <a:t>www.apollotechnical.com</a:t>
            </a:r>
            <a:r>
              <a:rPr lang="en-US" dirty="0"/>
              <a:t>/career-change-statistics/ </a:t>
            </a:r>
            <a:endParaRPr dirty="0"/>
          </a:p>
        </p:txBody>
      </p:sp>
      <p:sp>
        <p:nvSpPr>
          <p:cNvPr id="113" name="Google Shape;113;g13a6244bbaf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3a6244bba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g13a6244bba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64" name="Google Shape;6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8" name="Google Shape;6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9" name="Google Shape;2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nextmove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3a6244bbaf_0_0"/>
          <p:cNvSpPr/>
          <p:nvPr/>
        </p:nvSpPr>
        <p:spPr>
          <a:xfrm>
            <a:off x="6406978" y="1066083"/>
            <a:ext cx="2179500" cy="192630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13a6244bbaf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Nobody in my family has completed a four-year college degree.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dirty="0"/>
          </a:p>
        </p:txBody>
      </p:sp>
      <p:sp>
        <p:nvSpPr>
          <p:cNvPr id="141" name="Google Shape;141;g13a6244bbaf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142" name="Google Shape;142;g13a6244bbaf_0_0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3a6244bbaf_0_31"/>
          <p:cNvSpPr/>
          <p:nvPr/>
        </p:nvSpPr>
        <p:spPr>
          <a:xfrm>
            <a:off x="6406978" y="1066083"/>
            <a:ext cx="2179500" cy="192630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13a6244bbaf_0_3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Statistics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First-generation college students </a:t>
            </a:r>
            <a:r>
              <a:rPr lang="en-US" dirty="0"/>
              <a:t>are students that do not have a parent that completed a four-year degree.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Many scholarships and support systems are available for first-generation college students.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dirty="0"/>
          </a:p>
        </p:txBody>
      </p:sp>
      <p:sp>
        <p:nvSpPr>
          <p:cNvPr id="149" name="Google Shape;149;g13a6244bbaf_0_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150" name="Google Shape;150;g13a6244bbaf_0_31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56" name="Google Shape;156;p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education options are available after high school?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Learning Goal </a:t>
            </a:r>
            <a:endParaRPr dirty="0"/>
          </a:p>
        </p:txBody>
      </p:sp>
      <p:sp>
        <p:nvSpPr>
          <p:cNvPr id="162" name="Google Shape;162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 dirty="0"/>
              <a:t>Understand the types of post-secondary options after high school.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Cut out the career cards and sort them into the following categories:</a:t>
            </a:r>
          </a:p>
          <a:p>
            <a:pPr marL="635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Career titles</a:t>
            </a:r>
          </a:p>
          <a:p>
            <a:pPr>
              <a:spcBef>
                <a:spcPts val="0"/>
              </a:spcBef>
            </a:pPr>
            <a:r>
              <a:rPr lang="en-US" dirty="0"/>
              <a:t>Education levels required for the careers</a:t>
            </a:r>
          </a:p>
          <a:p>
            <a:pPr>
              <a:spcBef>
                <a:spcPts val="0"/>
              </a:spcBef>
            </a:pPr>
            <a:r>
              <a:rPr lang="en-US" dirty="0"/>
              <a:t>Completion times for those education levels</a:t>
            </a:r>
          </a:p>
          <a:p>
            <a:pPr>
              <a:spcBef>
                <a:spcPts val="0"/>
              </a:spcBef>
            </a:pPr>
            <a:r>
              <a:rPr lang="en-US" dirty="0"/>
              <a:t>Typical salaries of the careers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68" name="Google Shape;168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Career Cluster </a:t>
            </a:r>
            <a:r>
              <a:rPr lang="en-US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Poster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4604c7acc0_0_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601817" cy="35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At the top of your poster, write the name of your career cluster. (e.g. “Health Careers”)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Follow the example poster.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To check for accuracy, use the QR code to access the career on the </a:t>
            </a:r>
            <a:r>
              <a:rPr lang="en-US" u="sng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MyNextMove.org</a:t>
            </a:r>
            <a:r>
              <a:rPr lang="en-US" dirty="0"/>
              <a:t>.</a:t>
            </a:r>
            <a:endParaRPr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74" name="Google Shape;174;g14604c7acc0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Career Cluster Poster</a:t>
            </a:r>
            <a:endParaRPr dirty="0"/>
          </a:p>
        </p:txBody>
      </p:sp>
      <p:pic>
        <p:nvPicPr>
          <p:cNvPr id="3" name="Picture 2" descr="Calendar&#10;&#10;Description automatically generated">
            <a:extLst>
              <a:ext uri="{FF2B5EF4-FFF2-40B4-BE49-F238E27FC236}">
                <a16:creationId xmlns:a16="http://schemas.microsoft.com/office/drawing/2014/main" id="{38EC252E-1771-656D-3A83-1D7A71461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9017" y="1019618"/>
            <a:ext cx="3620944" cy="29620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40274283a4_0_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65040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Walk around and view each poster.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As you view each career cluster, think about: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Something you notice about the different career clusters and the listed careers. 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Something you wonder about the different career clusters and the listed careers. </a:t>
            </a:r>
            <a:endParaRPr dirty="0"/>
          </a:p>
        </p:txBody>
      </p:sp>
      <p:sp>
        <p:nvSpPr>
          <p:cNvPr id="180" name="Google Shape;180;g140274283a4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Gallery Walk</a:t>
            </a:r>
            <a:endParaRPr dirty="0"/>
          </a:p>
        </p:txBody>
      </p:sp>
      <p:pic>
        <p:nvPicPr>
          <p:cNvPr id="181" name="Google Shape;181;g140274283a4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61200" y="1588747"/>
            <a:ext cx="1878001" cy="187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6898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7012" lvl="0" indent="-1898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sz="2800" dirty="0"/>
              <a:t>Read about the post-secondary institution you have been given. </a:t>
            </a:r>
            <a:endParaRPr sz="2800" dirty="0"/>
          </a:p>
          <a:p>
            <a:pPr marL="227012" lvl="0" indent="-1898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800" dirty="0"/>
              <a:t>As you read:</a:t>
            </a:r>
            <a:endParaRPr sz="2800" dirty="0"/>
          </a:p>
          <a:p>
            <a:pPr marL="914400" lvl="1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200" dirty="0"/>
              <a:t>Highlight phrases that stand out to you as important.</a:t>
            </a:r>
            <a:endParaRPr sz="2200" dirty="0"/>
          </a:p>
          <a:p>
            <a:pPr marL="914400" lvl="1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200" dirty="0"/>
              <a:t>Write notes in the margins that explain why you think those phrases are important. </a:t>
            </a:r>
            <a:endParaRPr sz="2200" dirty="0"/>
          </a:p>
          <a:p>
            <a:pPr marL="457200" lvl="0" indent="-3565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800" dirty="0"/>
              <a:t>After reading, summarize the most important information on the graphic organizer. </a:t>
            </a:r>
            <a:endParaRPr sz="2800" dirty="0"/>
          </a:p>
          <a:p>
            <a:pPr marL="1371600" lvl="0" indent="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ct val="100000"/>
              <a:buFont typeface="Calibri"/>
              <a:buNone/>
            </a:pPr>
            <a:endParaRPr dirty="0"/>
          </a:p>
        </p:txBody>
      </p:sp>
      <p:sp>
        <p:nvSpPr>
          <p:cNvPr id="187" name="Google Shape;187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Jigsaw</a:t>
            </a:r>
            <a:endParaRPr dirty="0"/>
          </a:p>
        </p:txBody>
      </p:sp>
      <p:pic>
        <p:nvPicPr>
          <p:cNvPr id="188" name="Google Shape;188;p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93542" y="926117"/>
            <a:ext cx="2256563" cy="11126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Review the costs associated with attending the institution you have been given. 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Review the types of aid that are available for this institution.</a:t>
            </a:r>
            <a:endParaRPr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Compare the costs to the amount of possible aid. 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As you review, note one thing you find surprising, interesting, or troubling. Be prepared to share!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94" name="Google Shape;194;p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Costs and Aid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"/>
          <p:cNvSpPr txBox="1">
            <a:spLocks noGrp="1"/>
          </p:cNvSpPr>
          <p:nvPr>
            <p:ph type="body" idx="1"/>
          </p:nvPr>
        </p:nvSpPr>
        <p:spPr>
          <a:xfrm>
            <a:off x="241950" y="1468150"/>
            <a:ext cx="7380600" cy="36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Out of all the information you learned today, what was the most important detail to you?</a:t>
            </a:r>
            <a:endParaRPr dirty="0"/>
          </a:p>
          <a:p>
            <a:pPr lvl="0">
              <a:spcBef>
                <a:spcPts val="0"/>
              </a:spcBef>
            </a:pPr>
            <a:r>
              <a:rPr lang="en-US" dirty="0"/>
              <a:t>Keeping your POMS in mind, what is a career or education program you are interested in learning more about during your next campus visit? What questions do you have about it?</a:t>
            </a:r>
          </a:p>
          <a:p>
            <a:pPr lvl="0">
              <a:spcBef>
                <a:spcPts val="0"/>
              </a:spcBef>
            </a:pPr>
            <a:r>
              <a:rPr lang="en-US" dirty="0"/>
              <a:t>Write your response and take it with you to your next campus visit. 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200" name="Google Shape;200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lvl="0"/>
            <a:r>
              <a:rPr lang="en-US" dirty="0"/>
              <a:t>POMS: Point of Most Significance</a:t>
            </a:r>
            <a:endParaRPr dirty="0"/>
          </a:p>
        </p:txBody>
      </p:sp>
      <p:pic>
        <p:nvPicPr>
          <p:cNvPr id="201" name="Google Shape;201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8475" y="1287725"/>
            <a:ext cx="1792426" cy="1792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School’s Out! Now What? </a:t>
            </a:r>
            <a:endParaRPr dirty="0"/>
          </a:p>
        </p:txBody>
      </p:sp>
      <p:sp>
        <p:nvSpPr>
          <p:cNvPr id="78" name="Google Shape;78;p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Choices After High School Graduation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/>
          <p:nvPr/>
        </p:nvSpPr>
        <p:spPr>
          <a:xfrm>
            <a:off x="6406978" y="1066083"/>
            <a:ext cx="2179461" cy="192625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77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Respond to the following statements by holding up 1 to 5 fingers based on how your feel.</a:t>
            </a:r>
            <a:endParaRPr dirty="0"/>
          </a:p>
          <a:p>
            <a:pPr indent="-457200">
              <a:spcBef>
                <a:spcPts val="0"/>
              </a:spcBef>
              <a:buSzPts val="2000"/>
            </a:pPr>
            <a:r>
              <a:rPr lang="en-US" b="1" dirty="0"/>
              <a:t>1 finger</a:t>
            </a:r>
            <a:r>
              <a:rPr lang="en-US" dirty="0"/>
              <a:t>: I completely disagree.</a:t>
            </a:r>
            <a:endParaRPr dirty="0"/>
          </a:p>
          <a:p>
            <a:pPr indent="-457200">
              <a:spcBef>
                <a:spcPts val="0"/>
              </a:spcBef>
              <a:buSzPts val="2000"/>
            </a:pPr>
            <a:r>
              <a:rPr lang="en-US" b="1" dirty="0"/>
              <a:t>2 fingers</a:t>
            </a:r>
            <a:r>
              <a:rPr lang="en-US" dirty="0"/>
              <a:t>: I somewhat disagree.</a:t>
            </a:r>
            <a:endParaRPr dirty="0"/>
          </a:p>
          <a:p>
            <a:pPr indent="-457200">
              <a:spcBef>
                <a:spcPts val="0"/>
              </a:spcBef>
              <a:buSzPts val="2000"/>
            </a:pPr>
            <a:r>
              <a:rPr lang="en-US" b="1" dirty="0"/>
              <a:t>3 fingers</a:t>
            </a:r>
            <a:r>
              <a:rPr lang="en-US" dirty="0"/>
              <a:t>: I neither agree or disagree.</a:t>
            </a:r>
            <a:endParaRPr dirty="0"/>
          </a:p>
          <a:p>
            <a:pPr indent="-457200">
              <a:spcBef>
                <a:spcPts val="0"/>
              </a:spcBef>
              <a:buSzPts val="2000"/>
            </a:pPr>
            <a:r>
              <a:rPr lang="en-US" b="1" dirty="0"/>
              <a:t>4 fingers</a:t>
            </a:r>
            <a:r>
              <a:rPr lang="en-US" dirty="0"/>
              <a:t>: I somewhat agree.</a:t>
            </a:r>
            <a:endParaRPr dirty="0"/>
          </a:p>
          <a:p>
            <a:pPr indent="-457200">
              <a:spcBef>
                <a:spcPts val="0"/>
              </a:spcBef>
              <a:buSzPts val="2000"/>
            </a:pPr>
            <a:r>
              <a:rPr lang="en-US" b="1" dirty="0"/>
              <a:t>5 fingers</a:t>
            </a:r>
            <a:r>
              <a:rPr lang="en-US" dirty="0"/>
              <a:t>: I completely agree.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dirty="0"/>
          </a:p>
        </p:txBody>
      </p:sp>
      <p:sp>
        <p:nvSpPr>
          <p:cNvPr id="85" name="Google Shape;85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86" name="Google Shape;86;p5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8"/>
          <p:cNvSpPr/>
          <p:nvPr/>
        </p:nvSpPr>
        <p:spPr>
          <a:xfrm>
            <a:off x="6406978" y="1066083"/>
            <a:ext cx="2179461" cy="192625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3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77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600"/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600"/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600"/>
              <a:buNone/>
            </a:pPr>
            <a:r>
              <a:rPr lang="en-US" dirty="0">
                <a:solidFill>
                  <a:srgbClr val="000000"/>
                </a:solidFill>
              </a:rPr>
              <a:t>Once I graduate, I never want to go to school again.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sp>
        <p:nvSpPr>
          <p:cNvPr id="93" name="Google Shape;93;p38"/>
          <p:cNvSpPr txBox="1">
            <a:spLocks noGrp="1"/>
          </p:cNvSpPr>
          <p:nvPr>
            <p:ph type="title"/>
          </p:nvPr>
        </p:nvSpPr>
        <p:spPr>
          <a:xfrm>
            <a:off x="457200" y="345472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94" name="Google Shape;94;p38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3a6244bbaf_0_14"/>
          <p:cNvSpPr/>
          <p:nvPr/>
        </p:nvSpPr>
        <p:spPr>
          <a:xfrm>
            <a:off x="6406978" y="1066083"/>
            <a:ext cx="2179500" cy="192630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13a6244bbaf_0_1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Statistics</a:t>
            </a:r>
            <a:endParaRPr dirty="0">
              <a:solidFill>
                <a:srgbClr val="000000"/>
              </a:solidFill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6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Approximately 62% of high school graduates attend some form of post-secondary schooling.</a:t>
            </a:r>
            <a:endParaRPr dirty="0">
              <a:solidFill>
                <a:srgbClr val="000000"/>
              </a:solidFill>
            </a:endParaRPr>
          </a:p>
          <a:p>
            <a:pPr lvl="0" indent="-457200">
              <a:spcBef>
                <a:spcPts val="0"/>
              </a:spcBef>
              <a:buClr>
                <a:srgbClr val="991B1E"/>
              </a:buClr>
            </a:pPr>
            <a:r>
              <a:rPr lang="en-US" dirty="0"/>
              <a:t>35% of job openings will require at least a bachelor’s degree.</a:t>
            </a:r>
          </a:p>
          <a:p>
            <a:pPr lvl="0" indent="-457200">
              <a:spcBef>
                <a:spcPts val="0"/>
              </a:spcBef>
              <a:buClr>
                <a:srgbClr val="991B1E"/>
              </a:buClr>
            </a:pPr>
            <a:r>
              <a:rPr lang="en-US" dirty="0"/>
              <a:t>30% of job openings will require some college or an associate’s degree.</a:t>
            </a:r>
            <a:endParaRPr dirty="0"/>
          </a:p>
        </p:txBody>
      </p:sp>
      <p:sp>
        <p:nvSpPr>
          <p:cNvPr id="101" name="Google Shape;101;g13a6244bbaf_0_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102" name="Google Shape;102;g13a6244bbaf_0_14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9"/>
          <p:cNvSpPr/>
          <p:nvPr/>
        </p:nvSpPr>
        <p:spPr>
          <a:xfrm>
            <a:off x="6406978" y="1066083"/>
            <a:ext cx="2179461" cy="192625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77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I know I want to do something after high school, but I’m not sure what.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dirty="0"/>
          </a:p>
        </p:txBody>
      </p:sp>
      <p:sp>
        <p:nvSpPr>
          <p:cNvPr id="109" name="Google Shape;109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110" name="Google Shape;110;p39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a6244bbaf_0_23"/>
          <p:cNvSpPr/>
          <p:nvPr/>
        </p:nvSpPr>
        <p:spPr>
          <a:xfrm>
            <a:off x="6406978" y="1066083"/>
            <a:ext cx="2179500" cy="192630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13a6244bbaf_0_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Statistics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Most people will have 12 careers in their lifetime.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dirty="0"/>
          </a:p>
        </p:txBody>
      </p:sp>
      <p:sp>
        <p:nvSpPr>
          <p:cNvPr id="117" name="Google Shape;117;g13a6244bbaf_0_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118" name="Google Shape;118;g13a6244bbaf_0_23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a6244bbaf_0_7"/>
          <p:cNvSpPr/>
          <p:nvPr/>
        </p:nvSpPr>
        <p:spPr>
          <a:xfrm>
            <a:off x="6406978" y="1066083"/>
            <a:ext cx="2179500" cy="192630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13a6244bbaf_0_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I know what a Master’s degree is and how long it takes to earn one.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dirty="0"/>
          </a:p>
        </p:txBody>
      </p:sp>
      <p:sp>
        <p:nvSpPr>
          <p:cNvPr id="125" name="Google Shape;125;g13a6244bbaf_0_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126" name="Google Shape;126;g13a6244bbaf_0_7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0"/>
          <p:cNvSpPr/>
          <p:nvPr/>
        </p:nvSpPr>
        <p:spPr>
          <a:xfrm>
            <a:off x="6406978" y="1066083"/>
            <a:ext cx="2179461" cy="1926250"/>
          </a:xfrm>
          <a:prstGeom prst="ellipse">
            <a:avLst/>
          </a:prstGeom>
          <a:solidFill>
            <a:srgbClr val="F1E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4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94977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Statistics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Levels of college degree vary by time.</a:t>
            </a:r>
            <a:endParaRPr dirty="0"/>
          </a:p>
          <a:p>
            <a:pPr lvl="1" indent="-457200">
              <a:spcBef>
                <a:spcPts val="0"/>
              </a:spcBef>
              <a:buSzPts val="2600"/>
            </a:pPr>
            <a:r>
              <a:rPr lang="en-US" dirty="0"/>
              <a:t>An Associate degree takes two years.</a:t>
            </a:r>
            <a:endParaRPr dirty="0"/>
          </a:p>
          <a:p>
            <a:pPr lvl="1" indent="-457200">
              <a:spcBef>
                <a:spcPts val="0"/>
              </a:spcBef>
              <a:buSzPts val="2600"/>
            </a:pPr>
            <a:r>
              <a:rPr lang="en-US" dirty="0"/>
              <a:t>A Bachelor’s degree takes four years.</a:t>
            </a:r>
            <a:endParaRPr dirty="0"/>
          </a:p>
          <a:p>
            <a:pPr lvl="1" indent="-457200">
              <a:spcBef>
                <a:spcPts val="0"/>
              </a:spcBef>
              <a:buSzPts val="2600"/>
            </a:pPr>
            <a:r>
              <a:rPr lang="en-US" dirty="0"/>
              <a:t>A Master’s degree takes six years.</a:t>
            </a:r>
            <a:endParaRPr dirty="0"/>
          </a:p>
          <a:p>
            <a:pPr lvl="1" indent="-457200">
              <a:spcBef>
                <a:spcPts val="0"/>
              </a:spcBef>
              <a:buSzPts val="2600"/>
            </a:pPr>
            <a:r>
              <a:rPr lang="en-US" dirty="0"/>
              <a:t>A Doctorate degree takes eight or more years.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dirty="0"/>
          </a:p>
        </p:txBody>
      </p:sp>
      <p:sp>
        <p:nvSpPr>
          <p:cNvPr id="133" name="Google Shape;133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pic>
        <p:nvPicPr>
          <p:cNvPr id="134" name="Google Shape;134;p40" descr="A picture containing text, gea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398092">
            <a:off x="6473158" y="1698698"/>
            <a:ext cx="2085833" cy="568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767</Words>
  <Application>Microsoft Macintosh PowerPoint</Application>
  <PresentationFormat>On-screen Show (16:9)</PresentationFormat>
  <Paragraphs>87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Noto Sans Symbols</vt:lpstr>
      <vt:lpstr>LEARN theme</vt:lpstr>
      <vt:lpstr>LEARN theme</vt:lpstr>
      <vt:lpstr>PowerPoint Presentation</vt:lpstr>
      <vt:lpstr>School’s Out! Now What? </vt:lpstr>
      <vt:lpstr>Fist to Five</vt:lpstr>
      <vt:lpstr>Fist to Five</vt:lpstr>
      <vt:lpstr>Fist to Five</vt:lpstr>
      <vt:lpstr>Fist to Five</vt:lpstr>
      <vt:lpstr>Fist to Five</vt:lpstr>
      <vt:lpstr>Fist to Five</vt:lpstr>
      <vt:lpstr>Fist to Five</vt:lpstr>
      <vt:lpstr>Fist to Five</vt:lpstr>
      <vt:lpstr>Fist to Five</vt:lpstr>
      <vt:lpstr>Essential Question</vt:lpstr>
      <vt:lpstr>Learning Goal </vt:lpstr>
      <vt:lpstr>Career Cluster Poster</vt:lpstr>
      <vt:lpstr>Career Cluster Poster</vt:lpstr>
      <vt:lpstr>Gallery Walk</vt:lpstr>
      <vt:lpstr>Jigsaw</vt:lpstr>
      <vt:lpstr>Costs and Aid</vt:lpstr>
      <vt:lpstr>POMS: Point of Most Significance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School's Out! Now What?</dc:title>
  <dc:subject/>
  <dc:creator>K20 Center</dc:creator>
  <cp:keywords/>
  <dc:description/>
  <cp:lastModifiedBy>Marcelli, Ann N.</cp:lastModifiedBy>
  <cp:revision>6</cp:revision>
  <dcterms:created xsi:type="dcterms:W3CDTF">2021-08-30T12:17:31Z</dcterms:created>
  <dcterms:modified xsi:type="dcterms:W3CDTF">2022-09-09T19:35:24Z</dcterms:modified>
  <cp:category/>
</cp:coreProperties>
</file>