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Y9/WvVi3pYvDtHvaNAjRFfK1Z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432" y="200"/>
      </p:cViewPr>
      <p:guideLst>
        <p:guide orient="horz" pos="1620"/>
        <p:guide pos="2880"/>
      </p:guideLst>
    </p:cSldViewPr>
  </p:slideViewPr>
  <p:notesTextViewPr>
    <p:cViewPr>
      <p:scale>
        <a:sx n="1" d="1"/>
        <a:sy n="1" d="1"/>
      </p:scale>
      <p:origin x="0" y="-80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74a1c3a4e9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274a1c3a4e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dc992ff6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fdc992ff61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4020b65e7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14020b65e7f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Let student know they should now fully step out of their characters and in this next activity will be self-reflecting on how we as individuals prefer to work.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020b65e7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14020b65e7f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Group discussion questions:</a:t>
            </a:r>
            <a:endParaRPr sz="1200"/>
          </a:p>
          <a:p>
            <a:pPr marL="457200" lvl="0" indent="-304800" algn="l" rtl="0">
              <a:lnSpc>
                <a:spcPct val="100000"/>
              </a:lnSpc>
              <a:spcBef>
                <a:spcPts val="1200"/>
              </a:spcBef>
              <a:spcAft>
                <a:spcPts val="0"/>
              </a:spcAft>
              <a:buClr>
                <a:schemeClr val="dk1"/>
              </a:buClr>
              <a:buSzPts val="1200"/>
              <a:buChar char="●"/>
            </a:pPr>
            <a:r>
              <a:rPr lang="en-US" sz="1200"/>
              <a:t>What do you notice about these four styles in terms of projects, process?</a:t>
            </a:r>
            <a:endParaRPr sz="1200"/>
          </a:p>
          <a:p>
            <a:pPr marL="457200" lvl="0" indent="-304800" algn="l" rtl="0">
              <a:lnSpc>
                <a:spcPct val="100000"/>
              </a:lnSpc>
              <a:spcBef>
                <a:spcPts val="0"/>
              </a:spcBef>
              <a:spcAft>
                <a:spcPts val="0"/>
              </a:spcAft>
              <a:buClr>
                <a:schemeClr val="dk1"/>
              </a:buClr>
              <a:buSzPts val="1200"/>
              <a:buChar char="●"/>
            </a:pPr>
            <a:r>
              <a:rPr lang="en-US" sz="1200"/>
              <a:t>What do we notice about the balance of these work styles in our club/group?</a:t>
            </a:r>
            <a:endParaRPr sz="1200"/>
          </a:p>
          <a:p>
            <a:pPr marL="457200" lvl="0" indent="-304800" algn="l" rtl="0">
              <a:lnSpc>
                <a:spcPct val="100000"/>
              </a:lnSpc>
              <a:spcBef>
                <a:spcPts val="0"/>
              </a:spcBef>
              <a:spcAft>
                <a:spcPts val="0"/>
              </a:spcAft>
              <a:buClr>
                <a:schemeClr val="dk1"/>
              </a:buClr>
              <a:buSzPts val="1200"/>
              <a:buChar char="●"/>
            </a:pPr>
            <a:r>
              <a:rPr lang="en-US" sz="1200"/>
              <a:t>Is there a work style that we are missing? </a:t>
            </a:r>
            <a:endParaRPr sz="1200"/>
          </a:p>
          <a:p>
            <a:pPr marL="457200" lvl="0" indent="-304800" algn="l" rtl="0">
              <a:lnSpc>
                <a:spcPct val="100000"/>
              </a:lnSpc>
              <a:spcBef>
                <a:spcPts val="0"/>
              </a:spcBef>
              <a:spcAft>
                <a:spcPts val="0"/>
              </a:spcAft>
              <a:buClr>
                <a:schemeClr val="dk1"/>
              </a:buClr>
              <a:buSzPts val="1200"/>
              <a:buChar char="●"/>
            </a:pPr>
            <a:r>
              <a:rPr lang="en-US" sz="1200"/>
              <a:t>Which style do you see yourself able to stretch into if it’s a need when working on a project? How would you work on making that stretch?  </a:t>
            </a:r>
            <a:endParaRPr sz="1200"/>
          </a:p>
          <a:p>
            <a:pPr marL="0" lvl="0" indent="0" algn="l" rtl="0">
              <a:lnSpc>
                <a:spcPct val="100000"/>
              </a:lnSpc>
              <a:spcBef>
                <a:spcPts val="1200"/>
              </a:spcBef>
              <a:spcAft>
                <a:spcPts val="0"/>
              </a:spcAft>
              <a:buClr>
                <a:schemeClr val="dk1"/>
              </a:buClr>
              <a:buSzPts val="1400"/>
              <a:buFont typeface="Arial"/>
              <a:buNone/>
            </a:pPr>
            <a:r>
              <a:rPr lang="en-US" sz="1200"/>
              <a:t>Teacher’s Notes:</a:t>
            </a:r>
            <a:endParaRPr sz="1200"/>
          </a:p>
          <a:p>
            <a:pPr marL="457200" lvl="0" indent="-304800" algn="l" rtl="0">
              <a:lnSpc>
                <a:spcPct val="100000"/>
              </a:lnSpc>
              <a:spcBef>
                <a:spcPts val="0"/>
              </a:spcBef>
              <a:spcAft>
                <a:spcPts val="0"/>
              </a:spcAft>
              <a:buClr>
                <a:schemeClr val="dk1"/>
              </a:buClr>
              <a:buSzPts val="1200"/>
              <a:buChar char="●"/>
            </a:pPr>
            <a:r>
              <a:rPr lang="en-US" sz="1200"/>
              <a:t>We hope they will notice and you might have to probe more, these four styles each one fits best in a different part of the timeline of a project (Starter gets things going, Relater keeps things going, Finisher fits things together, Detailer finalizes and refines)</a:t>
            </a:r>
            <a:endParaRPr sz="1200"/>
          </a:p>
          <a:p>
            <a:pPr marL="457200" lvl="0" indent="-304800" algn="l" rtl="0">
              <a:lnSpc>
                <a:spcPct val="100000"/>
              </a:lnSpc>
              <a:spcBef>
                <a:spcPts val="0"/>
              </a:spcBef>
              <a:spcAft>
                <a:spcPts val="0"/>
              </a:spcAft>
              <a:buClr>
                <a:schemeClr val="dk1"/>
              </a:buClr>
              <a:buSzPts val="1200"/>
              <a:buChar char="●"/>
            </a:pPr>
            <a:r>
              <a:rPr lang="en-US" sz="1200"/>
              <a:t>Hopefully this discussion will fuel productive goals later in the activity.</a:t>
            </a:r>
            <a:endParaRPr sz="1200"/>
          </a:p>
          <a:p>
            <a:pPr marL="0" lvl="0" indent="0" algn="l" rtl="0">
              <a:lnSpc>
                <a:spcPct val="100000"/>
              </a:lnSpc>
              <a:spcBef>
                <a:spcPts val="120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4020b65e7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4020b65e7f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dirty="0"/>
              <a:t>Explain that these preferences in how we work affect how we behave when given tasks, especially complicated ones. It’s important to be aware of how our actions are motivated by our preferences and how they shape our working style. All of the styles are valid and can be beneficial to one another if we make for them to all exist on a project.</a:t>
            </a:r>
            <a:endParaRPr sz="1200" dirty="0"/>
          </a:p>
          <a:p>
            <a:pPr marL="0" lvl="0" indent="0" algn="l" rtl="0">
              <a:lnSpc>
                <a:spcPct val="100000"/>
              </a:lnSpc>
              <a:spcBef>
                <a:spcPts val="0"/>
              </a:spcBef>
              <a:spcAft>
                <a:spcPts val="0"/>
              </a:spcAft>
              <a:buClr>
                <a:schemeClr val="dk1"/>
              </a:buClr>
              <a:buSzPts val="1100"/>
              <a:buFont typeface="Arial"/>
              <a:buNone/>
            </a:pPr>
            <a:endParaRPr sz="1200" dirty="0"/>
          </a:p>
          <a:p>
            <a:pPr marL="0" lvl="0" indent="0" algn="l" rtl="0">
              <a:lnSpc>
                <a:spcPct val="100000"/>
              </a:lnSpc>
              <a:spcBef>
                <a:spcPts val="0"/>
              </a:spcBef>
              <a:spcAft>
                <a:spcPts val="0"/>
              </a:spcAft>
              <a:buClr>
                <a:schemeClr val="dk1"/>
              </a:buClr>
              <a:buSzPts val="1400"/>
              <a:buFont typeface="Arial"/>
              <a:buNone/>
            </a:pPr>
            <a:r>
              <a:rPr lang="en-US" sz="1200" dirty="0"/>
              <a:t>Have students fill out the attached Values Chart for completing a collaborative project. You could use this organizer as a way for group team members to set norms with one another before taking on a specific club project.</a:t>
            </a:r>
            <a:endParaRPr sz="1200" dirty="0"/>
          </a:p>
          <a:p>
            <a:pPr marL="0" lvl="0" indent="0" algn="l" rtl="0">
              <a:lnSpc>
                <a:spcPct val="100000"/>
              </a:lnSpc>
              <a:spcBef>
                <a:spcPts val="0"/>
              </a:spcBef>
              <a:spcAft>
                <a:spcPts val="0"/>
              </a:spcAft>
              <a:buClr>
                <a:schemeClr val="dk1"/>
              </a:buClr>
              <a:buSzPts val="1400"/>
              <a:buFont typeface="Arial"/>
              <a:buNone/>
            </a:pPr>
            <a:endParaRPr sz="1200" dirty="0"/>
          </a:p>
          <a:p>
            <a:pPr marL="457200" lvl="0" indent="-304800" algn="l" rtl="0">
              <a:lnSpc>
                <a:spcPct val="100000"/>
              </a:lnSpc>
              <a:spcBef>
                <a:spcPts val="0"/>
              </a:spcBef>
              <a:spcAft>
                <a:spcPts val="0"/>
              </a:spcAft>
              <a:buClr>
                <a:schemeClr val="dk1"/>
              </a:buClr>
              <a:buSzPts val="1200"/>
              <a:buChar char="●"/>
            </a:pPr>
            <a:r>
              <a:rPr lang="en-US" sz="1200" dirty="0"/>
              <a:t>How do our values contribute to our working style?</a:t>
            </a:r>
            <a:endParaRPr sz="1200" dirty="0"/>
          </a:p>
          <a:p>
            <a:pPr marL="457200" lvl="0" indent="-304800" algn="l" rtl="0">
              <a:lnSpc>
                <a:spcPct val="100000"/>
              </a:lnSpc>
              <a:spcBef>
                <a:spcPts val="0"/>
              </a:spcBef>
              <a:spcAft>
                <a:spcPts val="0"/>
              </a:spcAft>
              <a:buClr>
                <a:schemeClr val="dk1"/>
              </a:buClr>
              <a:buSzPts val="1200"/>
              <a:buChar char="●"/>
            </a:pPr>
            <a:r>
              <a:rPr lang="en-US" sz="1200" dirty="0"/>
              <a:t>How does differences in working styles benefit collaborative projects?</a:t>
            </a:r>
            <a:endParaRPr sz="1200" dirty="0"/>
          </a:p>
          <a:p>
            <a:pPr marL="0" lvl="0" indent="0" algn="l" rtl="0">
              <a:lnSpc>
                <a:spcPct val="100000"/>
              </a:lnSpc>
              <a:spcBef>
                <a:spcPts val="0"/>
              </a:spcBef>
              <a:spcAft>
                <a:spcPts val="0"/>
              </a:spcAft>
              <a:buClr>
                <a:schemeClr val="dk1"/>
              </a:buClr>
              <a:buSzPts val="1100"/>
              <a:buFont typeface="Arial"/>
              <a:buNone/>
            </a:pPr>
            <a:endParaRPr sz="1200"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4020b65e7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14020b65e7f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 Write a personal goal for how they can work best with different working styles and values in a group. </a:t>
            </a:r>
            <a:endParaRPr sz="120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3" name="Google Shape;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1" u="none" strike="noStrike" cap="none" dirty="0" err="1">
                <a:solidFill>
                  <a:schemeClr val="dk1"/>
                </a:solidFill>
                <a:latin typeface="Arial"/>
                <a:ea typeface="Arial"/>
                <a:cs typeface="Arial"/>
                <a:sym typeface="Arial"/>
              </a:rPr>
              <a:t>Wmpearl</a:t>
            </a:r>
            <a:r>
              <a:rPr lang="en-US" sz="1100" b="0" i="1" u="none" strike="noStrike" cap="none" dirty="0">
                <a:solidFill>
                  <a:schemeClr val="dk1"/>
                </a:solidFill>
                <a:latin typeface="Arial"/>
                <a:ea typeface="Arial"/>
                <a:cs typeface="Arial"/>
                <a:sym typeface="Arial"/>
              </a:rPr>
              <a:t>. (2014). Toaster, Universal, Model E947, c. 1915, Landers, Frary and Clark, New Britain, Connecticut,</a:t>
            </a:r>
            <a:r>
              <a:rPr lang="en-US" sz="1100" b="0" i="0" u="none" strike="noStrike" cap="none" dirty="0">
                <a:solidFill>
                  <a:schemeClr val="dk1"/>
                </a:solidFill>
                <a:latin typeface="Arial"/>
                <a:ea typeface="Arial"/>
                <a:cs typeface="Arial"/>
                <a:sym typeface="Arial"/>
              </a:rPr>
              <a:t> </a:t>
            </a:r>
            <a:r>
              <a:rPr lang="en-US" sz="1100" b="0" i="1" u="none" strike="noStrike" cap="none" dirty="0" err="1">
                <a:solidFill>
                  <a:schemeClr val="dk1"/>
                </a:solidFill>
                <a:latin typeface="Arial"/>
                <a:ea typeface="Arial"/>
                <a:cs typeface="Arial"/>
                <a:sym typeface="Arial"/>
              </a:rPr>
              <a:t>Wolfsonian</a:t>
            </a:r>
            <a:r>
              <a:rPr lang="en-US" sz="1100" b="0" i="1" u="none" strike="noStrike" cap="none" dirty="0">
                <a:solidFill>
                  <a:schemeClr val="dk1"/>
                </a:solidFill>
                <a:latin typeface="Arial"/>
                <a:ea typeface="Arial"/>
                <a:cs typeface="Arial"/>
                <a:sym typeface="Arial"/>
              </a:rPr>
              <a:t>-FIU Museum. Wikimedia Commons. </a:t>
            </a:r>
            <a:endParaRPr dirty="0"/>
          </a:p>
          <a:p>
            <a:pPr marL="0" lvl="0" indent="0" algn="l" rtl="0">
              <a:lnSpc>
                <a:spcPct val="100000"/>
              </a:lnSpc>
              <a:spcBef>
                <a:spcPts val="0"/>
              </a:spcBef>
              <a:spcAft>
                <a:spcPts val="0"/>
              </a:spcAft>
              <a:buClr>
                <a:schemeClr val="dk1"/>
              </a:buClr>
              <a:buSzPts val="1400"/>
              <a:buFont typeface="Arial"/>
              <a:buNone/>
            </a:pPr>
            <a:endParaRPr sz="1200" dirty="0"/>
          </a:p>
          <a:p>
            <a:pPr marL="0" lvl="0" indent="0" algn="l" rtl="0">
              <a:lnSpc>
                <a:spcPct val="100000"/>
              </a:lnSpc>
              <a:spcBef>
                <a:spcPts val="0"/>
              </a:spcBef>
              <a:spcAft>
                <a:spcPts val="0"/>
              </a:spcAft>
              <a:buClr>
                <a:schemeClr val="dk1"/>
              </a:buClr>
              <a:buSzPts val="1400"/>
              <a:buFont typeface="Arial"/>
              <a:buNone/>
            </a:pPr>
            <a:r>
              <a:rPr lang="en-US" sz="1200" dirty="0"/>
              <a:t>Ask groups to look at the artifact and make a guess as to what it was used for. They should record their guess on the record sheet for round 1. Next, ask those with clue envelope 1 to read their clue to the group. Using this information, the group decides if they have a new guess for what the artifact is and records the guess on their sheet. Continue until all clues have been read. Share what the artifact was used for. Ask if any groups were correct? What clues helped? </a:t>
            </a:r>
            <a:endParaRPr sz="1200" dirty="0"/>
          </a:p>
          <a:p>
            <a:pPr marL="0" lvl="0" indent="0" algn="l" rtl="0">
              <a:lnSpc>
                <a:spcPct val="100000"/>
              </a:lnSpc>
              <a:spcBef>
                <a:spcPts val="0"/>
              </a:spcBef>
              <a:spcAft>
                <a:spcPts val="0"/>
              </a:spcAft>
              <a:buClr>
                <a:schemeClr val="dk1"/>
              </a:buClr>
              <a:buSzPts val="1400"/>
              <a:buFont typeface="Arial"/>
              <a:buNone/>
            </a:pPr>
            <a:endParaRPr dirty="0">
              <a:solidFill>
                <a:schemeClr val="lt1"/>
              </a:solidFill>
            </a:endParaRPr>
          </a:p>
          <a:p>
            <a:pPr marL="0" lvl="0" indent="0" algn="l" rtl="0">
              <a:lnSpc>
                <a:spcPct val="100000"/>
              </a:lnSpc>
              <a:spcBef>
                <a:spcPts val="0"/>
              </a:spcBef>
              <a:spcAft>
                <a:spcPts val="0"/>
              </a:spcAft>
              <a:buSzPts val="1400"/>
              <a:buNone/>
            </a:pPr>
            <a:r>
              <a:rPr lang="en-US" dirty="0"/>
              <a:t> </a:t>
            </a:r>
            <a:r>
              <a:rPr lang="en-US" dirty="0">
                <a:solidFill>
                  <a:schemeClr val="lt1"/>
                </a:solidFill>
              </a:rPr>
              <a:t>http://</a:t>
            </a:r>
            <a:r>
              <a:rPr lang="en-US" dirty="0" err="1">
                <a:solidFill>
                  <a:schemeClr val="lt1"/>
                </a:solidFill>
              </a:rPr>
              <a:t>www.toastermuseum.com</a:t>
            </a:r>
            <a:r>
              <a:rPr lang="en-US" dirty="0">
                <a:solidFill>
                  <a:schemeClr val="lt1"/>
                </a:solidFill>
              </a:rPr>
              <a:t>/scripts/</a:t>
            </a:r>
            <a:r>
              <a:rPr lang="en-US" dirty="0" err="1">
                <a:solidFill>
                  <a:schemeClr val="lt1"/>
                </a:solidFill>
              </a:rPr>
              <a:t>toastercollection</a:t>
            </a:r>
            <a:r>
              <a:rPr lang="en-US" dirty="0">
                <a:solidFill>
                  <a:schemeClr val="lt1"/>
                </a:solidFill>
              </a:rPr>
              <a:t>/col_companies01.html</a:t>
            </a:r>
            <a:endParaRPr dirty="0">
              <a:solidFill>
                <a:schemeClr val="lt1"/>
              </a:solidFill>
            </a:endParaRPr>
          </a:p>
        </p:txBody>
      </p:sp>
      <p:sp>
        <p:nvSpPr>
          <p:cNvPr id="69" name="Google Shape;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020b65e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14020b65e7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Shenyi. (2018). Cut bread placed on table with toaster. Pexels. https://www.pexels.com/photo/cut-bread-placed-on-table-with-toaster-4417768/</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4020b65e7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14020b65e7f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img: K20. (2022). My imaginary friend: Part 2. 5E Lessons. https://learn.k20center.ou.edu/lesson/1539</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446cd929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446cd929f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You have 15 minutes to mingle with one another.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46cd929f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1446cd929f0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
        <p:nvSpPr>
          <p:cNvPr id="10" name="Google Shape;10;g274a1c3a4e9_0_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1"/>
        <p:cNvGrpSpPr/>
        <p:nvPr/>
      </p:nvGrpSpPr>
      <p:grpSpPr>
        <a:xfrm>
          <a:off x="0" y="0"/>
          <a:ext cx="0" cy="0"/>
          <a:chOff x="0" y="0"/>
          <a:chExt cx="0" cy="0"/>
        </a:xfrm>
      </p:grpSpPr>
      <p:sp>
        <p:nvSpPr>
          <p:cNvPr id="42" name="Google Shape;42;g274a1c3a4e9_0_3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dk1"/>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43" name="Google Shape;43;g274a1c3a4e9_0_3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4" name="Google Shape;44;g274a1c3a4e9_0_36"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Quote 1"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g274a1c3a4e9_0_6"/>
          <p:cNvSpPr txBox="1">
            <a:spLocks noGrp="1"/>
          </p:cNvSpPr>
          <p:nvPr>
            <p:ph type="title"/>
          </p:nvPr>
        </p:nvSpPr>
        <p:spPr>
          <a:xfrm>
            <a:off x="3192388" y="1852475"/>
            <a:ext cx="55233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000"/>
              <a:buFont typeface="Calibri"/>
              <a:buNone/>
              <a:defRPr sz="5000">
                <a:latin typeface="Calibri"/>
                <a:ea typeface="Calibri"/>
                <a:cs typeface="Calibri"/>
                <a:sym typeface="Calibri"/>
              </a:defRPr>
            </a:lvl1pPr>
            <a:lvl2pPr lvl="1" algn="ctr" rtl="0">
              <a:spcBef>
                <a:spcPts val="0"/>
              </a:spcBef>
              <a:spcAft>
                <a:spcPts val="0"/>
              </a:spcAft>
              <a:buSzPts val="3600"/>
              <a:buFont typeface="Calibri"/>
              <a:buNone/>
              <a:defRPr sz="3600">
                <a:latin typeface="Calibri"/>
                <a:ea typeface="Calibri"/>
                <a:cs typeface="Calibri"/>
                <a:sym typeface="Calibri"/>
              </a:defRPr>
            </a:lvl2pPr>
            <a:lvl3pPr lvl="2" algn="ctr" rtl="0">
              <a:spcBef>
                <a:spcPts val="0"/>
              </a:spcBef>
              <a:spcAft>
                <a:spcPts val="0"/>
              </a:spcAft>
              <a:buSzPts val="3600"/>
              <a:buFont typeface="Calibri"/>
              <a:buNone/>
              <a:defRPr sz="3600">
                <a:latin typeface="Calibri"/>
                <a:ea typeface="Calibri"/>
                <a:cs typeface="Calibri"/>
                <a:sym typeface="Calibri"/>
              </a:defRPr>
            </a:lvl3pPr>
            <a:lvl4pPr lvl="3" algn="ctr" rtl="0">
              <a:spcBef>
                <a:spcPts val="0"/>
              </a:spcBef>
              <a:spcAft>
                <a:spcPts val="0"/>
              </a:spcAft>
              <a:buSzPts val="3600"/>
              <a:buFont typeface="Calibri"/>
              <a:buNone/>
              <a:defRPr sz="3600">
                <a:latin typeface="Calibri"/>
                <a:ea typeface="Calibri"/>
                <a:cs typeface="Calibri"/>
                <a:sym typeface="Calibri"/>
              </a:defRPr>
            </a:lvl4pPr>
            <a:lvl5pPr lvl="4" algn="ctr" rtl="0">
              <a:spcBef>
                <a:spcPts val="0"/>
              </a:spcBef>
              <a:spcAft>
                <a:spcPts val="0"/>
              </a:spcAft>
              <a:buSzPts val="3600"/>
              <a:buFont typeface="Calibri"/>
              <a:buNone/>
              <a:defRPr sz="3600">
                <a:latin typeface="Calibri"/>
                <a:ea typeface="Calibri"/>
                <a:cs typeface="Calibri"/>
                <a:sym typeface="Calibri"/>
              </a:defRPr>
            </a:lvl5pPr>
            <a:lvl6pPr lvl="5" algn="ctr" rtl="0">
              <a:spcBef>
                <a:spcPts val="0"/>
              </a:spcBef>
              <a:spcAft>
                <a:spcPts val="0"/>
              </a:spcAft>
              <a:buSzPts val="3600"/>
              <a:buFont typeface="Calibri"/>
              <a:buNone/>
              <a:defRPr sz="3600">
                <a:latin typeface="Calibri"/>
                <a:ea typeface="Calibri"/>
                <a:cs typeface="Calibri"/>
                <a:sym typeface="Calibri"/>
              </a:defRPr>
            </a:lvl6pPr>
            <a:lvl7pPr lvl="6" algn="ctr" rtl="0">
              <a:spcBef>
                <a:spcPts val="0"/>
              </a:spcBef>
              <a:spcAft>
                <a:spcPts val="0"/>
              </a:spcAft>
              <a:buSzPts val="3600"/>
              <a:buFont typeface="Calibri"/>
              <a:buNone/>
              <a:defRPr sz="3600">
                <a:latin typeface="Calibri"/>
                <a:ea typeface="Calibri"/>
                <a:cs typeface="Calibri"/>
                <a:sym typeface="Calibri"/>
              </a:defRPr>
            </a:lvl7pPr>
            <a:lvl8pPr lvl="7" algn="ctr" rtl="0">
              <a:spcBef>
                <a:spcPts val="0"/>
              </a:spcBef>
              <a:spcAft>
                <a:spcPts val="0"/>
              </a:spcAft>
              <a:buSzPts val="3600"/>
              <a:buFont typeface="Calibri"/>
              <a:buNone/>
              <a:defRPr sz="3600">
                <a:latin typeface="Calibri"/>
                <a:ea typeface="Calibri"/>
                <a:cs typeface="Calibri"/>
                <a:sym typeface="Calibri"/>
              </a:defRPr>
            </a:lvl8pPr>
            <a:lvl9pPr lvl="8" algn="ctr" rtl="0">
              <a:spcBef>
                <a:spcPts val="0"/>
              </a:spcBef>
              <a:spcAft>
                <a:spcPts val="0"/>
              </a:spcAft>
              <a:buSzPts val="3600"/>
              <a:buFont typeface="Calibri"/>
              <a:buNone/>
              <a:defRPr sz="3600">
                <a:latin typeface="Calibri"/>
                <a:ea typeface="Calibri"/>
                <a:cs typeface="Calibri"/>
                <a:sym typeface="Calibri"/>
              </a:defRPr>
            </a:lvl9pPr>
          </a:lstStyle>
          <a:p>
            <a:endParaRPr/>
          </a:p>
        </p:txBody>
      </p:sp>
      <p:sp>
        <p:nvSpPr>
          <p:cNvPr id="13" name="Google Shape;13;g274a1c3a4e9_0_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g274a1c3a4e9_0_6"/>
          <p:cNvSpPr txBox="1">
            <a:spLocks noGrp="1"/>
          </p:cNvSpPr>
          <p:nvPr>
            <p:ph type="title" idx="2"/>
          </p:nvPr>
        </p:nvSpPr>
        <p:spPr>
          <a:xfrm>
            <a:off x="3192388" y="2694275"/>
            <a:ext cx="55233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600"/>
              <a:buFont typeface="Calibri"/>
              <a:buNone/>
              <a:defRPr sz="2600">
                <a:latin typeface="Calibri"/>
                <a:ea typeface="Calibri"/>
                <a:cs typeface="Calibri"/>
                <a:sym typeface="Calibri"/>
              </a:defRPr>
            </a:lvl1pPr>
            <a:lvl2pPr lvl="1" algn="ctr" rtl="0">
              <a:spcBef>
                <a:spcPts val="0"/>
              </a:spcBef>
              <a:spcAft>
                <a:spcPts val="0"/>
              </a:spcAft>
              <a:buSzPts val="2600"/>
              <a:buFont typeface="Calibri"/>
              <a:buNone/>
              <a:defRPr sz="2600">
                <a:latin typeface="Calibri"/>
                <a:ea typeface="Calibri"/>
                <a:cs typeface="Calibri"/>
                <a:sym typeface="Calibri"/>
              </a:defRPr>
            </a:lvl2pPr>
            <a:lvl3pPr lvl="2" algn="ctr" rtl="0">
              <a:spcBef>
                <a:spcPts val="0"/>
              </a:spcBef>
              <a:spcAft>
                <a:spcPts val="0"/>
              </a:spcAft>
              <a:buSzPts val="2600"/>
              <a:buFont typeface="Calibri"/>
              <a:buNone/>
              <a:defRPr sz="2600">
                <a:latin typeface="Calibri"/>
                <a:ea typeface="Calibri"/>
                <a:cs typeface="Calibri"/>
                <a:sym typeface="Calibri"/>
              </a:defRPr>
            </a:lvl3pPr>
            <a:lvl4pPr lvl="3" algn="ctr" rtl="0">
              <a:spcBef>
                <a:spcPts val="0"/>
              </a:spcBef>
              <a:spcAft>
                <a:spcPts val="0"/>
              </a:spcAft>
              <a:buSzPts val="2600"/>
              <a:buFont typeface="Calibri"/>
              <a:buNone/>
              <a:defRPr sz="2600">
                <a:latin typeface="Calibri"/>
                <a:ea typeface="Calibri"/>
                <a:cs typeface="Calibri"/>
                <a:sym typeface="Calibri"/>
              </a:defRPr>
            </a:lvl4pPr>
            <a:lvl5pPr lvl="4" algn="ctr" rtl="0">
              <a:spcBef>
                <a:spcPts val="0"/>
              </a:spcBef>
              <a:spcAft>
                <a:spcPts val="0"/>
              </a:spcAft>
              <a:buSzPts val="2600"/>
              <a:buFont typeface="Calibri"/>
              <a:buNone/>
              <a:defRPr sz="2600">
                <a:latin typeface="Calibri"/>
                <a:ea typeface="Calibri"/>
                <a:cs typeface="Calibri"/>
                <a:sym typeface="Calibri"/>
              </a:defRPr>
            </a:lvl5pPr>
            <a:lvl6pPr lvl="5" algn="ctr" rtl="0">
              <a:spcBef>
                <a:spcPts val="0"/>
              </a:spcBef>
              <a:spcAft>
                <a:spcPts val="0"/>
              </a:spcAft>
              <a:buSzPts val="2600"/>
              <a:buFont typeface="Calibri"/>
              <a:buNone/>
              <a:defRPr sz="2600">
                <a:latin typeface="Calibri"/>
                <a:ea typeface="Calibri"/>
                <a:cs typeface="Calibri"/>
                <a:sym typeface="Calibri"/>
              </a:defRPr>
            </a:lvl6pPr>
            <a:lvl7pPr lvl="6" algn="ctr" rtl="0">
              <a:spcBef>
                <a:spcPts val="0"/>
              </a:spcBef>
              <a:spcAft>
                <a:spcPts val="0"/>
              </a:spcAft>
              <a:buSzPts val="2600"/>
              <a:buFont typeface="Calibri"/>
              <a:buNone/>
              <a:defRPr sz="2600">
                <a:latin typeface="Calibri"/>
                <a:ea typeface="Calibri"/>
                <a:cs typeface="Calibri"/>
                <a:sym typeface="Calibri"/>
              </a:defRPr>
            </a:lvl7pPr>
            <a:lvl8pPr lvl="7" algn="ctr" rtl="0">
              <a:spcBef>
                <a:spcPts val="0"/>
              </a:spcBef>
              <a:spcAft>
                <a:spcPts val="0"/>
              </a:spcAft>
              <a:buSzPts val="2600"/>
              <a:buFont typeface="Calibri"/>
              <a:buNone/>
              <a:defRPr sz="2600">
                <a:latin typeface="Calibri"/>
                <a:ea typeface="Calibri"/>
                <a:cs typeface="Calibri"/>
                <a:sym typeface="Calibri"/>
              </a:defRPr>
            </a:lvl8pPr>
            <a:lvl9pPr lvl="8" algn="ctr" rtl="0">
              <a:spcBef>
                <a:spcPts val="0"/>
              </a:spcBef>
              <a:spcAft>
                <a:spcPts val="0"/>
              </a:spcAft>
              <a:buSzPts val="2600"/>
              <a:buFont typeface="Calibri"/>
              <a:buNone/>
              <a:defRPr sz="2600">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ive/Quote 2">
  <p:cSld name="SECTION_HEADER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g274a1c3a4e9_0_10"/>
          <p:cNvSpPr txBox="1">
            <a:spLocks noGrp="1"/>
          </p:cNvSpPr>
          <p:nvPr>
            <p:ph type="title"/>
          </p:nvPr>
        </p:nvSpPr>
        <p:spPr>
          <a:xfrm>
            <a:off x="701550" y="2250050"/>
            <a:ext cx="77409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000"/>
              <a:buFont typeface="Calibri"/>
              <a:buNone/>
              <a:defRPr sz="5000">
                <a:latin typeface="Calibri"/>
                <a:ea typeface="Calibri"/>
                <a:cs typeface="Calibri"/>
                <a:sym typeface="Calibri"/>
              </a:defRPr>
            </a:lvl1pPr>
            <a:lvl2pPr lvl="1" algn="ctr" rtl="0">
              <a:spcBef>
                <a:spcPts val="0"/>
              </a:spcBef>
              <a:spcAft>
                <a:spcPts val="0"/>
              </a:spcAft>
              <a:buSzPts val="3600"/>
              <a:buFont typeface="Calibri"/>
              <a:buNone/>
              <a:defRPr sz="3600">
                <a:latin typeface="Calibri"/>
                <a:ea typeface="Calibri"/>
                <a:cs typeface="Calibri"/>
                <a:sym typeface="Calibri"/>
              </a:defRPr>
            </a:lvl2pPr>
            <a:lvl3pPr lvl="2" algn="ctr" rtl="0">
              <a:spcBef>
                <a:spcPts val="0"/>
              </a:spcBef>
              <a:spcAft>
                <a:spcPts val="0"/>
              </a:spcAft>
              <a:buSzPts val="3600"/>
              <a:buFont typeface="Calibri"/>
              <a:buNone/>
              <a:defRPr sz="3600">
                <a:latin typeface="Calibri"/>
                <a:ea typeface="Calibri"/>
                <a:cs typeface="Calibri"/>
                <a:sym typeface="Calibri"/>
              </a:defRPr>
            </a:lvl3pPr>
            <a:lvl4pPr lvl="3" algn="ctr" rtl="0">
              <a:spcBef>
                <a:spcPts val="0"/>
              </a:spcBef>
              <a:spcAft>
                <a:spcPts val="0"/>
              </a:spcAft>
              <a:buSzPts val="3600"/>
              <a:buFont typeface="Calibri"/>
              <a:buNone/>
              <a:defRPr sz="3600">
                <a:latin typeface="Calibri"/>
                <a:ea typeface="Calibri"/>
                <a:cs typeface="Calibri"/>
                <a:sym typeface="Calibri"/>
              </a:defRPr>
            </a:lvl4pPr>
            <a:lvl5pPr lvl="4" algn="ctr" rtl="0">
              <a:spcBef>
                <a:spcPts val="0"/>
              </a:spcBef>
              <a:spcAft>
                <a:spcPts val="0"/>
              </a:spcAft>
              <a:buSzPts val="3600"/>
              <a:buFont typeface="Calibri"/>
              <a:buNone/>
              <a:defRPr sz="3600">
                <a:latin typeface="Calibri"/>
                <a:ea typeface="Calibri"/>
                <a:cs typeface="Calibri"/>
                <a:sym typeface="Calibri"/>
              </a:defRPr>
            </a:lvl5pPr>
            <a:lvl6pPr lvl="5" algn="ctr" rtl="0">
              <a:spcBef>
                <a:spcPts val="0"/>
              </a:spcBef>
              <a:spcAft>
                <a:spcPts val="0"/>
              </a:spcAft>
              <a:buSzPts val="3600"/>
              <a:buFont typeface="Calibri"/>
              <a:buNone/>
              <a:defRPr sz="3600">
                <a:latin typeface="Calibri"/>
                <a:ea typeface="Calibri"/>
                <a:cs typeface="Calibri"/>
                <a:sym typeface="Calibri"/>
              </a:defRPr>
            </a:lvl6pPr>
            <a:lvl7pPr lvl="6" algn="ctr" rtl="0">
              <a:spcBef>
                <a:spcPts val="0"/>
              </a:spcBef>
              <a:spcAft>
                <a:spcPts val="0"/>
              </a:spcAft>
              <a:buSzPts val="3600"/>
              <a:buFont typeface="Calibri"/>
              <a:buNone/>
              <a:defRPr sz="3600">
                <a:latin typeface="Calibri"/>
                <a:ea typeface="Calibri"/>
                <a:cs typeface="Calibri"/>
                <a:sym typeface="Calibri"/>
              </a:defRPr>
            </a:lvl7pPr>
            <a:lvl8pPr lvl="7" algn="ctr" rtl="0">
              <a:spcBef>
                <a:spcPts val="0"/>
              </a:spcBef>
              <a:spcAft>
                <a:spcPts val="0"/>
              </a:spcAft>
              <a:buSzPts val="3600"/>
              <a:buFont typeface="Calibri"/>
              <a:buNone/>
              <a:defRPr sz="3600">
                <a:latin typeface="Calibri"/>
                <a:ea typeface="Calibri"/>
                <a:cs typeface="Calibri"/>
                <a:sym typeface="Calibri"/>
              </a:defRPr>
            </a:lvl8pPr>
            <a:lvl9pPr lvl="8" algn="ctr" rtl="0">
              <a:spcBef>
                <a:spcPts val="0"/>
              </a:spcBef>
              <a:spcAft>
                <a:spcPts val="0"/>
              </a:spcAft>
              <a:buSzPts val="3600"/>
              <a:buFont typeface="Calibri"/>
              <a:buNone/>
              <a:defRPr sz="3600">
                <a:latin typeface="Calibri"/>
                <a:ea typeface="Calibri"/>
                <a:cs typeface="Calibri"/>
                <a:sym typeface="Calibri"/>
              </a:defRPr>
            </a:lvl9pPr>
          </a:lstStyle>
          <a:p>
            <a:endParaRPr/>
          </a:p>
        </p:txBody>
      </p:sp>
      <p:sp>
        <p:nvSpPr>
          <p:cNvPr id="17" name="Google Shape;17;g274a1c3a4e9_0_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g274a1c3a4e9_0_10"/>
          <p:cNvSpPr txBox="1">
            <a:spLocks noGrp="1"/>
          </p:cNvSpPr>
          <p:nvPr>
            <p:ph type="title" idx="2"/>
          </p:nvPr>
        </p:nvSpPr>
        <p:spPr>
          <a:xfrm>
            <a:off x="1810350" y="3091850"/>
            <a:ext cx="55233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600"/>
              <a:buFont typeface="Calibri"/>
              <a:buNone/>
              <a:defRPr sz="2600">
                <a:latin typeface="Calibri"/>
                <a:ea typeface="Calibri"/>
                <a:cs typeface="Calibri"/>
                <a:sym typeface="Calibri"/>
              </a:defRPr>
            </a:lvl1pPr>
            <a:lvl2pPr lvl="1" algn="ctr" rtl="0">
              <a:spcBef>
                <a:spcPts val="0"/>
              </a:spcBef>
              <a:spcAft>
                <a:spcPts val="0"/>
              </a:spcAft>
              <a:buSzPts val="2600"/>
              <a:buFont typeface="Calibri"/>
              <a:buNone/>
              <a:defRPr sz="2600">
                <a:latin typeface="Calibri"/>
                <a:ea typeface="Calibri"/>
                <a:cs typeface="Calibri"/>
                <a:sym typeface="Calibri"/>
              </a:defRPr>
            </a:lvl2pPr>
            <a:lvl3pPr lvl="2" algn="ctr" rtl="0">
              <a:spcBef>
                <a:spcPts val="0"/>
              </a:spcBef>
              <a:spcAft>
                <a:spcPts val="0"/>
              </a:spcAft>
              <a:buSzPts val="2600"/>
              <a:buFont typeface="Calibri"/>
              <a:buNone/>
              <a:defRPr sz="2600">
                <a:latin typeface="Calibri"/>
                <a:ea typeface="Calibri"/>
                <a:cs typeface="Calibri"/>
                <a:sym typeface="Calibri"/>
              </a:defRPr>
            </a:lvl3pPr>
            <a:lvl4pPr lvl="3" algn="ctr" rtl="0">
              <a:spcBef>
                <a:spcPts val="0"/>
              </a:spcBef>
              <a:spcAft>
                <a:spcPts val="0"/>
              </a:spcAft>
              <a:buSzPts val="2600"/>
              <a:buFont typeface="Calibri"/>
              <a:buNone/>
              <a:defRPr sz="2600">
                <a:latin typeface="Calibri"/>
                <a:ea typeface="Calibri"/>
                <a:cs typeface="Calibri"/>
                <a:sym typeface="Calibri"/>
              </a:defRPr>
            </a:lvl4pPr>
            <a:lvl5pPr lvl="4" algn="ctr" rtl="0">
              <a:spcBef>
                <a:spcPts val="0"/>
              </a:spcBef>
              <a:spcAft>
                <a:spcPts val="0"/>
              </a:spcAft>
              <a:buSzPts val="2600"/>
              <a:buFont typeface="Calibri"/>
              <a:buNone/>
              <a:defRPr sz="2600">
                <a:latin typeface="Calibri"/>
                <a:ea typeface="Calibri"/>
                <a:cs typeface="Calibri"/>
                <a:sym typeface="Calibri"/>
              </a:defRPr>
            </a:lvl5pPr>
            <a:lvl6pPr lvl="5" algn="ctr" rtl="0">
              <a:spcBef>
                <a:spcPts val="0"/>
              </a:spcBef>
              <a:spcAft>
                <a:spcPts val="0"/>
              </a:spcAft>
              <a:buSzPts val="2600"/>
              <a:buFont typeface="Calibri"/>
              <a:buNone/>
              <a:defRPr sz="2600">
                <a:latin typeface="Calibri"/>
                <a:ea typeface="Calibri"/>
                <a:cs typeface="Calibri"/>
                <a:sym typeface="Calibri"/>
              </a:defRPr>
            </a:lvl6pPr>
            <a:lvl7pPr lvl="6" algn="ctr" rtl="0">
              <a:spcBef>
                <a:spcPts val="0"/>
              </a:spcBef>
              <a:spcAft>
                <a:spcPts val="0"/>
              </a:spcAft>
              <a:buSzPts val="2600"/>
              <a:buFont typeface="Calibri"/>
              <a:buNone/>
              <a:defRPr sz="2600">
                <a:latin typeface="Calibri"/>
                <a:ea typeface="Calibri"/>
                <a:cs typeface="Calibri"/>
                <a:sym typeface="Calibri"/>
              </a:defRPr>
            </a:lvl7pPr>
            <a:lvl8pPr lvl="7" algn="ctr" rtl="0">
              <a:spcBef>
                <a:spcPts val="0"/>
              </a:spcBef>
              <a:spcAft>
                <a:spcPts val="0"/>
              </a:spcAft>
              <a:buSzPts val="2600"/>
              <a:buFont typeface="Calibri"/>
              <a:buNone/>
              <a:defRPr sz="2600">
                <a:latin typeface="Calibri"/>
                <a:ea typeface="Calibri"/>
                <a:cs typeface="Calibri"/>
                <a:sym typeface="Calibri"/>
              </a:defRPr>
            </a:lvl8pPr>
            <a:lvl9pPr lvl="8" algn="ctr" rtl="0">
              <a:spcBef>
                <a:spcPts val="0"/>
              </a:spcBef>
              <a:spcAft>
                <a:spcPts val="0"/>
              </a:spcAft>
              <a:buSzPts val="2600"/>
              <a:buFont typeface="Calibri"/>
              <a:buNone/>
              <a:defRPr sz="2600">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g274a1c3a4e9_0_14"/>
          <p:cNvSpPr txBox="1">
            <a:spLocks noGrp="1"/>
          </p:cNvSpPr>
          <p:nvPr>
            <p:ph type="title"/>
          </p:nvPr>
        </p:nvSpPr>
        <p:spPr>
          <a:xfrm>
            <a:off x="760050" y="445025"/>
            <a:ext cx="80724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600"/>
              <a:buFont typeface="Calibri"/>
              <a:buNone/>
              <a:defRPr sz="3600">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g274a1c3a4e9_0_14"/>
          <p:cNvSpPr txBox="1">
            <a:spLocks noGrp="1"/>
          </p:cNvSpPr>
          <p:nvPr>
            <p:ph type="body" idx="1"/>
          </p:nvPr>
        </p:nvSpPr>
        <p:spPr>
          <a:xfrm>
            <a:off x="760050" y="1152475"/>
            <a:ext cx="80724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marL="914400" lvl="1"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marL="1371600" lvl="2"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marL="1828800" lvl="3"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marL="2286000" lvl="4"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marL="2743200" lvl="5"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marL="3200400" lvl="6"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marL="3657600" lvl="7"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marL="4114800" lvl="8"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2" name="Google Shape;22;g274a1c3a4e9_0_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g274a1c3a4e9_0_18"/>
          <p:cNvSpPr txBox="1">
            <a:spLocks noGrp="1"/>
          </p:cNvSpPr>
          <p:nvPr>
            <p:ph type="title"/>
          </p:nvPr>
        </p:nvSpPr>
        <p:spPr>
          <a:xfrm>
            <a:off x="760050" y="445025"/>
            <a:ext cx="80724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Calibri"/>
              <a:buNone/>
              <a:defRPr sz="3600">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 name="Google Shape;25;g274a1c3a4e9_0_18"/>
          <p:cNvSpPr txBox="1">
            <a:spLocks noGrp="1"/>
          </p:cNvSpPr>
          <p:nvPr>
            <p:ph type="body" idx="1"/>
          </p:nvPr>
        </p:nvSpPr>
        <p:spPr>
          <a:xfrm>
            <a:off x="760050" y="1152475"/>
            <a:ext cx="42915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marL="914400" lvl="1"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marL="1371600" lvl="2"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marL="1828800" lvl="3"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marL="2286000" lvl="4"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marL="2743200" lvl="5"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marL="3200400" lvl="6"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marL="3657600" lvl="7"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marL="4114800" lvl="8"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6" name="Google Shape;26;g274a1c3a4e9_0_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g274a1c3a4e9_0_18"/>
          <p:cNvSpPr txBox="1">
            <a:spLocks noGrp="1"/>
          </p:cNvSpPr>
          <p:nvPr>
            <p:ph type="body" idx="2"/>
          </p:nvPr>
        </p:nvSpPr>
        <p:spPr>
          <a:xfrm>
            <a:off x="4326850" y="1152475"/>
            <a:ext cx="42915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marL="914400" lvl="1"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marL="1371600" lvl="2"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marL="1828800" lvl="3"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marL="2286000" lvl="4"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marL="2743200" lvl="5"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marL="3200400" lvl="6"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marL="3657600" lvl="7"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marL="4114800" lvl="8"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1">
  <p:cSld name="TITLE_AND_BODY_1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g274a1c3a4e9_0_23"/>
          <p:cNvSpPr txBox="1">
            <a:spLocks noGrp="1"/>
          </p:cNvSpPr>
          <p:nvPr>
            <p:ph type="title"/>
          </p:nvPr>
        </p:nvSpPr>
        <p:spPr>
          <a:xfrm>
            <a:off x="760050" y="445025"/>
            <a:ext cx="80724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Calibri"/>
              <a:buNone/>
              <a:defRPr sz="3600">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g274a1c3a4e9_0_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31"/>
        <p:cNvGrpSpPr/>
        <p:nvPr/>
      </p:nvGrpSpPr>
      <p:grpSpPr>
        <a:xfrm>
          <a:off x="0" y="0"/>
          <a:ext cx="0" cy="0"/>
          <a:chOff x="0" y="0"/>
          <a:chExt cx="0" cy="0"/>
        </a:xfrm>
      </p:grpSpPr>
      <p:pic>
        <p:nvPicPr>
          <p:cNvPr id="32" name="Google Shape;32;g274a1c3a4e9_0_26" descr="A picture containing text, vector graphics&#10;&#10;Description automatically generated"/>
          <p:cNvPicPr preferRelativeResize="0"/>
          <p:nvPr/>
        </p:nvPicPr>
        <p:blipFill rotWithShape="1">
          <a:blip r:embed="rId2">
            <a:alphaModFix/>
          </a:blip>
          <a:srcRect/>
          <a:stretch/>
        </p:blipFill>
        <p:spPr>
          <a:xfrm>
            <a:off x="2584738" y="111512"/>
            <a:ext cx="3974525"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_1">
    <p:bg>
      <p:bgPr>
        <a:gradFill>
          <a:gsLst>
            <a:gs pos="0">
              <a:srgbClr val="306797"/>
            </a:gs>
            <a:gs pos="8000">
              <a:srgbClr val="306797"/>
            </a:gs>
            <a:gs pos="48000">
              <a:srgbClr val="235079"/>
            </a:gs>
            <a:gs pos="90000">
              <a:srgbClr val="1C3C58"/>
            </a:gs>
            <a:gs pos="100000">
              <a:srgbClr val="1C3C58"/>
            </a:gs>
          </a:gsLst>
          <a:lin ang="16200038" scaled="0"/>
        </a:gradFill>
        <a:effectLst/>
      </p:bgPr>
    </p:bg>
    <p:spTree>
      <p:nvGrpSpPr>
        <p:cNvPr id="1" name="Shape 33"/>
        <p:cNvGrpSpPr/>
        <p:nvPr/>
      </p:nvGrpSpPr>
      <p:grpSpPr>
        <a:xfrm>
          <a:off x="0" y="0"/>
          <a:ext cx="0" cy="0"/>
          <a:chOff x="0" y="0"/>
          <a:chExt cx="0" cy="0"/>
        </a:xfrm>
      </p:grpSpPr>
      <p:sp>
        <p:nvSpPr>
          <p:cNvPr id="34" name="Google Shape;34;g274a1c3a4e9_0_28"/>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 name="Google Shape;35;g274a1c3a4e9_0_28"/>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7"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36" name="Google Shape;36;g274a1c3a4e9_0_28"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_HEADER_2">
    <p:bg>
      <p:bgPr>
        <a:gradFill>
          <a:gsLst>
            <a:gs pos="0">
              <a:srgbClr val="EAD67B"/>
            </a:gs>
            <a:gs pos="9000">
              <a:srgbClr val="EAD67B"/>
            </a:gs>
            <a:gs pos="52000">
              <a:srgbClr val="E6CE64"/>
            </a:gs>
            <a:gs pos="95000">
              <a:srgbClr val="CCAC20"/>
            </a:gs>
            <a:gs pos="100000">
              <a:srgbClr val="CCAC20"/>
            </a:gs>
          </a:gsLst>
          <a:lin ang="15960083" scaled="0"/>
        </a:gradFill>
        <a:effectLst/>
      </p:bgPr>
    </p:bg>
    <p:spTree>
      <p:nvGrpSpPr>
        <p:cNvPr id="1" name="Shape 37"/>
        <p:cNvGrpSpPr/>
        <p:nvPr/>
      </p:nvGrpSpPr>
      <p:grpSpPr>
        <a:xfrm>
          <a:off x="0" y="0"/>
          <a:ext cx="0" cy="0"/>
          <a:chOff x="0" y="0"/>
          <a:chExt cx="0" cy="0"/>
        </a:xfrm>
      </p:grpSpPr>
      <p:sp>
        <p:nvSpPr>
          <p:cNvPr id="38" name="Google Shape;38;g274a1c3a4e9_0_3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 name="Google Shape;39;g274a1c3a4e9_0_32"/>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dk1"/>
              </a:buClr>
              <a:buSzPts val="2600"/>
              <a:buFont typeface="Arial"/>
              <a:buChar char="•"/>
              <a:defRPr sz="2600">
                <a:solidFill>
                  <a:schemeClr val="dk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40" name="Google Shape;40;g274a1c3a4e9_0_32"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g274a1c3a4e9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g274a1c3a4e9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g274a1c3a4e9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reerperfect.com/services/free/work-preference"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fdc992ff61_0_11"/>
          <p:cNvSpPr txBox="1">
            <a:spLocks noGrp="1"/>
          </p:cNvSpPr>
          <p:nvPr>
            <p:ph type="body" idx="4294967295"/>
          </p:nvPr>
        </p:nvSpPr>
        <p:spPr>
          <a:xfrm>
            <a:off x="458738" y="1130238"/>
            <a:ext cx="8164200" cy="3434100"/>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520"/>
              </a:spcBef>
              <a:spcAft>
                <a:spcPts val="0"/>
              </a:spcAft>
              <a:buClr>
                <a:schemeClr val="accent4"/>
              </a:buClr>
              <a:buSzPts val="2600"/>
              <a:buNone/>
            </a:pPr>
            <a:r>
              <a:rPr lang="en-US" sz="2600">
                <a:solidFill>
                  <a:schemeClr val="dk1"/>
                </a:solidFill>
                <a:latin typeface="Calibri"/>
                <a:ea typeface="Calibri"/>
                <a:cs typeface="Calibri"/>
                <a:sym typeface="Calibri"/>
              </a:rPr>
              <a:t>How do you feel about this solution?</a:t>
            </a:r>
            <a:endParaRPr sz="2600">
              <a:solidFill>
                <a:schemeClr val="dk1"/>
              </a:solidFill>
              <a:latin typeface="Calibri"/>
              <a:ea typeface="Calibri"/>
              <a:cs typeface="Calibri"/>
              <a:sym typeface="Calibri"/>
            </a:endParaRPr>
          </a:p>
          <a:p>
            <a:pPr marL="0" lvl="0" indent="0" algn="l" rtl="0">
              <a:lnSpc>
                <a:spcPct val="100000"/>
              </a:lnSpc>
              <a:spcBef>
                <a:spcPts val="520"/>
              </a:spcBef>
              <a:spcAft>
                <a:spcPts val="0"/>
              </a:spcAft>
              <a:buSzPts val="2600"/>
              <a:buNone/>
            </a:pPr>
            <a:endParaRPr sz="2600">
              <a:solidFill>
                <a:schemeClr val="dk1"/>
              </a:solidFill>
              <a:latin typeface="Calibri"/>
              <a:ea typeface="Calibri"/>
              <a:cs typeface="Calibri"/>
              <a:sym typeface="Calibri"/>
            </a:endParaRPr>
          </a:p>
        </p:txBody>
      </p:sp>
      <p:sp>
        <p:nvSpPr>
          <p:cNvPr id="105" name="Google Shape;105;gfdc992ff61_0_11"/>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Crash Landing Consensus</a:t>
            </a:r>
            <a:endParaRPr sz="3640"/>
          </a:p>
        </p:txBody>
      </p:sp>
      <p:sp>
        <p:nvSpPr>
          <p:cNvPr id="106" name="Google Shape;106;gfdc992ff61_0_11"/>
          <p:cNvSpPr/>
          <p:nvPr/>
        </p:nvSpPr>
        <p:spPr>
          <a:xfrm>
            <a:off x="875580" y="1877323"/>
            <a:ext cx="1388853" cy="1388853"/>
          </a:xfrm>
          <a:prstGeom prst="heart">
            <a:avLst/>
          </a:prstGeom>
          <a:solidFill>
            <a:schemeClr val="accent4"/>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 name="Google Shape;107;gfdc992ff61_0_11"/>
          <p:cNvSpPr/>
          <p:nvPr/>
        </p:nvSpPr>
        <p:spPr>
          <a:xfrm>
            <a:off x="3846457" y="1872035"/>
            <a:ext cx="1388853" cy="1388853"/>
          </a:xfrm>
          <a:prstGeom prst="smileyFace">
            <a:avLst>
              <a:gd name="adj" fmla="val 4653"/>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 name="Google Shape;108;gfdc992ff61_0_11"/>
          <p:cNvSpPr/>
          <p:nvPr/>
        </p:nvSpPr>
        <p:spPr>
          <a:xfrm>
            <a:off x="6754483" y="1877323"/>
            <a:ext cx="1388853" cy="1388853"/>
          </a:xfrm>
          <a:prstGeom prst="smileyFace">
            <a:avLst>
              <a:gd name="adj" fmla="val -4653"/>
            </a:avLst>
          </a:prstGeom>
          <a:solidFill>
            <a:srgbClr val="3978B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 name="Google Shape;109;gfdc992ff61_0_11"/>
          <p:cNvSpPr txBox="1"/>
          <p:nvPr/>
        </p:nvSpPr>
        <p:spPr>
          <a:xfrm>
            <a:off x="823820" y="3343814"/>
            <a:ext cx="1492371"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rgbClr val="000000"/>
                </a:solidFill>
                <a:latin typeface="Calibri"/>
                <a:ea typeface="Calibri"/>
                <a:cs typeface="Calibri"/>
                <a:sym typeface="Calibri"/>
              </a:rPr>
              <a:t>I love it! </a:t>
            </a:r>
            <a:endParaRPr/>
          </a:p>
        </p:txBody>
      </p:sp>
      <p:sp>
        <p:nvSpPr>
          <p:cNvPr id="110" name="Google Shape;110;gfdc992ff61_0_11"/>
          <p:cNvSpPr txBox="1"/>
          <p:nvPr/>
        </p:nvSpPr>
        <p:spPr>
          <a:xfrm>
            <a:off x="3782375" y="3343814"/>
            <a:ext cx="1574321"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000" b="0" i="0" u="none" strike="noStrike" cap="none">
                <a:solidFill>
                  <a:srgbClr val="000000"/>
                </a:solidFill>
                <a:latin typeface="Calibri"/>
                <a:ea typeface="Calibri"/>
                <a:cs typeface="Calibri"/>
                <a:sym typeface="Calibri"/>
              </a:rPr>
              <a:t>I can live with it.</a:t>
            </a:r>
            <a:endParaRPr/>
          </a:p>
        </p:txBody>
      </p:sp>
      <p:sp>
        <p:nvSpPr>
          <p:cNvPr id="111" name="Google Shape;111;gfdc992ff61_0_11"/>
          <p:cNvSpPr txBox="1"/>
          <p:nvPr/>
        </p:nvSpPr>
        <p:spPr>
          <a:xfrm>
            <a:off x="6573328" y="3333241"/>
            <a:ext cx="1751162" cy="123110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000" b="0" i="0" u="none" strike="noStrike" cap="none">
                <a:solidFill>
                  <a:srgbClr val="000000"/>
                </a:solidFill>
                <a:latin typeface="Calibri"/>
                <a:ea typeface="Calibri"/>
                <a:cs typeface="Calibri"/>
                <a:sym typeface="Calibri"/>
              </a:rPr>
              <a:t>I can’t live with it.</a:t>
            </a:r>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4020b65e7f_0_21"/>
          <p:cNvSpPr txBox="1">
            <a:spLocks noGrp="1"/>
          </p:cNvSpPr>
          <p:nvPr>
            <p:ph type="body" idx="4294967295"/>
          </p:nvPr>
        </p:nvSpPr>
        <p:spPr>
          <a:xfrm>
            <a:off x="1176447" y="3933928"/>
            <a:ext cx="6804505" cy="597518"/>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00000"/>
              </a:lnSpc>
              <a:spcBef>
                <a:spcPts val="520"/>
              </a:spcBef>
              <a:spcAft>
                <a:spcPts val="0"/>
              </a:spcAft>
              <a:buSzPct val="126829"/>
              <a:buNone/>
            </a:pPr>
            <a:r>
              <a:rPr lang="en-US" sz="20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https://www.careerperfect.com/services/free/work-preference</a:t>
            </a:r>
            <a:r>
              <a:rPr lang="en-US" sz="2050">
                <a:solidFill>
                  <a:schemeClr val="dk1"/>
                </a:solidFill>
                <a:latin typeface="Calibri"/>
                <a:ea typeface="Calibri"/>
                <a:cs typeface="Calibri"/>
                <a:sym typeface="Calibri"/>
              </a:rPr>
              <a:t> </a:t>
            </a:r>
            <a:endParaRPr sz="2050">
              <a:latin typeface="Calibri"/>
              <a:ea typeface="Calibri"/>
              <a:cs typeface="Calibri"/>
              <a:sym typeface="Calibri"/>
            </a:endParaRPr>
          </a:p>
          <a:p>
            <a:pPr marL="0" lvl="0" indent="0" algn="l" rtl="0">
              <a:lnSpc>
                <a:spcPct val="100000"/>
              </a:lnSpc>
              <a:spcBef>
                <a:spcPts val="520"/>
              </a:spcBef>
              <a:spcAft>
                <a:spcPts val="0"/>
              </a:spcAft>
              <a:buSzPct val="108333"/>
              <a:buNone/>
            </a:pPr>
            <a:endParaRPr sz="2400">
              <a:solidFill>
                <a:schemeClr val="accent2"/>
              </a:solidFill>
            </a:endParaRPr>
          </a:p>
        </p:txBody>
      </p:sp>
      <p:sp>
        <p:nvSpPr>
          <p:cNvPr id="117" name="Google Shape;117;g14020b65e7f_0_21"/>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Work Preferences Inventory</a:t>
            </a:r>
            <a:endParaRPr sz="3640"/>
          </a:p>
        </p:txBody>
      </p:sp>
      <p:pic>
        <p:nvPicPr>
          <p:cNvPr id="118" name="Google Shape;118;g14020b65e7f_0_21"/>
          <p:cNvPicPr preferRelativeResize="0"/>
          <p:nvPr/>
        </p:nvPicPr>
        <p:blipFill rotWithShape="1">
          <a:blip r:embed="rId4">
            <a:alphaModFix/>
          </a:blip>
          <a:srcRect l="6292" t="5249" r="5817" b="6823"/>
          <a:stretch/>
        </p:blipFill>
        <p:spPr>
          <a:xfrm>
            <a:off x="3322975" y="1293050"/>
            <a:ext cx="2511450" cy="2512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4020b65e7f_0_16"/>
          <p:cNvSpPr txBox="1">
            <a:spLocks noGrp="1"/>
          </p:cNvSpPr>
          <p:nvPr>
            <p:ph type="body" idx="4294967295"/>
          </p:nvPr>
        </p:nvSpPr>
        <p:spPr>
          <a:xfrm>
            <a:off x="760050" y="1017725"/>
            <a:ext cx="7812600" cy="36603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520"/>
              </a:spcBef>
              <a:spcAft>
                <a:spcPts val="0"/>
              </a:spcAft>
              <a:buClr>
                <a:schemeClr val="dk1"/>
              </a:buClr>
              <a:buSzPts val="3200"/>
              <a:buChar char="•"/>
            </a:pPr>
            <a:r>
              <a:rPr lang="en-US" sz="2400">
                <a:solidFill>
                  <a:schemeClr val="dk1"/>
                </a:solidFill>
                <a:latin typeface="Calibri"/>
                <a:ea typeface="Calibri"/>
                <a:cs typeface="Calibri"/>
                <a:sym typeface="Calibri"/>
              </a:rPr>
              <a:t>If you scored higher than a 6 in Focuser, act like you’re looking through binoculars.</a:t>
            </a:r>
            <a:endParaRPr sz="2400">
              <a:solidFill>
                <a:schemeClr val="dk1"/>
              </a:solidFill>
              <a:latin typeface="Calibri"/>
              <a:ea typeface="Calibri"/>
              <a:cs typeface="Calibri"/>
              <a:sym typeface="Calibri"/>
            </a:endParaRPr>
          </a:p>
          <a:p>
            <a:pPr marL="457200" lvl="0" indent="-431800" algn="l" rtl="0">
              <a:lnSpc>
                <a:spcPct val="100000"/>
              </a:lnSpc>
              <a:spcBef>
                <a:spcPts val="1000"/>
              </a:spcBef>
              <a:spcAft>
                <a:spcPts val="0"/>
              </a:spcAft>
              <a:buClr>
                <a:schemeClr val="dk1"/>
              </a:buClr>
              <a:buSzPts val="3200"/>
              <a:buChar char="•"/>
            </a:pPr>
            <a:r>
              <a:rPr lang="en-US" sz="2400">
                <a:solidFill>
                  <a:schemeClr val="dk1"/>
                </a:solidFill>
                <a:latin typeface="Calibri"/>
                <a:ea typeface="Calibri"/>
                <a:cs typeface="Calibri"/>
                <a:sym typeface="Calibri"/>
              </a:rPr>
              <a:t>If you scored higher than a 6 in Relater, give an air high-five.</a:t>
            </a:r>
            <a:endParaRPr sz="2400">
              <a:solidFill>
                <a:schemeClr val="dk1"/>
              </a:solidFill>
              <a:latin typeface="Calibri"/>
              <a:ea typeface="Calibri"/>
              <a:cs typeface="Calibri"/>
              <a:sym typeface="Calibri"/>
            </a:endParaRPr>
          </a:p>
          <a:p>
            <a:pPr marL="457200" lvl="0" indent="-431800" algn="l" rtl="0">
              <a:lnSpc>
                <a:spcPct val="100000"/>
              </a:lnSpc>
              <a:spcBef>
                <a:spcPts val="1000"/>
              </a:spcBef>
              <a:spcAft>
                <a:spcPts val="0"/>
              </a:spcAft>
              <a:buClr>
                <a:schemeClr val="dk1"/>
              </a:buClr>
              <a:buSzPts val="3200"/>
              <a:buChar char="•"/>
            </a:pPr>
            <a:r>
              <a:rPr lang="en-US" sz="2400">
                <a:solidFill>
                  <a:schemeClr val="dk1"/>
                </a:solidFill>
                <a:latin typeface="Calibri"/>
                <a:ea typeface="Calibri"/>
                <a:cs typeface="Calibri"/>
                <a:sym typeface="Calibri"/>
              </a:rPr>
              <a:t>If you scored higher than a 6 in Integrator, twiddle your fingers like an evil genius.</a:t>
            </a:r>
            <a:endParaRPr sz="2400">
              <a:solidFill>
                <a:schemeClr val="dk1"/>
              </a:solidFill>
              <a:latin typeface="Calibri"/>
              <a:ea typeface="Calibri"/>
              <a:cs typeface="Calibri"/>
              <a:sym typeface="Calibri"/>
            </a:endParaRPr>
          </a:p>
          <a:p>
            <a:pPr marL="457200" lvl="0" indent="-431800" algn="l" rtl="0">
              <a:lnSpc>
                <a:spcPct val="100000"/>
              </a:lnSpc>
              <a:spcBef>
                <a:spcPts val="1000"/>
              </a:spcBef>
              <a:spcAft>
                <a:spcPts val="1000"/>
              </a:spcAft>
              <a:buClr>
                <a:schemeClr val="dk1"/>
              </a:buClr>
              <a:buSzPts val="3200"/>
              <a:buChar char="•"/>
            </a:pPr>
            <a:r>
              <a:rPr lang="en-US" sz="2400">
                <a:solidFill>
                  <a:schemeClr val="dk1"/>
                </a:solidFill>
                <a:latin typeface="Calibri"/>
                <a:ea typeface="Calibri"/>
                <a:cs typeface="Calibri"/>
                <a:sym typeface="Calibri"/>
              </a:rPr>
              <a:t>If you scored higher than a 6 in Operator, act like you’re operating a spaceship.</a:t>
            </a:r>
            <a:endParaRPr sz="2400">
              <a:solidFill>
                <a:schemeClr val="dk1"/>
              </a:solidFill>
              <a:latin typeface="Calibri"/>
              <a:ea typeface="Calibri"/>
              <a:cs typeface="Calibri"/>
              <a:sym typeface="Calibri"/>
            </a:endParaRPr>
          </a:p>
        </p:txBody>
      </p:sp>
      <p:sp>
        <p:nvSpPr>
          <p:cNvPr id="124" name="Google Shape;124;g14020b65e7f_0_16"/>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Work Preferences</a:t>
            </a:r>
            <a:endParaRPr sz="364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4020b65e7f_0_28"/>
          <p:cNvSpPr txBox="1">
            <a:spLocks noGrp="1"/>
          </p:cNvSpPr>
          <p:nvPr>
            <p:ph type="body" idx="4294967295"/>
          </p:nvPr>
        </p:nvSpPr>
        <p:spPr>
          <a:xfrm>
            <a:off x="760050" y="1299825"/>
            <a:ext cx="6297900" cy="3434100"/>
          </a:xfrm>
          <a:prstGeom prst="rect">
            <a:avLst/>
          </a:prstGeom>
          <a:noFill/>
          <a:ln>
            <a:noFill/>
          </a:ln>
        </p:spPr>
        <p:txBody>
          <a:bodyPr spcFirstLastPara="1" wrap="square" lIns="91425" tIns="45700" rIns="91425" bIns="45700" anchor="t" anchorCtr="0">
            <a:normAutofit lnSpcReduction="20000"/>
          </a:bodyPr>
          <a:lstStyle/>
          <a:p>
            <a:pPr marL="457200" lvl="0" indent="-3937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Line up in ascending order of your score for your dominant work style.</a:t>
            </a:r>
            <a:endParaRPr sz="2600">
              <a:solidFill>
                <a:schemeClr val="dk1"/>
              </a:solidFill>
              <a:latin typeface="Calibri"/>
              <a:ea typeface="Calibri"/>
              <a:cs typeface="Calibri"/>
              <a:sym typeface="Calibri"/>
            </a:endParaRPr>
          </a:p>
          <a:p>
            <a:pPr marL="914400" lvl="1" indent="-393700" algn="l" rtl="0">
              <a:lnSpc>
                <a:spcPct val="100000"/>
              </a:lnSpc>
              <a:spcBef>
                <a:spcPts val="4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i.e. Line up from highest score to lowest score.</a:t>
            </a:r>
            <a:endParaRPr sz="2600">
              <a:solidFill>
                <a:schemeClr val="dk1"/>
              </a:solidFill>
              <a:latin typeface="Calibri"/>
              <a:ea typeface="Calibri"/>
              <a:cs typeface="Calibri"/>
              <a:sym typeface="Calibri"/>
            </a:endParaRPr>
          </a:p>
          <a:p>
            <a:pPr marL="457200" lvl="0" indent="-3937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“Fold the Line” and face the person opposite you.</a:t>
            </a:r>
            <a:endParaRPr sz="2600">
              <a:solidFill>
                <a:schemeClr val="dk1"/>
              </a:solidFill>
              <a:latin typeface="Calibri"/>
              <a:ea typeface="Calibri"/>
              <a:cs typeface="Calibri"/>
              <a:sym typeface="Calibri"/>
            </a:endParaRPr>
          </a:p>
          <a:p>
            <a:pPr marL="457200" lvl="0" indent="-3937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Share your answers from your Values Chart and discuss your differences in values. </a:t>
            </a:r>
            <a:endParaRPr sz="2600">
              <a:solidFill>
                <a:schemeClr val="dk1"/>
              </a:solidFill>
              <a:latin typeface="Calibri"/>
              <a:ea typeface="Calibri"/>
              <a:cs typeface="Calibri"/>
              <a:sym typeface="Calibri"/>
            </a:endParaRPr>
          </a:p>
          <a:p>
            <a:pPr marL="457200" lvl="0" indent="-228600" algn="l" rtl="0">
              <a:lnSpc>
                <a:spcPct val="100000"/>
              </a:lnSpc>
              <a:spcBef>
                <a:spcPts val="520"/>
              </a:spcBef>
              <a:spcAft>
                <a:spcPts val="0"/>
              </a:spcAft>
              <a:buClr>
                <a:schemeClr val="dk1"/>
              </a:buClr>
              <a:buSzPts val="2600"/>
              <a:buFont typeface="Arial"/>
              <a:buNone/>
            </a:pPr>
            <a:endParaRPr/>
          </a:p>
        </p:txBody>
      </p:sp>
      <p:sp>
        <p:nvSpPr>
          <p:cNvPr id="130" name="Google Shape;130;g14020b65e7f_0_28"/>
          <p:cNvSpPr txBox="1">
            <a:spLocks noGrp="1"/>
          </p:cNvSpPr>
          <p:nvPr>
            <p:ph type="title"/>
          </p:nvPr>
        </p:nvSpPr>
        <p:spPr>
          <a:xfrm>
            <a:off x="760050" y="445025"/>
            <a:ext cx="46026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Fold the Line</a:t>
            </a:r>
            <a:endParaRPr sz="3640"/>
          </a:p>
        </p:txBody>
      </p:sp>
      <p:pic>
        <p:nvPicPr>
          <p:cNvPr id="131" name="Google Shape;131;g14020b65e7f_0_28"/>
          <p:cNvPicPr preferRelativeResize="0"/>
          <p:nvPr/>
        </p:nvPicPr>
        <p:blipFill>
          <a:blip r:embed="rId3">
            <a:alphaModFix/>
          </a:blip>
          <a:stretch>
            <a:fillRect/>
          </a:stretch>
        </p:blipFill>
        <p:spPr>
          <a:xfrm>
            <a:off x="6515100" y="219150"/>
            <a:ext cx="2428800" cy="242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4020b65e7f_0_35"/>
          <p:cNvSpPr txBox="1">
            <a:spLocks noGrp="1"/>
          </p:cNvSpPr>
          <p:nvPr>
            <p:ph type="body" idx="4294967295"/>
          </p:nvPr>
        </p:nvSpPr>
        <p:spPr>
          <a:xfrm>
            <a:off x="800100" y="1309350"/>
            <a:ext cx="50865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Write your goal  in the section at the bottom of the Values Chart handout.</a:t>
            </a:r>
            <a:endParaRPr sz="2600">
              <a:solidFill>
                <a:schemeClr val="dk1"/>
              </a:solidFill>
              <a:latin typeface="Calibri"/>
              <a:ea typeface="Calibri"/>
              <a:cs typeface="Calibri"/>
              <a:sym typeface="Calibri"/>
            </a:endParaRPr>
          </a:p>
          <a:p>
            <a:pPr marL="457200" lvl="0" indent="-393700" algn="l" rtl="0">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Cut or tear the paper on the line.</a:t>
            </a:r>
            <a:endParaRPr sz="2600">
              <a:solidFill>
                <a:schemeClr val="dk1"/>
              </a:solidFill>
              <a:latin typeface="Calibri"/>
              <a:ea typeface="Calibri"/>
              <a:cs typeface="Calibri"/>
              <a:sym typeface="Calibri"/>
            </a:endParaRPr>
          </a:p>
          <a:p>
            <a:pPr marL="457200" lvl="0" indent="-393700" algn="l" rtl="0">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Crumple up your goal and toss it.</a:t>
            </a:r>
            <a:endParaRPr sz="2600">
              <a:solidFill>
                <a:schemeClr val="dk1"/>
              </a:solidFill>
              <a:latin typeface="Calibri"/>
              <a:ea typeface="Calibri"/>
              <a:cs typeface="Calibri"/>
              <a:sym typeface="Calibri"/>
            </a:endParaRPr>
          </a:p>
          <a:p>
            <a:pPr marL="457200" lvl="0" indent="-393700" algn="l" rtl="0">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Pick up another goal and be prepared to share it.</a:t>
            </a:r>
            <a:endParaRPr sz="2600">
              <a:solidFill>
                <a:schemeClr val="dk1"/>
              </a:solidFill>
              <a:latin typeface="Calibri"/>
              <a:ea typeface="Calibri"/>
              <a:cs typeface="Calibri"/>
              <a:sym typeface="Calibri"/>
            </a:endParaRPr>
          </a:p>
        </p:txBody>
      </p:sp>
      <p:sp>
        <p:nvSpPr>
          <p:cNvPr id="137" name="Google Shape;137;g14020b65e7f_0_35"/>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Commit and Toss</a:t>
            </a:r>
            <a:endParaRPr sz="3640"/>
          </a:p>
        </p:txBody>
      </p:sp>
      <p:pic>
        <p:nvPicPr>
          <p:cNvPr id="138" name="Google Shape;138;g14020b65e7f_0_35"/>
          <p:cNvPicPr preferRelativeResize="0"/>
          <p:nvPr/>
        </p:nvPicPr>
        <p:blipFill rotWithShape="1">
          <a:blip r:embed="rId3">
            <a:alphaModFix/>
          </a:blip>
          <a:srcRect/>
          <a:stretch/>
        </p:blipFill>
        <p:spPr>
          <a:xfrm>
            <a:off x="6112075" y="735947"/>
            <a:ext cx="2574725" cy="30906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2"/>
          <p:cNvSpPr txBox="1">
            <a:spLocks noGrp="1"/>
          </p:cNvSpPr>
          <p:nvPr>
            <p:ph type="title"/>
          </p:nvPr>
        </p:nvSpPr>
        <p:spPr>
          <a:xfrm>
            <a:off x="3192388" y="1852475"/>
            <a:ext cx="5523300" cy="8418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Shake It Up</a:t>
            </a:r>
            <a:endParaRPr/>
          </a:p>
        </p:txBody>
      </p:sp>
      <p:sp>
        <p:nvSpPr>
          <p:cNvPr id="54" name="Google Shape;54;p2"/>
          <p:cNvSpPr txBox="1">
            <a:spLocks noGrp="1"/>
          </p:cNvSpPr>
          <p:nvPr>
            <p:ph type="title" idx="2"/>
          </p:nvPr>
        </p:nvSpPr>
        <p:spPr>
          <a:xfrm>
            <a:off x="3192388" y="2571750"/>
            <a:ext cx="5523300" cy="841800"/>
          </a:xfrm>
          <a:prstGeom prst="rect">
            <a:avLst/>
          </a:prstGeom>
        </p:spPr>
        <p:txBody>
          <a:bodyPr spcFirstLastPara="1" wrap="square" lIns="91425" tIns="91425" rIns="91425" bIns="91425" anchor="ctr" anchorCtr="0">
            <a:normAutofit/>
          </a:bodyPr>
          <a:lstStyle/>
          <a:p>
            <a:pPr marL="0" marR="34288" lvl="0" indent="0" algn="l" rtl="0">
              <a:spcBef>
                <a:spcPts val="0"/>
              </a:spcBef>
              <a:spcAft>
                <a:spcPts val="0"/>
              </a:spcAft>
              <a:buClr>
                <a:schemeClr val="dk1"/>
              </a:buClr>
              <a:buSzPts val="2600"/>
              <a:buFont typeface="Arial"/>
              <a:buNone/>
            </a:pPr>
            <a:r>
              <a:rPr lang="en-US"/>
              <a:t>Working With New People</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701550" y="1964300"/>
            <a:ext cx="7740900" cy="8418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rgbClr val="FFFFFF"/>
              </a:buClr>
              <a:buSzPts val="5000"/>
              <a:buFont typeface="Calibri"/>
              <a:buNone/>
            </a:pPr>
            <a:r>
              <a:rPr lang="en-US"/>
              <a:t>Essential Questions</a:t>
            </a:r>
            <a:endParaRPr/>
          </a:p>
        </p:txBody>
      </p:sp>
      <p:sp>
        <p:nvSpPr>
          <p:cNvPr id="60" name="Google Shape;60;p3"/>
          <p:cNvSpPr txBox="1">
            <a:spLocks noGrp="1"/>
          </p:cNvSpPr>
          <p:nvPr>
            <p:ph type="title" idx="2"/>
          </p:nvPr>
        </p:nvSpPr>
        <p:spPr>
          <a:xfrm>
            <a:off x="641250" y="3120425"/>
            <a:ext cx="7861500" cy="8418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Clr>
                <a:schemeClr val="dk1"/>
              </a:buClr>
              <a:buSzPts val="2600"/>
              <a:buFont typeface="Calibri"/>
              <a:buChar char="•"/>
            </a:pPr>
            <a:r>
              <a:rPr lang="en-US"/>
              <a:t>What are the benefits of working with new people? </a:t>
            </a:r>
            <a:endParaRPr/>
          </a:p>
          <a:p>
            <a:pPr marL="457200" lvl="0" indent="-393700" algn="l" rtl="0">
              <a:spcBef>
                <a:spcPts val="0"/>
              </a:spcBef>
              <a:spcAft>
                <a:spcPts val="0"/>
              </a:spcAft>
              <a:buClr>
                <a:schemeClr val="dk1"/>
              </a:buClr>
              <a:buSzPts val="2600"/>
              <a:buFont typeface="Calibri"/>
              <a:buChar char="•"/>
            </a:pPr>
            <a:r>
              <a:rPr lang="en-US"/>
              <a:t>What skills do we need to work well with others? </a:t>
            </a:r>
            <a:endParaRPr/>
          </a:p>
          <a:p>
            <a:pPr marL="55562" lvl="0" indent="0" algn="l" rtl="0">
              <a:spcBef>
                <a:spcPts val="0"/>
              </a:spcBef>
              <a:spcAft>
                <a:spcPts val="0"/>
              </a:spcAft>
              <a:buClr>
                <a:schemeClr val="dk1"/>
              </a:buClr>
              <a:buSzPts val="2600"/>
              <a:buFont typeface="Arial"/>
              <a:buNone/>
            </a:pPr>
            <a:endParaRPr/>
          </a:p>
          <a:p>
            <a:pPr marL="0" lvl="0" indent="0" algn="ctr"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701550" y="1926200"/>
            <a:ext cx="7740900" cy="8418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rgbClr val="FFFFFF"/>
              </a:buClr>
              <a:buSzPts val="5000"/>
              <a:buFont typeface="Calibri"/>
              <a:buNone/>
            </a:pPr>
            <a:r>
              <a:rPr lang="en-US"/>
              <a:t>Learning Objectives</a:t>
            </a:r>
            <a:endParaRPr/>
          </a:p>
        </p:txBody>
      </p:sp>
      <p:sp>
        <p:nvSpPr>
          <p:cNvPr id="66" name="Google Shape;66;p4"/>
          <p:cNvSpPr txBox="1">
            <a:spLocks noGrp="1"/>
          </p:cNvSpPr>
          <p:nvPr>
            <p:ph type="title" idx="2"/>
          </p:nvPr>
        </p:nvSpPr>
        <p:spPr>
          <a:xfrm>
            <a:off x="627000" y="3082325"/>
            <a:ext cx="7890000" cy="1499100"/>
          </a:xfrm>
          <a:prstGeom prst="rect">
            <a:avLst/>
          </a:prstGeom>
        </p:spPr>
        <p:txBody>
          <a:bodyPr spcFirstLastPara="1" wrap="square" lIns="91425" tIns="91425" rIns="91425" bIns="91425" anchor="ctr" anchorCtr="0">
            <a:noAutofit/>
          </a:bodyPr>
          <a:lstStyle/>
          <a:p>
            <a:pPr marL="457200" lvl="0" indent="-393675" algn="l" rtl="0">
              <a:spcBef>
                <a:spcPts val="0"/>
              </a:spcBef>
              <a:spcAft>
                <a:spcPts val="0"/>
              </a:spcAft>
              <a:buClr>
                <a:schemeClr val="dk1"/>
              </a:buClr>
              <a:buSzPts val="2600"/>
              <a:buFont typeface="Calibri"/>
              <a:buChar char="•"/>
            </a:pPr>
            <a:r>
              <a:rPr lang="en-US" dirty="0"/>
              <a:t>Analyze how our individual values guide our working styles and preferences.</a:t>
            </a:r>
            <a:endParaRPr dirty="0"/>
          </a:p>
          <a:p>
            <a:pPr marL="457200" lvl="0" indent="-393675" algn="l" rtl="0">
              <a:spcBef>
                <a:spcPts val="0"/>
              </a:spcBef>
              <a:spcAft>
                <a:spcPts val="0"/>
              </a:spcAft>
              <a:buClr>
                <a:schemeClr val="dk1"/>
              </a:buClr>
              <a:buSzPts val="2600"/>
              <a:buFont typeface="Calibri"/>
              <a:buChar char="•"/>
            </a:pPr>
            <a:r>
              <a:rPr lang="en-US" dirty="0"/>
              <a:t>Evaluate how different perspectives benefit a task.</a:t>
            </a:r>
            <a:endParaRPr dirty="0"/>
          </a:p>
          <a:p>
            <a:pPr marL="398462" lvl="0" indent="-177800" algn="l" rtl="0">
              <a:spcBef>
                <a:spcPts val="0"/>
              </a:spcBef>
              <a:spcAft>
                <a:spcPts val="0"/>
              </a:spcAft>
              <a:buClr>
                <a:schemeClr val="lt1"/>
              </a:buClr>
              <a:buSzPts val="2600"/>
              <a:buFont typeface="Arial"/>
              <a:buNone/>
            </a:pPr>
            <a:endParaRPr dirty="0"/>
          </a:p>
          <a:p>
            <a:pPr marL="0" lvl="0" indent="0" algn="ctr" rtl="0">
              <a:spcBef>
                <a:spcPts val="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5"/>
          <p:cNvSpPr txBox="1">
            <a:spLocks noGrp="1"/>
          </p:cNvSpPr>
          <p:nvPr>
            <p:ph type="body" idx="4294967295"/>
          </p:nvPr>
        </p:nvSpPr>
        <p:spPr>
          <a:xfrm>
            <a:off x="457200" y="1309350"/>
            <a:ext cx="5934000" cy="3434100"/>
          </a:xfrm>
          <a:prstGeom prst="rect">
            <a:avLst/>
          </a:prstGeom>
          <a:noFill/>
          <a:ln>
            <a:noFill/>
          </a:ln>
        </p:spPr>
        <p:txBody>
          <a:bodyPr spcFirstLastPara="1" wrap="square" lIns="91425" tIns="45700" rIns="91425" bIns="45700" anchor="t" anchorCtr="0">
            <a:normAutofit lnSpcReduction="20000"/>
          </a:bodyPr>
          <a:lstStyle/>
          <a:p>
            <a:pPr marL="457200" lvl="0" indent="-3937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With your group, look at the photo </a:t>
            </a:r>
            <a:endParaRPr sz="2600">
              <a:solidFill>
                <a:schemeClr val="dk1"/>
              </a:solidFill>
              <a:latin typeface="Calibri"/>
              <a:ea typeface="Calibri"/>
              <a:cs typeface="Calibri"/>
              <a:sym typeface="Calibri"/>
            </a:endParaRPr>
          </a:p>
          <a:p>
            <a:pPr marL="463550" lvl="0" indent="0" algn="l" rtl="0">
              <a:lnSpc>
                <a:spcPct val="100000"/>
              </a:lnSpc>
              <a:spcBef>
                <a:spcPts val="520"/>
              </a:spcBef>
              <a:spcAft>
                <a:spcPts val="0"/>
              </a:spcAft>
              <a:buSzPts val="2600"/>
              <a:buNone/>
            </a:pPr>
            <a:r>
              <a:rPr lang="en-US" sz="2600">
                <a:solidFill>
                  <a:schemeClr val="dk1"/>
                </a:solidFill>
                <a:latin typeface="Calibri"/>
                <a:ea typeface="Calibri"/>
                <a:cs typeface="Calibri"/>
                <a:sym typeface="Calibri"/>
              </a:rPr>
              <a:t>and make a guess as to what you think</a:t>
            </a:r>
            <a:endParaRPr sz="2600">
              <a:solidFill>
                <a:schemeClr val="dk1"/>
              </a:solidFill>
              <a:latin typeface="Calibri"/>
              <a:ea typeface="Calibri"/>
              <a:cs typeface="Calibri"/>
              <a:sym typeface="Calibri"/>
            </a:endParaRPr>
          </a:p>
          <a:p>
            <a:pPr marL="463550" lvl="0" indent="0" algn="l" rtl="0">
              <a:lnSpc>
                <a:spcPct val="100000"/>
              </a:lnSpc>
              <a:spcBef>
                <a:spcPts val="520"/>
              </a:spcBef>
              <a:spcAft>
                <a:spcPts val="0"/>
              </a:spcAft>
              <a:buSzPts val="2600"/>
              <a:buNone/>
            </a:pPr>
            <a:r>
              <a:rPr lang="en-US" sz="2600">
                <a:solidFill>
                  <a:schemeClr val="dk1"/>
                </a:solidFill>
                <a:latin typeface="Calibri"/>
                <a:ea typeface="Calibri"/>
                <a:cs typeface="Calibri"/>
                <a:sym typeface="Calibri"/>
              </a:rPr>
              <a:t>it could be.</a:t>
            </a:r>
            <a:endParaRPr sz="2600">
              <a:solidFill>
                <a:schemeClr val="dk1"/>
              </a:solidFill>
              <a:latin typeface="Calibri"/>
              <a:ea typeface="Calibri"/>
              <a:cs typeface="Calibri"/>
              <a:sym typeface="Calibri"/>
            </a:endParaRPr>
          </a:p>
          <a:p>
            <a:pPr marL="457200" lvl="0" indent="-3937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As you open each new clue, explain your new guesses OR explain how the clue supports your previous guess.</a:t>
            </a:r>
            <a:endParaRPr sz="2600">
              <a:solidFill>
                <a:schemeClr val="dk1"/>
              </a:solidFill>
              <a:latin typeface="Calibri"/>
              <a:ea typeface="Calibri"/>
              <a:cs typeface="Calibri"/>
              <a:sym typeface="Calibri"/>
            </a:endParaRPr>
          </a:p>
          <a:p>
            <a:pPr marL="457200" lvl="0" indent="-3937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Record these guesses and reasonings on your Artifact Detective chart. </a:t>
            </a:r>
            <a:endParaRPr sz="2600">
              <a:solidFill>
                <a:schemeClr val="dk1"/>
              </a:solidFill>
              <a:latin typeface="Calibri"/>
              <a:ea typeface="Calibri"/>
              <a:cs typeface="Calibri"/>
              <a:sym typeface="Calibri"/>
            </a:endParaRPr>
          </a:p>
          <a:p>
            <a:pPr marL="457200" lvl="0" indent="-228600" algn="l" rtl="0">
              <a:lnSpc>
                <a:spcPct val="100000"/>
              </a:lnSpc>
              <a:spcBef>
                <a:spcPts val="520"/>
              </a:spcBef>
              <a:spcAft>
                <a:spcPts val="0"/>
              </a:spcAft>
              <a:buClr>
                <a:schemeClr val="dk1"/>
              </a:buClr>
              <a:buSzPts val="2600"/>
              <a:buFont typeface="Arial"/>
              <a:buNone/>
            </a:pPr>
            <a:endParaRPr/>
          </a:p>
        </p:txBody>
      </p:sp>
      <p:sp>
        <p:nvSpPr>
          <p:cNvPr id="72" name="Google Shape;72;p5"/>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240"/>
              <a:buFont typeface="Calibri"/>
              <a:buNone/>
            </a:pPr>
            <a:r>
              <a:rPr lang="en-US" sz="3640"/>
              <a:t>Artifact Detective</a:t>
            </a:r>
            <a:endParaRPr sz="3640"/>
          </a:p>
        </p:txBody>
      </p:sp>
      <p:pic>
        <p:nvPicPr>
          <p:cNvPr id="73" name="Google Shape;73;p5" descr="A picture containing wall, indoor, oven&#10;&#10;Description automatically generated"/>
          <p:cNvPicPr preferRelativeResize="0"/>
          <p:nvPr/>
        </p:nvPicPr>
        <p:blipFill rotWithShape="1">
          <a:blip r:embed="rId3">
            <a:alphaModFix/>
          </a:blip>
          <a:srcRect/>
          <a:stretch/>
        </p:blipFill>
        <p:spPr>
          <a:xfrm>
            <a:off x="6293440" y="400048"/>
            <a:ext cx="2393360" cy="207516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4020b65e7f_0_0"/>
          <p:cNvSpPr txBox="1">
            <a:spLocks noGrp="1"/>
          </p:cNvSpPr>
          <p:nvPr>
            <p:ph type="body" idx="4294967295"/>
          </p:nvPr>
        </p:nvSpPr>
        <p:spPr>
          <a:xfrm>
            <a:off x="760050" y="1309350"/>
            <a:ext cx="4650300" cy="34341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Were any of your guesses correct?</a:t>
            </a:r>
            <a:endParaRPr sz="2600">
              <a:solidFill>
                <a:schemeClr val="dk1"/>
              </a:solidFill>
              <a:latin typeface="Calibri"/>
              <a:ea typeface="Calibri"/>
              <a:cs typeface="Calibri"/>
              <a:sym typeface="Calibri"/>
            </a:endParaRPr>
          </a:p>
          <a:p>
            <a:pPr marL="457200" lvl="0" indent="-3937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Which clues were the most helpful?</a:t>
            </a:r>
            <a:endParaRPr sz="2600">
              <a:solidFill>
                <a:schemeClr val="dk1"/>
              </a:solidFill>
              <a:latin typeface="Calibri"/>
              <a:ea typeface="Calibri"/>
              <a:cs typeface="Calibri"/>
              <a:sym typeface="Calibri"/>
            </a:endParaRPr>
          </a:p>
          <a:p>
            <a:pPr marL="457200" lvl="0" indent="-3937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Were there clues or aspects of the artifact that kept you from reaching the right answer? </a:t>
            </a:r>
            <a:endParaRPr sz="2600">
              <a:solidFill>
                <a:schemeClr val="dk1"/>
              </a:solidFill>
              <a:latin typeface="Calibri"/>
              <a:ea typeface="Calibri"/>
              <a:cs typeface="Calibri"/>
              <a:sym typeface="Calibri"/>
            </a:endParaRPr>
          </a:p>
          <a:p>
            <a:pPr marL="457200" lvl="0" indent="-228600" algn="l" rtl="0">
              <a:lnSpc>
                <a:spcPct val="100000"/>
              </a:lnSpc>
              <a:spcBef>
                <a:spcPts val="520"/>
              </a:spcBef>
              <a:spcAft>
                <a:spcPts val="0"/>
              </a:spcAft>
              <a:buClr>
                <a:schemeClr val="dk1"/>
              </a:buClr>
              <a:buSzPts val="2600"/>
              <a:buFont typeface="Arial"/>
              <a:buNone/>
            </a:pPr>
            <a:endParaRPr>
              <a:solidFill>
                <a:schemeClr val="dk1"/>
              </a:solidFill>
            </a:endParaRPr>
          </a:p>
        </p:txBody>
      </p:sp>
      <p:sp>
        <p:nvSpPr>
          <p:cNvPr id="79" name="Google Shape;79;g14020b65e7f_0_0"/>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The artifact is… </a:t>
            </a:r>
            <a:r>
              <a:rPr lang="en-US" sz="3640" b="1"/>
              <a:t>a toaster</a:t>
            </a:r>
            <a:r>
              <a:rPr lang="en-US" sz="3640"/>
              <a:t>!</a:t>
            </a:r>
            <a:endParaRPr sz="3640"/>
          </a:p>
        </p:txBody>
      </p:sp>
      <p:pic>
        <p:nvPicPr>
          <p:cNvPr id="80" name="Google Shape;80;g14020b65e7f_0_0"/>
          <p:cNvPicPr preferRelativeResize="0"/>
          <p:nvPr/>
        </p:nvPicPr>
        <p:blipFill rotWithShape="1">
          <a:blip r:embed="rId3">
            <a:alphaModFix/>
          </a:blip>
          <a:srcRect t="27134"/>
          <a:stretch/>
        </p:blipFill>
        <p:spPr>
          <a:xfrm>
            <a:off x="5731328" y="731940"/>
            <a:ext cx="2816678" cy="32114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4020b65e7f_0_7"/>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Crash Landing Consensus</a:t>
            </a:r>
            <a:endParaRPr sz="3640"/>
          </a:p>
        </p:txBody>
      </p:sp>
      <p:pic>
        <p:nvPicPr>
          <p:cNvPr id="86" name="Google Shape;86;g14020b65e7f_0_7"/>
          <p:cNvPicPr preferRelativeResize="0"/>
          <p:nvPr/>
        </p:nvPicPr>
        <p:blipFill rotWithShape="1">
          <a:blip r:embed="rId3">
            <a:alphaModFix/>
          </a:blip>
          <a:srcRect b="14660"/>
          <a:stretch/>
        </p:blipFill>
        <p:spPr>
          <a:xfrm>
            <a:off x="2453212" y="1428350"/>
            <a:ext cx="4237574" cy="3616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1446cd929f0_0_0"/>
          <p:cNvSpPr txBox="1">
            <a:spLocks noGrp="1"/>
          </p:cNvSpPr>
          <p:nvPr>
            <p:ph type="body" idx="4294967295"/>
          </p:nvPr>
        </p:nvSpPr>
        <p:spPr>
          <a:xfrm>
            <a:off x="760050" y="1309350"/>
            <a:ext cx="4231200" cy="34341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A UFO crash landed outside, blocking the exit of the resort.</a:t>
            </a:r>
            <a:endParaRPr sz="2600">
              <a:solidFill>
                <a:schemeClr val="dk1"/>
              </a:solidFill>
              <a:latin typeface="Calibri"/>
              <a:ea typeface="Calibri"/>
              <a:cs typeface="Calibri"/>
              <a:sym typeface="Calibri"/>
            </a:endParaRPr>
          </a:p>
          <a:p>
            <a:pPr marL="457200" lvl="0" indent="-4572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The alien might be hiding among you.</a:t>
            </a:r>
            <a:endParaRPr sz="2600">
              <a:solidFill>
                <a:schemeClr val="dk1"/>
              </a:solidFill>
              <a:latin typeface="Calibri"/>
              <a:ea typeface="Calibri"/>
              <a:cs typeface="Calibri"/>
              <a:sym typeface="Calibri"/>
            </a:endParaRPr>
          </a:p>
          <a:p>
            <a:pPr marL="457200" lvl="0" indent="-4572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What do you think we should do about it?</a:t>
            </a:r>
            <a:endParaRPr sz="2600">
              <a:solidFill>
                <a:schemeClr val="dk1"/>
              </a:solidFill>
              <a:latin typeface="Calibri"/>
              <a:ea typeface="Calibri"/>
              <a:cs typeface="Calibri"/>
              <a:sym typeface="Calibri"/>
            </a:endParaRPr>
          </a:p>
        </p:txBody>
      </p:sp>
      <p:sp>
        <p:nvSpPr>
          <p:cNvPr id="92" name="Google Shape;92;g1446cd929f0_0_0"/>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Crash Landing Consensus</a:t>
            </a:r>
            <a:endParaRPr sz="3640">
              <a:solidFill>
                <a:schemeClr val="dk1"/>
              </a:solidFill>
            </a:endParaRPr>
          </a:p>
        </p:txBody>
      </p:sp>
      <p:pic>
        <p:nvPicPr>
          <p:cNvPr id="93" name="Google Shape;93;g1446cd929f0_0_0"/>
          <p:cNvPicPr preferRelativeResize="0"/>
          <p:nvPr/>
        </p:nvPicPr>
        <p:blipFill rotWithShape="1">
          <a:blip r:embed="rId3">
            <a:alphaModFix/>
          </a:blip>
          <a:srcRect b="14660"/>
          <a:stretch/>
        </p:blipFill>
        <p:spPr>
          <a:xfrm>
            <a:off x="5176161" y="1164647"/>
            <a:ext cx="2996266" cy="25603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1446cd929f0_0_18"/>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240"/>
              <a:buFont typeface="Calibri"/>
              <a:buNone/>
            </a:pPr>
            <a:r>
              <a:rPr lang="en-US" sz="3640"/>
              <a:t>Crash Landing Consensus</a:t>
            </a:r>
            <a:endParaRPr sz="3640"/>
          </a:p>
        </p:txBody>
      </p:sp>
      <p:pic>
        <p:nvPicPr>
          <p:cNvPr id="99" name="Google Shape;99;g1446cd929f0_0_18" descr="K20 Center 7 minute timer"/>
          <p:cNvPicPr preferRelativeResize="0"/>
          <p:nvPr/>
        </p:nvPicPr>
        <p:blipFill rotWithShape="1">
          <a:blip r:embed="rId3">
            <a:alphaModFix/>
          </a:blip>
          <a:srcRect/>
          <a:stretch/>
        </p:blipFill>
        <p:spPr>
          <a:xfrm>
            <a:off x="1532974" y="1309352"/>
            <a:ext cx="6078052" cy="3434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Macintosh PowerPoint</Application>
  <PresentationFormat>On-screen Show (16:9)</PresentationFormat>
  <Paragraphs>71</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Simple Light</vt:lpstr>
      <vt:lpstr>PowerPoint Presentation</vt:lpstr>
      <vt:lpstr>Shake It Up</vt:lpstr>
      <vt:lpstr>Essential Questions</vt:lpstr>
      <vt:lpstr>Learning Objectives</vt:lpstr>
      <vt:lpstr>Artifact Detective</vt:lpstr>
      <vt:lpstr>The artifact is… a toaster!</vt:lpstr>
      <vt:lpstr>Crash Landing Consensus</vt:lpstr>
      <vt:lpstr>Crash Landing Consensus</vt:lpstr>
      <vt:lpstr>Crash Landing Consensus</vt:lpstr>
      <vt:lpstr>Crash Landing Consensus</vt:lpstr>
      <vt:lpstr>Work Preferences Inventory</vt:lpstr>
      <vt:lpstr>Work Preferences</vt:lpstr>
      <vt:lpstr>Fold the Line</vt:lpstr>
      <vt:lpstr>Commit and Toss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Lunsford, Janaye N.</dc:creator>
  <cp:lastModifiedBy>Franklin, Sherry</cp:lastModifiedBy>
  <cp:revision>1</cp:revision>
  <dcterms:created xsi:type="dcterms:W3CDTF">2020-10-14T20:24:40Z</dcterms:created>
  <dcterms:modified xsi:type="dcterms:W3CDTF">2025-09-18T15:34:11Z</dcterms:modified>
</cp:coreProperties>
</file>