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4" r:id="rId9"/>
    <p:sldId id="265" r:id="rId10"/>
    <p:sldId id="267" r:id="rId11"/>
    <p:sldId id="268" r:id="rId12"/>
    <p:sldId id="269" r:id="rId13"/>
    <p:sldId id="270" r:id="rId14"/>
    <p:sldId id="271"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hNgmZP8a40wu1OF91fUg7FwVtB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E7C364-CD5A-4255-95E2-64C003B078F9}">
  <a:tblStyle styleId="{D2E7C364-CD5A-4255-95E2-64C003B078F9}" styleName="Table_0">
    <a:wholeTbl>
      <a:tcTxStyle>
        <a:font>
          <a:latin typeface="Arial"/>
          <a:ea typeface="Arial"/>
          <a:cs typeface="Arial"/>
        </a:font>
        <a:srgbClr val="000000"/>
      </a:tcTxStyle>
      <a:tcStyle>
        <a:tcBdr>
          <a:left>
            <a:ln w="12700" cap="flat" cmpd="sng">
              <a:solidFill>
                <a:srgbClr val="BED7D3"/>
              </a:solidFill>
              <a:prstDash val="solid"/>
              <a:round/>
              <a:headEnd type="none" w="sm" len="sm"/>
              <a:tailEnd type="none" w="sm" len="sm"/>
            </a:ln>
          </a:left>
          <a:right>
            <a:ln w="12700" cap="flat" cmpd="sng">
              <a:solidFill>
                <a:srgbClr val="BED7D3"/>
              </a:solidFill>
              <a:prstDash val="solid"/>
              <a:round/>
              <a:headEnd type="none" w="sm" len="sm"/>
              <a:tailEnd type="none" w="sm" len="sm"/>
            </a:ln>
          </a:right>
          <a:top>
            <a:ln w="12700" cap="flat" cmpd="sng">
              <a:solidFill>
                <a:srgbClr val="BED7D3"/>
              </a:solidFill>
              <a:prstDash val="solid"/>
              <a:round/>
              <a:headEnd type="none" w="sm" len="sm"/>
              <a:tailEnd type="none" w="sm" len="sm"/>
            </a:ln>
          </a:top>
          <a:bottom>
            <a:ln w="12700" cap="flat" cmpd="sng">
              <a:solidFill>
                <a:srgbClr val="BED7D3"/>
              </a:solidFill>
              <a:prstDash val="solid"/>
              <a:round/>
              <a:headEnd type="none" w="sm" len="sm"/>
              <a:tailEnd type="none" w="sm" len="sm"/>
            </a:ln>
          </a:bottom>
          <a:insideH>
            <a:ln w="12700" cap="flat" cmpd="sng">
              <a:solidFill>
                <a:srgbClr val="BED7D3"/>
              </a:solidFill>
              <a:prstDash val="solid"/>
              <a:round/>
              <a:headEnd type="none" w="sm" len="sm"/>
              <a:tailEnd type="none" w="sm" len="sm"/>
            </a:ln>
          </a:insideH>
          <a:insideV>
            <a:ln w="12700" cap="flat" cmpd="sng">
              <a:solidFill>
                <a:srgbClr val="BED7D3"/>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howGuides="1">
      <p:cViewPr varScale="1">
        <p:scale>
          <a:sx n="156" d="100"/>
          <a:sy n="156" d="100"/>
        </p:scale>
        <p:origin x="808" y="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440578ad5f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1" name="Google Shape;71;g1440578ad5f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dc992ff6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dc992ff6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4020b65e7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4020b65e7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t>Let student know they should now fully step out of their characters and in this next activity will be self-reflecting on how we as individuals prefer to work. </a:t>
            </a:r>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4020b65e7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4020b65e7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t>Group discussion questions:</a:t>
            </a:r>
            <a:endParaRPr sz="1200"/>
          </a:p>
          <a:p>
            <a:pPr marL="457200" lvl="0" indent="-304800" algn="l" rtl="0">
              <a:spcBef>
                <a:spcPts val="1200"/>
              </a:spcBef>
              <a:spcAft>
                <a:spcPts val="0"/>
              </a:spcAft>
              <a:buClr>
                <a:schemeClr val="dk1"/>
              </a:buClr>
              <a:buSzPts val="1200"/>
              <a:buChar char="●"/>
            </a:pPr>
            <a:r>
              <a:rPr lang="en-US" sz="1200"/>
              <a:t>What do you notice about these four styles in terms of projects, process?</a:t>
            </a:r>
            <a:endParaRPr sz="1200"/>
          </a:p>
          <a:p>
            <a:pPr marL="457200" lvl="0" indent="-304800" algn="l" rtl="0">
              <a:spcBef>
                <a:spcPts val="0"/>
              </a:spcBef>
              <a:spcAft>
                <a:spcPts val="0"/>
              </a:spcAft>
              <a:buClr>
                <a:schemeClr val="dk1"/>
              </a:buClr>
              <a:buSzPts val="1200"/>
              <a:buChar char="●"/>
            </a:pPr>
            <a:r>
              <a:rPr lang="en-US" sz="1200"/>
              <a:t>What do we notice about the balance of these work styles in our club/group?</a:t>
            </a:r>
            <a:endParaRPr sz="1200"/>
          </a:p>
          <a:p>
            <a:pPr marL="457200" lvl="0" indent="-304800" algn="l" rtl="0">
              <a:spcBef>
                <a:spcPts val="0"/>
              </a:spcBef>
              <a:spcAft>
                <a:spcPts val="0"/>
              </a:spcAft>
              <a:buClr>
                <a:schemeClr val="dk1"/>
              </a:buClr>
              <a:buSzPts val="1200"/>
              <a:buChar char="●"/>
            </a:pPr>
            <a:r>
              <a:rPr lang="en-US" sz="1200"/>
              <a:t>Is there a work style that we are missing? </a:t>
            </a:r>
            <a:endParaRPr sz="1200"/>
          </a:p>
          <a:p>
            <a:pPr marL="457200" lvl="0" indent="-304800" algn="l" rtl="0">
              <a:spcBef>
                <a:spcPts val="0"/>
              </a:spcBef>
              <a:spcAft>
                <a:spcPts val="0"/>
              </a:spcAft>
              <a:buClr>
                <a:schemeClr val="dk1"/>
              </a:buClr>
              <a:buSzPts val="1200"/>
              <a:buChar char="●"/>
            </a:pPr>
            <a:r>
              <a:rPr lang="en-US" sz="1200"/>
              <a:t>Which style do you see yourself able to stretch into if it’s a need when working on a project? How would you work on making that stretch?  </a:t>
            </a:r>
            <a:endParaRPr sz="1200"/>
          </a:p>
          <a:p>
            <a:pPr marL="0" lvl="0" indent="0" algn="l" rtl="0">
              <a:spcBef>
                <a:spcPts val="1200"/>
              </a:spcBef>
              <a:spcAft>
                <a:spcPts val="0"/>
              </a:spcAft>
              <a:buClr>
                <a:schemeClr val="dk1"/>
              </a:buClr>
              <a:buSzPts val="1400"/>
              <a:buFont typeface="Arial"/>
              <a:buNone/>
            </a:pPr>
            <a:r>
              <a:rPr lang="en-US" sz="1200"/>
              <a:t>Teacher’s Notes:</a:t>
            </a:r>
            <a:endParaRPr sz="1200"/>
          </a:p>
          <a:p>
            <a:pPr marL="457200" lvl="0" indent="-304800" algn="l" rtl="0">
              <a:spcBef>
                <a:spcPts val="0"/>
              </a:spcBef>
              <a:spcAft>
                <a:spcPts val="0"/>
              </a:spcAft>
              <a:buClr>
                <a:schemeClr val="dk1"/>
              </a:buClr>
              <a:buSzPts val="1200"/>
              <a:buChar char="●"/>
            </a:pPr>
            <a:r>
              <a:rPr lang="en-US" sz="1200"/>
              <a:t>We hope they will notice and you might have to probe more, these four styles each one fits best in a different part of the timeline of a project (Starter gets things going, Relater keeps things going, Finisher fits things together, Detailer finalizes and refines)</a:t>
            </a:r>
            <a:endParaRPr sz="1200"/>
          </a:p>
          <a:p>
            <a:pPr marL="457200" lvl="0" indent="-304800" algn="l" rtl="0">
              <a:spcBef>
                <a:spcPts val="0"/>
              </a:spcBef>
              <a:spcAft>
                <a:spcPts val="0"/>
              </a:spcAft>
              <a:buClr>
                <a:schemeClr val="dk1"/>
              </a:buClr>
              <a:buSzPts val="1200"/>
              <a:buChar char="●"/>
            </a:pPr>
            <a:r>
              <a:rPr lang="en-US" sz="1200"/>
              <a:t>Hopefully this discussion will fuel productive goals later in the activity.</a:t>
            </a:r>
            <a:endParaRPr sz="1200"/>
          </a:p>
          <a:p>
            <a:pPr marL="0" lvl="0" indent="0" algn="l" rtl="0">
              <a:spcBef>
                <a:spcPts val="1200"/>
              </a:spcBef>
              <a:spcAft>
                <a:spcPts val="0"/>
              </a:spcAft>
              <a:buClr>
                <a:schemeClr val="dk1"/>
              </a:buClr>
              <a:buSzPts val="14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020b65e7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020b65e7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t>Explain that these preferences in how we work affect how we behave when given tasks, especially complicated ones. It’s important to be aware of how our actions are motivated by our preferences and how they shape our working style. All of the styles are valid and can be beneficial to one another if we make for them to all exist on a project.</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400"/>
              <a:buFont typeface="Arial"/>
              <a:buNone/>
            </a:pPr>
            <a:r>
              <a:rPr lang="en-US" sz="1200"/>
              <a:t>Have students fill out the attached Values Chart for completing a collaborative project. You could use this organizer as a way for group team members to set norms with one another before taking on a specific club project.</a:t>
            </a:r>
            <a:endParaRPr sz="1200"/>
          </a:p>
          <a:p>
            <a:pPr marL="0" lvl="0" indent="0" algn="l" rtl="0">
              <a:spcBef>
                <a:spcPts val="0"/>
              </a:spcBef>
              <a:spcAft>
                <a:spcPts val="0"/>
              </a:spcAft>
              <a:buClr>
                <a:schemeClr val="dk1"/>
              </a:buClr>
              <a:buSzPts val="1400"/>
              <a:buFont typeface="Arial"/>
              <a:buNone/>
            </a:pPr>
            <a:endParaRPr sz="1200"/>
          </a:p>
          <a:p>
            <a:pPr marL="457200" lvl="0" indent="-304800" algn="l" rtl="0">
              <a:spcBef>
                <a:spcPts val="0"/>
              </a:spcBef>
              <a:spcAft>
                <a:spcPts val="0"/>
              </a:spcAft>
              <a:buClr>
                <a:schemeClr val="dk1"/>
              </a:buClr>
              <a:buSzPts val="1200"/>
              <a:buChar char="●"/>
            </a:pPr>
            <a:r>
              <a:rPr lang="en-US" sz="1200"/>
              <a:t>How do our values contribute to our working style?</a:t>
            </a:r>
            <a:endParaRPr sz="1200"/>
          </a:p>
          <a:p>
            <a:pPr marL="457200" lvl="0" indent="-304800" algn="l" rtl="0">
              <a:spcBef>
                <a:spcPts val="0"/>
              </a:spcBef>
              <a:spcAft>
                <a:spcPts val="0"/>
              </a:spcAft>
              <a:buClr>
                <a:schemeClr val="dk1"/>
              </a:buClr>
              <a:buSzPts val="1200"/>
              <a:buChar char="●"/>
            </a:pPr>
            <a:r>
              <a:rPr lang="en-US" sz="1200"/>
              <a:t>How does diversity in working styles benefit collaborative projects?</a:t>
            </a:r>
            <a:endParaRPr sz="1200"/>
          </a:p>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4020b65e7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4020b65e7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a:t> Write a personal goal for how they can work best with different working styles and values in a group. </a:t>
            </a:r>
            <a:endParaRPr sz="1200"/>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1" name="Google Shape;8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7" name="Google Shape;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0" i="1" u="none" strike="noStrike" cap="none" dirty="0" err="1">
                <a:solidFill>
                  <a:schemeClr val="dk1"/>
                </a:solidFill>
                <a:effectLst/>
                <a:latin typeface="Arial"/>
                <a:ea typeface="Arial"/>
                <a:cs typeface="Arial"/>
                <a:sym typeface="Arial"/>
              </a:rPr>
              <a:t>Wmpearl</a:t>
            </a:r>
            <a:r>
              <a:rPr lang="en-US" sz="1100" b="0" i="1" u="none" strike="noStrike" cap="none" dirty="0">
                <a:solidFill>
                  <a:schemeClr val="dk1"/>
                </a:solidFill>
                <a:effectLst/>
                <a:latin typeface="Arial"/>
                <a:ea typeface="Arial"/>
                <a:cs typeface="Arial"/>
                <a:sym typeface="Arial"/>
              </a:rPr>
              <a:t>. (2014). Toaster, Universal, Model E947, c. 1915, Landers, </a:t>
            </a:r>
            <a:r>
              <a:rPr lang="en-US" sz="1100" b="0" i="1" u="none" strike="noStrike" cap="none" dirty="0" err="1">
                <a:solidFill>
                  <a:schemeClr val="dk1"/>
                </a:solidFill>
                <a:effectLst/>
                <a:latin typeface="Arial"/>
                <a:ea typeface="Arial"/>
                <a:cs typeface="Arial"/>
                <a:sym typeface="Arial"/>
              </a:rPr>
              <a:t>Frary</a:t>
            </a:r>
            <a:r>
              <a:rPr lang="en-US" sz="1100" b="0" i="1" u="none" strike="noStrike" cap="none" dirty="0">
                <a:solidFill>
                  <a:schemeClr val="dk1"/>
                </a:solidFill>
                <a:effectLst/>
                <a:latin typeface="Arial"/>
                <a:ea typeface="Arial"/>
                <a:cs typeface="Arial"/>
                <a:sym typeface="Arial"/>
              </a:rPr>
              <a:t> and Clark, New Britain, Connecticut,</a:t>
            </a:r>
            <a:r>
              <a:rPr lang="en-US" sz="1100" b="0" i="0" u="none" strike="noStrike" cap="none" dirty="0">
                <a:solidFill>
                  <a:schemeClr val="dk1"/>
                </a:solidFill>
                <a:effectLst/>
                <a:latin typeface="Arial"/>
                <a:ea typeface="Arial"/>
                <a:cs typeface="Arial"/>
                <a:sym typeface="Arial"/>
              </a:rPr>
              <a:t> </a:t>
            </a:r>
            <a:r>
              <a:rPr lang="en-US" sz="1100" b="0" i="1" u="none" strike="noStrike" cap="none" dirty="0" err="1">
                <a:solidFill>
                  <a:schemeClr val="dk1"/>
                </a:solidFill>
                <a:effectLst/>
                <a:latin typeface="Arial"/>
                <a:ea typeface="Arial"/>
                <a:cs typeface="Arial"/>
                <a:sym typeface="Arial"/>
              </a:rPr>
              <a:t>Wolfsonian</a:t>
            </a:r>
            <a:r>
              <a:rPr lang="en-US" sz="1100" b="0" i="1" u="none" strike="noStrike" cap="none" dirty="0">
                <a:solidFill>
                  <a:schemeClr val="dk1"/>
                </a:solidFill>
                <a:effectLst/>
                <a:latin typeface="Arial"/>
                <a:ea typeface="Arial"/>
                <a:cs typeface="Arial"/>
                <a:sym typeface="Arial"/>
              </a:rPr>
              <a:t>-FIU Museum. Wikimedia Commons. </a:t>
            </a:r>
            <a:endParaRPr dirty="0"/>
          </a:p>
          <a:p>
            <a:pPr marL="0" lvl="0" indent="0" algn="l" rtl="0">
              <a:spcBef>
                <a:spcPts val="0"/>
              </a:spcBef>
              <a:spcAft>
                <a:spcPts val="0"/>
              </a:spcAft>
              <a:buClr>
                <a:schemeClr val="dk1"/>
              </a:buClr>
              <a:buSzPts val="1400"/>
              <a:buFont typeface="Arial"/>
              <a:buNone/>
            </a:pPr>
            <a:endParaRPr lang="en-US" sz="1200" dirty="0"/>
          </a:p>
          <a:p>
            <a:pPr marL="0" lvl="0" indent="0" algn="l" rtl="0">
              <a:spcBef>
                <a:spcPts val="0"/>
              </a:spcBef>
              <a:spcAft>
                <a:spcPts val="0"/>
              </a:spcAft>
              <a:buClr>
                <a:schemeClr val="dk1"/>
              </a:buClr>
              <a:buSzPts val="1400"/>
              <a:buFont typeface="Arial"/>
              <a:buNone/>
            </a:pPr>
            <a:r>
              <a:rPr lang="en-US" sz="1200" dirty="0"/>
              <a:t>Ask groups to look at the artifact and make a guess as to what it was used for. They should record their guess on the record sheet for round 1. Next, ask those with clue envelope 1 to read their clue to the group. Using this information, the group decides if they have a new guess for what the artifact is and records the guess on their sheet. Continue until all clues have been read. Share what the artifact was used for. Ask if any groups were correct? What clues helped? </a:t>
            </a:r>
            <a:endParaRPr sz="1200" dirty="0"/>
          </a:p>
          <a:p>
            <a:pPr marL="0" lvl="0" indent="0" algn="l" rtl="0">
              <a:spcBef>
                <a:spcPts val="0"/>
              </a:spcBef>
              <a:spcAft>
                <a:spcPts val="0"/>
              </a:spcAft>
              <a:buClr>
                <a:schemeClr val="dk1"/>
              </a:buClr>
              <a:buSzPts val="1400"/>
              <a:buFont typeface="Arial"/>
              <a:buNone/>
            </a:pPr>
            <a:endParaRPr dirty="0">
              <a:solidFill>
                <a:schemeClr val="lt1"/>
              </a:solidFill>
            </a:endParaRPr>
          </a:p>
          <a:p>
            <a:pPr marL="0" lvl="0" indent="0" algn="l" rtl="0">
              <a:lnSpc>
                <a:spcPct val="100000"/>
              </a:lnSpc>
              <a:spcBef>
                <a:spcPts val="0"/>
              </a:spcBef>
              <a:spcAft>
                <a:spcPts val="0"/>
              </a:spcAft>
              <a:buSzPts val="1400"/>
              <a:buNone/>
            </a:pPr>
            <a:r>
              <a:rPr lang="en-US" dirty="0"/>
              <a:t> </a:t>
            </a:r>
            <a:r>
              <a:rPr lang="en-US" dirty="0">
                <a:solidFill>
                  <a:schemeClr val="lt1"/>
                </a:solidFill>
              </a:rPr>
              <a:t>http://</a:t>
            </a:r>
            <a:r>
              <a:rPr lang="en-US" dirty="0" err="1">
                <a:solidFill>
                  <a:schemeClr val="lt1"/>
                </a:solidFill>
              </a:rPr>
              <a:t>www.toastermuseum.com</a:t>
            </a:r>
            <a:r>
              <a:rPr lang="en-US" dirty="0">
                <a:solidFill>
                  <a:schemeClr val="lt1"/>
                </a:solidFill>
              </a:rPr>
              <a:t>/scripts/</a:t>
            </a:r>
            <a:r>
              <a:rPr lang="en-US" dirty="0" err="1">
                <a:solidFill>
                  <a:schemeClr val="lt1"/>
                </a:solidFill>
              </a:rPr>
              <a:t>toastercollection</a:t>
            </a:r>
            <a:r>
              <a:rPr lang="en-US" dirty="0">
                <a:solidFill>
                  <a:schemeClr val="lt1"/>
                </a:solidFill>
              </a:rPr>
              <a:t>/col_companies01.html</a:t>
            </a:r>
            <a:endParaRPr dirty="0">
              <a:solidFill>
                <a:schemeClr val="lt1"/>
              </a:solidFill>
            </a:endParaRPr>
          </a:p>
        </p:txBody>
      </p:sp>
      <p:sp>
        <p:nvSpPr>
          <p:cNvPr id="93" name="Google Shape;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4020b65e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4020b65e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Shenyi. (2018). Cut bread placed on table with toaster. Pexels. https://www.pexels.com/photo/cut-bread-placed-on-table-with-toaster-4417768/</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4020b65e7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4020b65e7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img: K20. (2022). My imaginary friend: Part 2. 5E Lessons. https://learn.k20center.ou.edu/lesson/1539</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446cd929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446cd929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You have 15 minutes to mingle with one another. </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446cd929f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446cd929f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g1440578ad5f_0_137" descr="A picture containing text, vector graphics&#10;&#10;Description automatically generated"/>
          <p:cNvPicPr preferRelativeResize="0"/>
          <p:nvPr/>
        </p:nvPicPr>
        <p:blipFill rotWithShape="1">
          <a:blip r:embed="rId2">
            <a:alphaModFix/>
          </a:blip>
          <a:srcRect/>
          <a:stretch/>
        </p:blipFill>
        <p:spPr>
          <a:xfrm>
            <a:off x="2584738" y="111512"/>
            <a:ext cx="3974525" cy="51434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51"/>
        <p:cNvGrpSpPr/>
        <p:nvPr/>
      </p:nvGrpSpPr>
      <p:grpSpPr>
        <a:xfrm>
          <a:off x="0" y="0"/>
          <a:ext cx="0" cy="0"/>
          <a:chOff x="0" y="0"/>
          <a:chExt cx="0" cy="0"/>
        </a:xfrm>
      </p:grpSpPr>
      <p:sp>
        <p:nvSpPr>
          <p:cNvPr id="52" name="Google Shape;52;g1440578ad5f_0_180"/>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53" name="Google Shape;53;g1440578ad5f_0_18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4" name="Google Shape;54;g1440578ad5f_0_180"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55"/>
        <p:cNvGrpSpPr/>
        <p:nvPr/>
      </p:nvGrpSpPr>
      <p:grpSpPr>
        <a:xfrm>
          <a:off x="0" y="0"/>
          <a:ext cx="0" cy="0"/>
          <a:chOff x="0" y="0"/>
          <a:chExt cx="0" cy="0"/>
        </a:xfrm>
      </p:grpSpPr>
      <p:sp>
        <p:nvSpPr>
          <p:cNvPr id="56" name="Google Shape;56;g1440578ad5f_0_18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7" name="Google Shape;57;g1440578ad5f_0_184"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58"/>
        <p:cNvGrpSpPr/>
        <p:nvPr/>
      </p:nvGrpSpPr>
      <p:grpSpPr>
        <a:xfrm>
          <a:off x="0" y="0"/>
          <a:ext cx="0" cy="0"/>
          <a:chOff x="0" y="0"/>
          <a:chExt cx="0" cy="0"/>
        </a:xfrm>
      </p:grpSpPr>
      <p:pic>
        <p:nvPicPr>
          <p:cNvPr id="59" name="Google Shape;59;g1440578ad5f_0_187"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60"/>
        <p:cNvGrpSpPr/>
        <p:nvPr/>
      </p:nvGrpSpPr>
      <p:grpSpPr>
        <a:xfrm>
          <a:off x="0" y="0"/>
          <a:ext cx="0" cy="0"/>
          <a:chOff x="0" y="0"/>
          <a:chExt cx="0" cy="0"/>
        </a:xfrm>
      </p:grpSpPr>
      <p:pic>
        <p:nvPicPr>
          <p:cNvPr id="61" name="Google Shape;61;g1440578ad5f_0_189"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62"/>
        <p:cNvGrpSpPr/>
        <p:nvPr/>
      </p:nvGrpSpPr>
      <p:grpSpPr>
        <a:xfrm>
          <a:off x="0" y="0"/>
          <a:ext cx="0" cy="0"/>
          <a:chOff x="0" y="0"/>
          <a:chExt cx="0" cy="0"/>
        </a:xfrm>
      </p:grpSpPr>
      <p:sp>
        <p:nvSpPr>
          <p:cNvPr id="63" name="Google Shape;63;g1440578ad5f_0_191"/>
          <p:cNvSpPr txBox="1">
            <a:spLocks noGrp="1"/>
          </p:cNvSpPr>
          <p:nvPr>
            <p:ph type="title"/>
          </p:nvPr>
        </p:nvSpPr>
        <p:spPr>
          <a:xfrm>
            <a:off x="508396" y="457200"/>
            <a:ext cx="6447300" cy="9906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36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g1440578ad5f_0_191"/>
          <p:cNvSpPr txBox="1">
            <a:spLocks noGrp="1"/>
          </p:cNvSpPr>
          <p:nvPr>
            <p:ph type="body" idx="1"/>
          </p:nvPr>
        </p:nvSpPr>
        <p:spPr>
          <a:xfrm>
            <a:off x="508396" y="1620440"/>
            <a:ext cx="6447300" cy="2911200"/>
          </a:xfrm>
          <a:prstGeom prst="rect">
            <a:avLst/>
          </a:prstGeom>
          <a:noFill/>
          <a:ln>
            <a:noFill/>
          </a:ln>
        </p:spPr>
        <p:txBody>
          <a:bodyPr spcFirstLastPara="1" wrap="square" lIns="68575" tIns="34275" rIns="68575" bIns="34275" anchor="t" anchorCtr="0">
            <a:noAutofit/>
          </a:bodyPr>
          <a:lstStyle>
            <a:lvl1pPr marL="457200" lvl="0" indent="-298450" algn="l" rtl="0">
              <a:lnSpc>
                <a:spcPct val="100000"/>
              </a:lnSpc>
              <a:spcBef>
                <a:spcPts val="800"/>
              </a:spcBef>
              <a:spcAft>
                <a:spcPts val="0"/>
              </a:spcAft>
              <a:buSzPts val="1100"/>
              <a:buChar char="•"/>
              <a:defRPr/>
            </a:lvl1pPr>
            <a:lvl2pPr marL="914400" lvl="1" indent="-298450" algn="l" rtl="0">
              <a:lnSpc>
                <a:spcPct val="100000"/>
              </a:lnSpc>
              <a:spcBef>
                <a:spcPts val="800"/>
              </a:spcBef>
              <a:spcAft>
                <a:spcPts val="0"/>
              </a:spcAft>
              <a:buSzPts val="1100"/>
              <a:buChar char="⚫"/>
              <a:defRPr/>
            </a:lvl2pPr>
            <a:lvl3pPr marL="1371600" lvl="2" indent="-298450" algn="l" rtl="0">
              <a:lnSpc>
                <a:spcPct val="100000"/>
              </a:lnSpc>
              <a:spcBef>
                <a:spcPts val="800"/>
              </a:spcBef>
              <a:spcAft>
                <a:spcPts val="0"/>
              </a:spcAft>
              <a:buSzPts val="1100"/>
              <a:buChar char="⚫"/>
              <a:defRPr/>
            </a:lvl3pPr>
            <a:lvl4pPr marL="1828800" lvl="3" indent="-298450" algn="l" rtl="0">
              <a:lnSpc>
                <a:spcPct val="100000"/>
              </a:lnSpc>
              <a:spcBef>
                <a:spcPts val="800"/>
              </a:spcBef>
              <a:spcAft>
                <a:spcPts val="0"/>
              </a:spcAft>
              <a:buSzPts val="1100"/>
              <a:buChar char="⚫"/>
              <a:defRPr/>
            </a:lvl4pPr>
            <a:lvl5pPr marL="2286000" lvl="4" indent="-298450" algn="l" rtl="0">
              <a:lnSpc>
                <a:spcPct val="100000"/>
              </a:lnSpc>
              <a:spcBef>
                <a:spcPts val="800"/>
              </a:spcBef>
              <a:spcAft>
                <a:spcPts val="0"/>
              </a:spcAft>
              <a:buSzPts val="1100"/>
              <a:buChar char="⚫"/>
              <a:defRPr/>
            </a:lvl5pPr>
            <a:lvl6pPr marL="2743200" lvl="5" indent="-298450" algn="l" rtl="0">
              <a:lnSpc>
                <a:spcPct val="100000"/>
              </a:lnSpc>
              <a:spcBef>
                <a:spcPts val="800"/>
              </a:spcBef>
              <a:spcAft>
                <a:spcPts val="0"/>
              </a:spcAft>
              <a:buSzPts val="1100"/>
              <a:buChar char="⚫"/>
              <a:defRPr/>
            </a:lvl6pPr>
            <a:lvl7pPr marL="3200400" lvl="6" indent="-298450" algn="l" rtl="0">
              <a:lnSpc>
                <a:spcPct val="100000"/>
              </a:lnSpc>
              <a:spcBef>
                <a:spcPts val="800"/>
              </a:spcBef>
              <a:spcAft>
                <a:spcPts val="0"/>
              </a:spcAft>
              <a:buSzPts val="1100"/>
              <a:buChar char="⚫"/>
              <a:defRPr/>
            </a:lvl7pPr>
            <a:lvl8pPr marL="3657600" lvl="7" indent="-298450" algn="l" rtl="0">
              <a:lnSpc>
                <a:spcPct val="100000"/>
              </a:lnSpc>
              <a:spcBef>
                <a:spcPts val="800"/>
              </a:spcBef>
              <a:spcAft>
                <a:spcPts val="0"/>
              </a:spcAft>
              <a:buSzPts val="1100"/>
              <a:buChar char="•"/>
              <a:defRPr/>
            </a:lvl8pPr>
            <a:lvl9pPr marL="4114800" lvl="8" indent="-298450" algn="l" rtl="0">
              <a:lnSpc>
                <a:spcPct val="100000"/>
              </a:lnSpc>
              <a:spcBef>
                <a:spcPts val="800"/>
              </a:spcBef>
              <a:spcAft>
                <a:spcPts val="0"/>
              </a:spcAft>
              <a:buSzPts val="1100"/>
              <a:buChar char="•"/>
              <a:defRPr/>
            </a:lvl9pPr>
          </a:lstStyle>
          <a:p>
            <a:endParaRPr/>
          </a:p>
        </p:txBody>
      </p:sp>
      <p:sp>
        <p:nvSpPr>
          <p:cNvPr id="65" name="Google Shape;65;g1440578ad5f_0_191"/>
          <p:cNvSpPr txBox="1">
            <a:spLocks noGrp="1"/>
          </p:cNvSpPr>
          <p:nvPr>
            <p:ph type="dt" idx="10"/>
          </p:nvPr>
        </p:nvSpPr>
        <p:spPr>
          <a:xfrm>
            <a:off x="5404247" y="4531519"/>
            <a:ext cx="6834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7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6" name="Google Shape;66;g1440578ad5f_0_191"/>
          <p:cNvSpPr txBox="1">
            <a:spLocks noGrp="1"/>
          </p:cNvSpPr>
          <p:nvPr>
            <p:ph type="ftr" idx="11"/>
          </p:nvPr>
        </p:nvSpPr>
        <p:spPr>
          <a:xfrm>
            <a:off x="508397" y="4531519"/>
            <a:ext cx="47232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7" name="Google Shape;67;g1440578ad5f_0_191"/>
          <p:cNvSpPr txBox="1">
            <a:spLocks noGrp="1"/>
          </p:cNvSpPr>
          <p:nvPr>
            <p:ph type="sldNum" idx="12"/>
          </p:nvPr>
        </p:nvSpPr>
        <p:spPr>
          <a:xfrm>
            <a:off x="6442472" y="4531519"/>
            <a:ext cx="5133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700"/>
              <a:buFont typeface="Trebuchet MS"/>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sz="1100">
              <a:solidFill>
                <a:srgbClr val="000000"/>
              </a:solidFill>
              <a:latin typeface="Arial"/>
              <a:ea typeface="Arial"/>
              <a:cs typeface="Arial"/>
              <a:sym typeface="Arial"/>
            </a:endParaRPr>
          </a:p>
        </p:txBody>
      </p:sp>
      <p:pic>
        <p:nvPicPr>
          <p:cNvPr id="68" name="Google Shape;68;g1440578ad5f_0_191"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306797"/>
            </a:gs>
            <a:gs pos="8000">
              <a:srgbClr val="306797"/>
            </a:gs>
            <a:gs pos="48000">
              <a:srgbClr val="235079"/>
            </a:gs>
            <a:gs pos="90000">
              <a:srgbClr val="1C3C58"/>
            </a:gs>
            <a:gs pos="100000">
              <a:srgbClr val="1C3C58"/>
            </a:gs>
          </a:gsLst>
          <a:lin ang="16200038" scaled="0"/>
        </a:gradFill>
        <a:effectLst/>
      </p:bgPr>
    </p:bg>
    <p:spTree>
      <p:nvGrpSpPr>
        <p:cNvPr id="1" name="Shape 10"/>
        <p:cNvGrpSpPr/>
        <p:nvPr/>
      </p:nvGrpSpPr>
      <p:grpSpPr>
        <a:xfrm>
          <a:off x="0" y="0"/>
          <a:ext cx="0" cy="0"/>
          <a:chOff x="0" y="0"/>
          <a:chExt cx="0" cy="0"/>
        </a:xfrm>
      </p:grpSpPr>
      <p:sp>
        <p:nvSpPr>
          <p:cNvPr id="11" name="Google Shape;11;g1440578ad5f_0_139"/>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 name="Google Shape;12;g1440578ad5f_0_139"/>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13" name="Google Shape;13;g1440578ad5f_0_139"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EAD67B"/>
            </a:gs>
            <a:gs pos="9000">
              <a:srgbClr val="EAD67B"/>
            </a:gs>
            <a:gs pos="52000">
              <a:srgbClr val="E6CE64"/>
            </a:gs>
            <a:gs pos="95000">
              <a:srgbClr val="CCAC20"/>
            </a:gs>
            <a:gs pos="100000">
              <a:srgbClr val="CCAC20"/>
            </a:gs>
          </a:gsLst>
          <a:lin ang="15960083" scaled="0"/>
        </a:gradFill>
        <a:effectLst/>
      </p:bgPr>
    </p:bg>
    <p:spTree>
      <p:nvGrpSpPr>
        <p:cNvPr id="1" name="Shape 14"/>
        <p:cNvGrpSpPr/>
        <p:nvPr/>
      </p:nvGrpSpPr>
      <p:grpSpPr>
        <a:xfrm>
          <a:off x="0" y="0"/>
          <a:ext cx="0" cy="0"/>
          <a:chOff x="0" y="0"/>
          <a:chExt cx="0" cy="0"/>
        </a:xfrm>
      </p:grpSpPr>
      <p:sp>
        <p:nvSpPr>
          <p:cNvPr id="15" name="Google Shape;15;g1440578ad5f_0_14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 name="Google Shape;16;g1440578ad5f_0_14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lnSpc>
                <a:spcPct val="100000"/>
              </a:lnSpc>
              <a:spcBef>
                <a:spcPts val="520"/>
              </a:spcBef>
              <a:spcAft>
                <a:spcPts val="0"/>
              </a:spcAft>
              <a:buClr>
                <a:schemeClr val="dk1"/>
              </a:buClr>
              <a:buSzPts val="2600"/>
              <a:buFont typeface="Arial"/>
              <a:buChar char="•"/>
              <a:defRPr sz="2600">
                <a:solidFill>
                  <a:schemeClr val="dk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7" name="Google Shape;17;g1440578ad5f_0_143"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g1440578ad5f_0_14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dk1"/>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20" name="Google Shape;20;g1440578ad5f_0_14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1" name="Google Shape;21;g1440578ad5f_0_147"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2"/>
        <p:cNvGrpSpPr/>
        <p:nvPr/>
      </p:nvGrpSpPr>
      <p:grpSpPr>
        <a:xfrm>
          <a:off x="0" y="0"/>
          <a:ext cx="0" cy="0"/>
          <a:chOff x="0" y="0"/>
          <a:chExt cx="0" cy="0"/>
        </a:xfrm>
      </p:grpSpPr>
      <p:sp>
        <p:nvSpPr>
          <p:cNvPr id="23" name="Google Shape;23;g1440578ad5f_0_15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 name="Google Shape;24;g1440578ad5f_0_151"/>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Clr>
                <a:schemeClr val="dk1"/>
              </a:buClr>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25" name="Google Shape;25;g1440578ad5f_0_151"/>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pic>
        <p:nvPicPr>
          <p:cNvPr id="26" name="Google Shape;26;g1440578ad5f_0_151"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7"/>
        <p:cNvGrpSpPr/>
        <p:nvPr/>
      </p:nvGrpSpPr>
      <p:grpSpPr>
        <a:xfrm>
          <a:off x="0" y="0"/>
          <a:ext cx="0" cy="0"/>
          <a:chOff x="0" y="0"/>
          <a:chExt cx="0" cy="0"/>
        </a:xfrm>
      </p:grpSpPr>
      <p:sp>
        <p:nvSpPr>
          <p:cNvPr id="28" name="Google Shape;28;g1440578ad5f_0_156"/>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 name="Google Shape;29;g1440578ad5f_0_15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 name="Google Shape;30;g1440578ad5f_0_156"/>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520"/>
              </a:spcBef>
              <a:spcAft>
                <a:spcPts val="0"/>
              </a:spcAft>
              <a:buSzPts val="2600"/>
              <a:buNone/>
              <a:defRPr b="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31" name="Google Shape;31;g1440578ad5f_0_156"/>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320"/>
              </a:spcBef>
              <a:spcAft>
                <a:spcPts val="0"/>
              </a:spcAft>
              <a:buSzPts val="1600"/>
              <a:buNone/>
              <a:defRPr sz="1600" b="1" i="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pic>
        <p:nvPicPr>
          <p:cNvPr id="32" name="Google Shape;32;g1440578ad5f_0_156" descr="A picture containing icon&#10;&#10;Description automatically generated"/>
          <p:cNvPicPr preferRelativeResize="0"/>
          <p:nvPr/>
        </p:nvPicPr>
        <p:blipFill rotWithShape="1">
          <a:blip r:embed="rId2">
            <a:alphaModFix/>
          </a:blip>
          <a:srcRect l="34177" t="21570" r="32617" b="56089"/>
          <a:stretch/>
        </p:blipFill>
        <p:spPr>
          <a:xfrm>
            <a:off x="1828288" y="1352281"/>
            <a:ext cx="639651" cy="536620"/>
          </a:xfrm>
          <a:prstGeom prst="rect">
            <a:avLst/>
          </a:prstGeom>
          <a:solidFill>
            <a:srgbClr val="1C3C58"/>
          </a:solidFill>
          <a:ln>
            <a:noFill/>
          </a:ln>
        </p:spPr>
      </p:pic>
      <p:pic>
        <p:nvPicPr>
          <p:cNvPr id="33" name="Google Shape;33;g1440578ad5f_0_156" descr="A picture containing text, vector graphics&#10;&#10;Description automatically generated"/>
          <p:cNvPicPr preferRelativeResize="0"/>
          <p:nvPr/>
        </p:nvPicPr>
        <p:blipFill rotWithShape="1">
          <a:blip r:embed="rId3">
            <a:alphaModFix/>
          </a:blip>
          <a:srcRect/>
          <a:stretch/>
        </p:blipFill>
        <p:spPr>
          <a:xfrm>
            <a:off x="7781206" y="3769111"/>
            <a:ext cx="1217132" cy="157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
        <p:cNvGrpSpPr/>
        <p:nvPr/>
      </p:nvGrpSpPr>
      <p:grpSpPr>
        <a:xfrm>
          <a:off x="0" y="0"/>
          <a:ext cx="0" cy="0"/>
          <a:chOff x="0" y="0"/>
          <a:chExt cx="0" cy="0"/>
        </a:xfrm>
      </p:grpSpPr>
      <p:sp>
        <p:nvSpPr>
          <p:cNvPr id="35" name="Google Shape;35;g1440578ad5f_0_163"/>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 name="Google Shape;36;g1440578ad5f_0_163"/>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7" name="Google Shape;37;g1440578ad5f_0_163"/>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8" name="Google Shape;38;g1440578ad5f_0_163"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9"/>
        <p:cNvGrpSpPr/>
        <p:nvPr/>
      </p:nvGrpSpPr>
      <p:grpSpPr>
        <a:xfrm>
          <a:off x="0" y="0"/>
          <a:ext cx="0" cy="0"/>
          <a:chOff x="0" y="0"/>
          <a:chExt cx="0" cy="0"/>
        </a:xfrm>
      </p:grpSpPr>
      <p:sp>
        <p:nvSpPr>
          <p:cNvPr id="40" name="Google Shape;40;g1440578ad5f_0_16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 name="Google Shape;41;g1440578ad5f_0_168"/>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42" name="Google Shape;42;g1440578ad5f_0_168"/>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43" name="Google Shape;43;g1440578ad5f_0_168"/>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44" name="Google Shape;44;g1440578ad5f_0_168"/>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45" name="Google Shape;45;g1440578ad5f_0_168" descr="A picture containing text, sign, vector graphics&#10;&#10;Description automatically generated"/>
          <p:cNvPicPr preferRelativeResize="0"/>
          <p:nvPr/>
        </p:nvPicPr>
        <p:blipFill rotWithShape="1">
          <a:blip r:embed="rId2">
            <a:alphaModFix/>
          </a:blip>
          <a:srcRect/>
          <a:stretch/>
        </p:blipFill>
        <p:spPr>
          <a:xfrm>
            <a:off x="8112101" y="4099483"/>
            <a:ext cx="901144" cy="8730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46"/>
        <p:cNvGrpSpPr/>
        <p:nvPr/>
      </p:nvGrpSpPr>
      <p:grpSpPr>
        <a:xfrm>
          <a:off x="0" y="0"/>
          <a:ext cx="0" cy="0"/>
          <a:chOff x="0" y="0"/>
          <a:chExt cx="0" cy="0"/>
        </a:xfrm>
      </p:grpSpPr>
      <p:sp>
        <p:nvSpPr>
          <p:cNvPr id="47" name="Google Shape;47;g1440578ad5f_0_175"/>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lnSpc>
                <a:spcPct val="100000"/>
              </a:lnSpc>
              <a:spcBef>
                <a:spcPts val="420"/>
              </a:spcBef>
              <a:spcAft>
                <a:spcPts val="0"/>
              </a:spcAft>
              <a:buClr>
                <a:schemeClr val="dk1"/>
              </a:buClr>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48" name="Google Shape;48;g1440578ad5f_0_175"/>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sz="1800"/>
            </a:lvl1pPr>
            <a:lvl2pPr marL="914400" lvl="1" indent="-330200" algn="l" rtl="0">
              <a:lnSpc>
                <a:spcPct val="100000"/>
              </a:lnSpc>
              <a:spcBef>
                <a:spcPts val="320"/>
              </a:spcBef>
              <a:spcAft>
                <a:spcPts val="0"/>
              </a:spcAft>
              <a:buSzPts val="1600"/>
              <a:buFont typeface="Arial"/>
              <a:buChar char="•"/>
              <a:defRPr sz="1600"/>
            </a:lvl2pPr>
            <a:lvl3pPr marL="1371600" lvl="2" indent="-317500" algn="l" rtl="0">
              <a:lnSpc>
                <a:spcPct val="100000"/>
              </a:lnSpc>
              <a:spcBef>
                <a:spcPts val="280"/>
              </a:spcBef>
              <a:spcAft>
                <a:spcPts val="0"/>
              </a:spcAft>
              <a:buSzPts val="1400"/>
              <a:buFont typeface="Arial"/>
              <a:buChar char="•"/>
              <a:defRPr sz="1400"/>
            </a:lvl3pPr>
            <a:lvl4pPr marL="1828800" lvl="3" indent="-311150" algn="l" rtl="0">
              <a:lnSpc>
                <a:spcPct val="100000"/>
              </a:lnSpc>
              <a:spcBef>
                <a:spcPts val="260"/>
              </a:spcBef>
              <a:spcAft>
                <a:spcPts val="0"/>
              </a:spcAft>
              <a:buSzPts val="1300"/>
              <a:buFont typeface="Arial"/>
              <a:buChar char="•"/>
              <a:defRPr sz="13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49" name="Google Shape;49;g1440578ad5f_0_17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0" name="Google Shape;50;g1440578ad5f_0_175" descr="A picture containing text, vector graphics&#10;&#10;Description automatically generated"/>
          <p:cNvPicPr preferRelativeResize="0"/>
          <p:nvPr/>
        </p:nvPicPr>
        <p:blipFill rotWithShape="1">
          <a:blip r:embed="rId2">
            <a:alphaModFix/>
          </a:blip>
          <a:srcRect/>
          <a:stretch/>
        </p:blipFill>
        <p:spPr>
          <a:xfrm>
            <a:off x="7781206" y="3769111"/>
            <a:ext cx="1217132" cy="15751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g1440578ad5f_0_13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g1440578ad5f_0_13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reerperfect.com/services/free/work-preferenc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www.youtube.com/embed/gWwvdLxwV9c?list=PL-aUhEQeaZXLMF3fItNDxiuSkEr0pq0c2"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fdc992ff61_0_11"/>
          <p:cNvSpPr txBox="1">
            <a:spLocks noGrp="1"/>
          </p:cNvSpPr>
          <p:nvPr>
            <p:ph type="body" idx="1"/>
          </p:nvPr>
        </p:nvSpPr>
        <p:spPr>
          <a:xfrm>
            <a:off x="457200" y="1245688"/>
            <a:ext cx="8164286" cy="3434100"/>
          </a:xfrm>
          <a:prstGeom prst="rect">
            <a:avLst/>
          </a:prstGeom>
        </p:spPr>
        <p:txBody>
          <a:bodyPr spcFirstLastPara="1" wrap="square" lIns="91425" tIns="45700" rIns="91425" bIns="45700" anchor="t" anchorCtr="0">
            <a:normAutofit/>
          </a:bodyPr>
          <a:lstStyle/>
          <a:p>
            <a:pPr marL="63500" lvl="0" indent="0" algn="l" rtl="0">
              <a:spcBef>
                <a:spcPts val="520"/>
              </a:spcBef>
              <a:spcAft>
                <a:spcPts val="0"/>
              </a:spcAft>
              <a:buClr>
                <a:schemeClr val="accent4"/>
              </a:buClr>
              <a:buSzPts val="2600"/>
              <a:buNone/>
            </a:pPr>
            <a:r>
              <a:rPr lang="en-US" dirty="0"/>
              <a:t>How do you feel about this solution?</a:t>
            </a:r>
          </a:p>
          <a:p>
            <a:pPr marL="0" lvl="0" indent="0" algn="l" rtl="0">
              <a:spcBef>
                <a:spcPts val="520"/>
              </a:spcBef>
              <a:spcAft>
                <a:spcPts val="0"/>
              </a:spcAft>
              <a:buNone/>
            </a:pPr>
            <a:endParaRPr dirty="0"/>
          </a:p>
        </p:txBody>
      </p:sp>
      <p:sp>
        <p:nvSpPr>
          <p:cNvPr id="139" name="Google Shape;139;gfdc992ff61_0_1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Crash Landing Consensus</a:t>
            </a:r>
            <a:endParaRPr dirty="0"/>
          </a:p>
        </p:txBody>
      </p:sp>
      <p:sp>
        <p:nvSpPr>
          <p:cNvPr id="2" name="Heart 1">
            <a:extLst>
              <a:ext uri="{FF2B5EF4-FFF2-40B4-BE49-F238E27FC236}">
                <a16:creationId xmlns:a16="http://schemas.microsoft.com/office/drawing/2014/main" id="{24E74A22-A1AF-24A9-8C5E-508FCF920D9C}"/>
              </a:ext>
            </a:extLst>
          </p:cNvPr>
          <p:cNvSpPr/>
          <p:nvPr/>
        </p:nvSpPr>
        <p:spPr>
          <a:xfrm>
            <a:off x="875580" y="1877323"/>
            <a:ext cx="1388853" cy="1388853"/>
          </a:xfrm>
          <a:prstGeom prst="hear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miley Face 2">
            <a:extLst>
              <a:ext uri="{FF2B5EF4-FFF2-40B4-BE49-F238E27FC236}">
                <a16:creationId xmlns:a16="http://schemas.microsoft.com/office/drawing/2014/main" id="{C96636D8-3F30-ABC4-5248-1CAAD67E6E9D}"/>
              </a:ext>
            </a:extLst>
          </p:cNvPr>
          <p:cNvSpPr/>
          <p:nvPr/>
        </p:nvSpPr>
        <p:spPr>
          <a:xfrm>
            <a:off x="3846457" y="1872035"/>
            <a:ext cx="1388853" cy="1388853"/>
          </a:xfrm>
          <a:prstGeom prst="smileyFac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miley Face 3">
            <a:extLst>
              <a:ext uri="{FF2B5EF4-FFF2-40B4-BE49-F238E27FC236}">
                <a16:creationId xmlns:a16="http://schemas.microsoft.com/office/drawing/2014/main" id="{3EBAEA10-7052-99B8-6EC9-1AA06F2C1C87}"/>
              </a:ext>
            </a:extLst>
          </p:cNvPr>
          <p:cNvSpPr/>
          <p:nvPr/>
        </p:nvSpPr>
        <p:spPr>
          <a:xfrm>
            <a:off x="6754483" y="1877323"/>
            <a:ext cx="1388853" cy="1388853"/>
          </a:xfrm>
          <a:prstGeom prst="smileyFace">
            <a:avLst>
              <a:gd name="adj" fmla="val -4653"/>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2F7C4D3-964C-BFD3-A081-1FB9BCDFB058}"/>
              </a:ext>
            </a:extLst>
          </p:cNvPr>
          <p:cNvSpPr txBox="1"/>
          <p:nvPr/>
        </p:nvSpPr>
        <p:spPr>
          <a:xfrm>
            <a:off x="823820" y="3343814"/>
            <a:ext cx="1492371" cy="553998"/>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I love it! </a:t>
            </a:r>
          </a:p>
        </p:txBody>
      </p:sp>
      <p:sp>
        <p:nvSpPr>
          <p:cNvPr id="7" name="TextBox 6">
            <a:extLst>
              <a:ext uri="{FF2B5EF4-FFF2-40B4-BE49-F238E27FC236}">
                <a16:creationId xmlns:a16="http://schemas.microsoft.com/office/drawing/2014/main" id="{4FA5AF89-7F51-2CD7-DA04-EC493A246770}"/>
              </a:ext>
            </a:extLst>
          </p:cNvPr>
          <p:cNvSpPr txBox="1"/>
          <p:nvPr/>
        </p:nvSpPr>
        <p:spPr>
          <a:xfrm>
            <a:off x="3782375" y="3343814"/>
            <a:ext cx="1574321" cy="1015663"/>
          </a:xfrm>
          <a:prstGeom prst="rect">
            <a:avLst/>
          </a:prstGeom>
          <a:noFill/>
        </p:spPr>
        <p:txBody>
          <a:bodyPr wrap="square" rtlCol="0">
            <a:spAutoFit/>
          </a:bodyPr>
          <a:lstStyle/>
          <a:p>
            <a:pPr algn="ctr"/>
            <a:r>
              <a:rPr lang="en-US" sz="3000" dirty="0">
                <a:latin typeface="Calibri" panose="020F0502020204030204" pitchFamily="34" charset="0"/>
                <a:cs typeface="Calibri" panose="020F0502020204030204" pitchFamily="34" charset="0"/>
              </a:rPr>
              <a:t>I can live with it.</a:t>
            </a:r>
          </a:p>
        </p:txBody>
      </p:sp>
      <p:sp>
        <p:nvSpPr>
          <p:cNvPr id="8" name="TextBox 7">
            <a:extLst>
              <a:ext uri="{FF2B5EF4-FFF2-40B4-BE49-F238E27FC236}">
                <a16:creationId xmlns:a16="http://schemas.microsoft.com/office/drawing/2014/main" id="{36400CAB-FC5D-1405-2476-B65CC536FB1C}"/>
              </a:ext>
            </a:extLst>
          </p:cNvPr>
          <p:cNvSpPr txBox="1"/>
          <p:nvPr/>
        </p:nvSpPr>
        <p:spPr>
          <a:xfrm>
            <a:off x="6573328" y="3333241"/>
            <a:ext cx="1751162" cy="1231106"/>
          </a:xfrm>
          <a:prstGeom prst="rect">
            <a:avLst/>
          </a:prstGeom>
          <a:noFill/>
        </p:spPr>
        <p:txBody>
          <a:bodyPr wrap="square" rtlCol="0">
            <a:spAutoFit/>
          </a:bodyPr>
          <a:lstStyle/>
          <a:p>
            <a:pPr algn="ctr"/>
            <a:r>
              <a:rPr lang="en-US" sz="3000" dirty="0">
                <a:latin typeface="Calibri" panose="020F0502020204030204" pitchFamily="34" charset="0"/>
                <a:cs typeface="Calibri" panose="020F0502020204030204" pitchFamily="34" charset="0"/>
              </a:rPr>
              <a:t>I can’t live with it.</a:t>
            </a:r>
          </a:p>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4020b65e7f_0_21"/>
          <p:cNvSpPr txBox="1">
            <a:spLocks noGrp="1"/>
          </p:cNvSpPr>
          <p:nvPr>
            <p:ph type="body" idx="1"/>
          </p:nvPr>
        </p:nvSpPr>
        <p:spPr>
          <a:xfrm>
            <a:off x="1176447" y="3933928"/>
            <a:ext cx="6804505" cy="597518"/>
          </a:xfrm>
          <a:prstGeom prst="rect">
            <a:avLst/>
          </a:prstGeom>
        </p:spPr>
        <p:txBody>
          <a:bodyPr spcFirstLastPara="1" wrap="square" lIns="91425" tIns="45700" rIns="91425" bIns="45700" anchor="t" anchorCtr="0">
            <a:normAutofit/>
          </a:bodyPr>
          <a:lstStyle/>
          <a:p>
            <a:pPr marL="0" indent="0">
              <a:buNone/>
            </a:pPr>
            <a:r>
              <a:rPr lang="en-US" sz="2000" u="sng" dirty="0">
                <a:solidFill>
                  <a:schemeClr val="tx1"/>
                </a:solidFill>
                <a:hlinkClick r:id="rId3">
                  <a:extLst>
                    <a:ext uri="{A12FA001-AC4F-418D-AE19-62706E023703}">
                      <ahyp:hlinkClr xmlns:ahyp="http://schemas.microsoft.com/office/drawing/2018/hyperlinkcolor" val="tx"/>
                    </a:ext>
                  </a:extLst>
                </a:hlinkClick>
              </a:rPr>
              <a:t>https://www.careerperfect.com/services/free/work-preference</a:t>
            </a:r>
            <a:r>
              <a:rPr lang="en-US" sz="2000" dirty="0">
                <a:solidFill>
                  <a:schemeClr val="tx1"/>
                </a:solidFill>
              </a:rPr>
              <a:t> </a:t>
            </a:r>
          </a:p>
          <a:p>
            <a:pPr marL="0" lvl="0" indent="0" algn="l" rtl="0">
              <a:spcBef>
                <a:spcPts val="520"/>
              </a:spcBef>
              <a:spcAft>
                <a:spcPts val="0"/>
              </a:spcAft>
              <a:buNone/>
            </a:pPr>
            <a:endParaRPr sz="2400" dirty="0">
              <a:solidFill>
                <a:schemeClr val="accent2"/>
              </a:solidFill>
            </a:endParaRPr>
          </a:p>
        </p:txBody>
      </p:sp>
      <p:sp>
        <p:nvSpPr>
          <p:cNvPr id="145" name="Google Shape;145;g14020b65e7f_0_2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Work Preferences Inventory</a:t>
            </a:r>
            <a:endParaRPr/>
          </a:p>
        </p:txBody>
      </p:sp>
      <p:pic>
        <p:nvPicPr>
          <p:cNvPr id="146" name="Google Shape;146;g14020b65e7f_0_21"/>
          <p:cNvPicPr preferRelativeResize="0"/>
          <p:nvPr/>
        </p:nvPicPr>
        <p:blipFill rotWithShape="1">
          <a:blip r:embed="rId4">
            <a:alphaModFix/>
          </a:blip>
          <a:srcRect l="6292" t="5249" r="5818" b="6823"/>
          <a:stretch/>
        </p:blipFill>
        <p:spPr>
          <a:xfrm>
            <a:off x="3322975" y="1293050"/>
            <a:ext cx="2511450" cy="2512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4020b65e7f_0_16"/>
          <p:cNvSpPr txBox="1">
            <a:spLocks noGrp="1"/>
          </p:cNvSpPr>
          <p:nvPr>
            <p:ph type="body" idx="1"/>
          </p:nvPr>
        </p:nvSpPr>
        <p:spPr>
          <a:xfrm>
            <a:off x="457200" y="1244036"/>
            <a:ext cx="8115300"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Clr>
                <a:schemeClr val="accent4"/>
              </a:buClr>
              <a:buSzPts val="2600"/>
              <a:buChar char="•"/>
            </a:pPr>
            <a:r>
              <a:rPr lang="en-US" dirty="0"/>
              <a:t>If you scored higher than a 6 in </a:t>
            </a:r>
            <a:r>
              <a:rPr lang="en-US" b="1" dirty="0"/>
              <a:t>Focuser</a:t>
            </a:r>
            <a:r>
              <a:rPr lang="en-US" dirty="0"/>
              <a:t>, act like you’re looking through binoculars.</a:t>
            </a:r>
            <a:endParaRPr dirty="0"/>
          </a:p>
          <a:p>
            <a:pPr marL="457200" lvl="0" indent="-393700" algn="l" rtl="0">
              <a:spcBef>
                <a:spcPts val="1000"/>
              </a:spcBef>
              <a:spcAft>
                <a:spcPts val="0"/>
              </a:spcAft>
              <a:buClr>
                <a:schemeClr val="accent4"/>
              </a:buClr>
              <a:buSzPts val="2600"/>
              <a:buChar char="•"/>
            </a:pPr>
            <a:r>
              <a:rPr lang="en-US" dirty="0"/>
              <a:t>If you scored higher than a 6 in </a:t>
            </a:r>
            <a:r>
              <a:rPr lang="en-US" b="1" dirty="0"/>
              <a:t>Relater</a:t>
            </a:r>
            <a:r>
              <a:rPr lang="en-US" dirty="0"/>
              <a:t>, give an air high-five.</a:t>
            </a:r>
            <a:endParaRPr dirty="0"/>
          </a:p>
          <a:p>
            <a:pPr marL="457200" lvl="0" indent="-393700" algn="l" rtl="0">
              <a:spcBef>
                <a:spcPts val="1000"/>
              </a:spcBef>
              <a:spcAft>
                <a:spcPts val="0"/>
              </a:spcAft>
              <a:buClr>
                <a:schemeClr val="accent4"/>
              </a:buClr>
              <a:buSzPts val="2600"/>
              <a:buChar char="•"/>
            </a:pPr>
            <a:r>
              <a:rPr lang="en-US" dirty="0"/>
              <a:t>If you scored higher than a 6 in </a:t>
            </a:r>
            <a:r>
              <a:rPr lang="en-US" b="1" dirty="0"/>
              <a:t>Integrator</a:t>
            </a:r>
            <a:r>
              <a:rPr lang="en-US" dirty="0"/>
              <a:t>, twiddle your fingers like an evil genius.</a:t>
            </a:r>
            <a:endParaRPr dirty="0"/>
          </a:p>
          <a:p>
            <a:pPr marL="457200" lvl="0" indent="-393700" algn="l" rtl="0">
              <a:spcBef>
                <a:spcPts val="1000"/>
              </a:spcBef>
              <a:spcAft>
                <a:spcPts val="1000"/>
              </a:spcAft>
              <a:buClr>
                <a:schemeClr val="accent4"/>
              </a:buClr>
              <a:buSzPts val="2600"/>
              <a:buChar char="•"/>
            </a:pPr>
            <a:r>
              <a:rPr lang="en-US" dirty="0"/>
              <a:t>If you scored higher than a 6 in </a:t>
            </a:r>
            <a:r>
              <a:rPr lang="en-US" b="1" dirty="0"/>
              <a:t>Operator</a:t>
            </a:r>
            <a:r>
              <a:rPr lang="en-US" dirty="0"/>
              <a:t>, act like you’re operating a spaceship.</a:t>
            </a:r>
            <a:endParaRPr dirty="0"/>
          </a:p>
        </p:txBody>
      </p:sp>
      <p:sp>
        <p:nvSpPr>
          <p:cNvPr id="152" name="Google Shape;152;g14020b65e7f_0_1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Work Preferences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2" name="Text Placeholder 1">
            <a:extLst>
              <a:ext uri="{FF2B5EF4-FFF2-40B4-BE49-F238E27FC236}">
                <a16:creationId xmlns:a16="http://schemas.microsoft.com/office/drawing/2014/main" id="{A11E166B-A3BC-30DB-5450-3C874B80FE53}"/>
              </a:ext>
            </a:extLst>
          </p:cNvPr>
          <p:cNvSpPr>
            <a:spLocks noGrp="1"/>
          </p:cNvSpPr>
          <p:nvPr>
            <p:ph type="body" idx="1"/>
          </p:nvPr>
        </p:nvSpPr>
        <p:spPr/>
        <p:txBody>
          <a:bodyPr/>
          <a:lstStyle/>
          <a:p>
            <a:pPr>
              <a:buClr>
                <a:schemeClr val="accent4"/>
              </a:buClr>
            </a:pPr>
            <a:r>
              <a:rPr lang="en-US" dirty="0"/>
              <a:t>Line up in ascending order of your score for your dominant work style.</a:t>
            </a:r>
          </a:p>
          <a:p>
            <a:pPr lvl="1"/>
            <a:r>
              <a:rPr lang="en-US" dirty="0"/>
              <a:t>i.e. Line up from highest score to lowest score.</a:t>
            </a:r>
          </a:p>
          <a:p>
            <a:pPr>
              <a:buClr>
                <a:schemeClr val="accent4"/>
              </a:buClr>
            </a:pPr>
            <a:r>
              <a:rPr lang="en-US" dirty="0"/>
              <a:t>“Fold the Line” and face the person opposite you.</a:t>
            </a:r>
          </a:p>
          <a:p>
            <a:pPr>
              <a:buClr>
                <a:schemeClr val="accent4"/>
              </a:buClr>
            </a:pPr>
            <a:r>
              <a:rPr lang="en-US" dirty="0"/>
              <a:t>Share your answers from your Values Chart and discuss your differences in values. </a:t>
            </a:r>
          </a:p>
          <a:p>
            <a:endParaRPr lang="en-US" dirty="0"/>
          </a:p>
        </p:txBody>
      </p:sp>
      <p:sp>
        <p:nvSpPr>
          <p:cNvPr id="157" name="Google Shape;157;g14020b65e7f_0_28"/>
          <p:cNvSpPr txBox="1">
            <a:spLocks noGrp="1"/>
          </p:cNvSpPr>
          <p:nvPr>
            <p:ph type="title"/>
          </p:nvPr>
        </p:nvSpPr>
        <p:spPr>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Fold the Line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4020b65e7f_0_35"/>
          <p:cNvSpPr txBox="1">
            <a:spLocks noGrp="1"/>
          </p:cNvSpPr>
          <p:nvPr>
            <p:ph type="body" idx="1"/>
          </p:nvPr>
        </p:nvSpPr>
        <p:spPr>
          <a:xfrm>
            <a:off x="457200" y="1309352"/>
            <a:ext cx="542925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Clr>
                <a:schemeClr val="accent4"/>
              </a:buClr>
              <a:buSzPts val="2600"/>
              <a:buChar char="•"/>
            </a:pPr>
            <a:r>
              <a:rPr lang="en-US" dirty="0"/>
              <a:t>Write your goal  in the section at the bottom of the Values Chart handout.</a:t>
            </a:r>
            <a:endParaRPr dirty="0"/>
          </a:p>
          <a:p>
            <a:pPr marL="457200" lvl="0" indent="-393700" algn="l" rtl="0">
              <a:spcBef>
                <a:spcPts val="0"/>
              </a:spcBef>
              <a:spcAft>
                <a:spcPts val="0"/>
              </a:spcAft>
              <a:buClr>
                <a:schemeClr val="accent4"/>
              </a:buClr>
              <a:buSzPts val="2600"/>
              <a:buChar char="•"/>
            </a:pPr>
            <a:r>
              <a:rPr lang="en-US" dirty="0"/>
              <a:t>Cut or tear the paper on the line.</a:t>
            </a:r>
            <a:endParaRPr dirty="0"/>
          </a:p>
          <a:p>
            <a:pPr marL="457200" lvl="0" indent="-393700" algn="l" rtl="0">
              <a:spcBef>
                <a:spcPts val="0"/>
              </a:spcBef>
              <a:spcAft>
                <a:spcPts val="0"/>
              </a:spcAft>
              <a:buClr>
                <a:schemeClr val="accent4"/>
              </a:buClr>
              <a:buSzPts val="2600"/>
              <a:buChar char="•"/>
            </a:pPr>
            <a:r>
              <a:rPr lang="en-US" dirty="0"/>
              <a:t>Crumple up your goal and toss it.</a:t>
            </a:r>
            <a:endParaRPr dirty="0"/>
          </a:p>
          <a:p>
            <a:pPr marL="457200" lvl="0" indent="-393700" algn="l" rtl="0">
              <a:spcBef>
                <a:spcPts val="0"/>
              </a:spcBef>
              <a:spcAft>
                <a:spcPts val="0"/>
              </a:spcAft>
              <a:buClr>
                <a:schemeClr val="accent4"/>
              </a:buClr>
              <a:buSzPts val="2600"/>
              <a:buChar char="•"/>
            </a:pPr>
            <a:r>
              <a:rPr lang="en-US" dirty="0"/>
              <a:t>Pick up another goal and be prepared to share it.</a:t>
            </a:r>
            <a:endParaRPr dirty="0"/>
          </a:p>
        </p:txBody>
      </p:sp>
      <p:sp>
        <p:nvSpPr>
          <p:cNvPr id="164" name="Google Shape;164;g14020b65e7f_0_3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Commit and Toss</a:t>
            </a:r>
            <a:endParaRPr dirty="0"/>
          </a:p>
        </p:txBody>
      </p:sp>
      <p:pic>
        <p:nvPicPr>
          <p:cNvPr id="165" name="Google Shape;165;g14020b65e7f_0_35"/>
          <p:cNvPicPr preferRelativeResize="0"/>
          <p:nvPr/>
        </p:nvPicPr>
        <p:blipFill>
          <a:blip r:embed="rId3">
            <a:alphaModFix/>
          </a:blip>
          <a:stretch>
            <a:fillRect/>
          </a:stretch>
        </p:blipFill>
        <p:spPr>
          <a:xfrm>
            <a:off x="6112075" y="735947"/>
            <a:ext cx="2574725" cy="30906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ctrTitle"/>
          </p:nvPr>
        </p:nvSpPr>
        <p:spPr>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Shake It Up</a:t>
            </a:r>
            <a:endParaRPr dirty="0"/>
          </a:p>
        </p:txBody>
      </p:sp>
      <p:sp>
        <p:nvSpPr>
          <p:cNvPr id="78" name="Google Shape;78;p2"/>
          <p:cNvSpPr txBox="1">
            <a:spLocks noGrp="1"/>
          </p:cNvSpPr>
          <p:nvPr>
            <p:ph type="subTitle" idx="1"/>
          </p:nvPr>
        </p:nvSpPr>
        <p:spPr>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dirty="0"/>
              <a:t>Working With New People</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Questions</a:t>
            </a:r>
            <a:endParaRPr dirty="0"/>
          </a:p>
        </p:txBody>
      </p:sp>
      <p:sp>
        <p:nvSpPr>
          <p:cNvPr id="84" name="Google Shape;84;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457200" lvl="0" indent="-393700" algn="l" rtl="0">
              <a:lnSpc>
                <a:spcPct val="100000"/>
              </a:lnSpc>
              <a:spcBef>
                <a:spcPts val="0"/>
              </a:spcBef>
              <a:spcAft>
                <a:spcPts val="0"/>
              </a:spcAft>
              <a:buSzPts val="2600"/>
              <a:buChar char="•"/>
            </a:pPr>
            <a:r>
              <a:rPr lang="en-US"/>
              <a:t>What are the benefits of working with new people? </a:t>
            </a:r>
            <a:endParaRPr/>
          </a:p>
          <a:p>
            <a:pPr marL="457200" lvl="0" indent="-393700" algn="l" rtl="0">
              <a:lnSpc>
                <a:spcPct val="100000"/>
              </a:lnSpc>
              <a:spcBef>
                <a:spcPts val="0"/>
              </a:spcBef>
              <a:spcAft>
                <a:spcPts val="0"/>
              </a:spcAft>
              <a:buSzPts val="2600"/>
              <a:buChar char="•"/>
            </a:pPr>
            <a:r>
              <a:rPr lang="en-US"/>
              <a:t>What skills do we need to work well with others? </a:t>
            </a:r>
            <a:endParaRPr/>
          </a:p>
          <a:p>
            <a:pPr marL="55563" lvl="0" indent="0" algn="l" rtl="0">
              <a:lnSpc>
                <a:spcPct val="100000"/>
              </a:lnSpc>
              <a:spcBef>
                <a:spcPts val="0"/>
              </a:spcBef>
              <a:spcAft>
                <a:spcPts val="0"/>
              </a:spcAft>
              <a:buSzPts val="2600"/>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Learning Objectives</a:t>
            </a:r>
            <a:endParaRPr dirty="0"/>
          </a:p>
        </p:txBody>
      </p:sp>
      <p:sp>
        <p:nvSpPr>
          <p:cNvPr id="90" name="Google Shape;90;p4"/>
          <p:cNvSpPr txBox="1">
            <a:spLocks noGrp="1"/>
          </p:cNvSpPr>
          <p:nvPr>
            <p:ph type="body" idx="1"/>
          </p:nvPr>
        </p:nvSpPr>
        <p:spPr>
          <a:xfrm>
            <a:off x="530350" y="2028503"/>
            <a:ext cx="7772400" cy="2929200"/>
          </a:xfrm>
          <a:prstGeom prst="rect">
            <a:avLst/>
          </a:prstGeom>
          <a:noFill/>
          <a:ln>
            <a:noFill/>
          </a:ln>
        </p:spPr>
        <p:txBody>
          <a:bodyPr spcFirstLastPara="1" wrap="square" lIns="45700" tIns="45700" rIns="45700" bIns="45700" anchor="t" anchorCtr="0">
            <a:normAutofit/>
          </a:bodyPr>
          <a:lstStyle/>
          <a:p>
            <a:pPr marL="457200" lvl="0" indent="-396661" algn="l" rtl="0">
              <a:lnSpc>
                <a:spcPct val="100000"/>
              </a:lnSpc>
              <a:spcBef>
                <a:spcPts val="0"/>
              </a:spcBef>
              <a:spcAft>
                <a:spcPts val="0"/>
              </a:spcAft>
              <a:buSzPts val="2647"/>
              <a:buChar char="•"/>
            </a:pPr>
            <a:r>
              <a:rPr lang="en-US" sz="2646" dirty="0"/>
              <a:t>Analyze how our individual values guide our working styles and preferences.</a:t>
            </a:r>
            <a:endParaRPr sz="2646" dirty="0"/>
          </a:p>
          <a:p>
            <a:pPr marL="457200" lvl="0" indent="-396661" algn="l" rtl="0">
              <a:lnSpc>
                <a:spcPct val="100000"/>
              </a:lnSpc>
              <a:spcBef>
                <a:spcPts val="0"/>
              </a:spcBef>
              <a:spcAft>
                <a:spcPts val="0"/>
              </a:spcAft>
              <a:buSzPts val="2647"/>
              <a:buChar char="•"/>
            </a:pPr>
            <a:r>
              <a:rPr lang="en-US" sz="2646" dirty="0"/>
              <a:t>Evaluate how diverse perspectives benefit a task.</a:t>
            </a:r>
            <a:endParaRPr sz="2646" dirty="0"/>
          </a:p>
          <a:p>
            <a:pPr marL="398463" lvl="0" indent="-177800" algn="l" rtl="0">
              <a:lnSpc>
                <a:spcPct val="100000"/>
              </a:lnSpc>
              <a:spcBef>
                <a:spcPts val="0"/>
              </a:spcBef>
              <a:spcAft>
                <a:spcPts val="0"/>
              </a:spcAft>
              <a:buClr>
                <a:schemeClr val="lt1"/>
              </a:buClr>
              <a:buSzPts val="2600"/>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2" name="Text Placeholder 1">
            <a:extLst>
              <a:ext uri="{FF2B5EF4-FFF2-40B4-BE49-F238E27FC236}">
                <a16:creationId xmlns:a16="http://schemas.microsoft.com/office/drawing/2014/main" id="{23D2DA7B-ED89-9B15-CF64-182CE3E1C471}"/>
              </a:ext>
            </a:extLst>
          </p:cNvPr>
          <p:cNvSpPr>
            <a:spLocks noGrp="1"/>
          </p:cNvSpPr>
          <p:nvPr>
            <p:ph type="body" idx="1"/>
          </p:nvPr>
        </p:nvSpPr>
        <p:spPr/>
        <p:txBody>
          <a:bodyPr/>
          <a:lstStyle/>
          <a:p>
            <a:r>
              <a:rPr lang="en-US" dirty="0"/>
              <a:t>With your group, look at the photo </a:t>
            </a:r>
          </a:p>
          <a:p>
            <a:pPr marL="463550" indent="0">
              <a:buNone/>
            </a:pPr>
            <a:r>
              <a:rPr lang="en-US" dirty="0"/>
              <a:t>and make a guess as to what you think</a:t>
            </a:r>
          </a:p>
          <a:p>
            <a:pPr marL="463550" indent="0">
              <a:buNone/>
            </a:pPr>
            <a:r>
              <a:rPr lang="en-US" dirty="0"/>
              <a:t>it could be.</a:t>
            </a:r>
          </a:p>
          <a:p>
            <a:r>
              <a:rPr lang="en-US" dirty="0"/>
              <a:t>As you open each new clue, explain your new guesses OR explain how the clue supports your previous guess.</a:t>
            </a:r>
          </a:p>
          <a:p>
            <a:r>
              <a:rPr lang="en-US" dirty="0"/>
              <a:t>Record these guesses and reasonings on your Artifact Detective chart. </a:t>
            </a:r>
          </a:p>
          <a:p>
            <a:endParaRPr lang="en-US" dirty="0"/>
          </a:p>
        </p:txBody>
      </p:sp>
      <p:sp>
        <p:nvSpPr>
          <p:cNvPr id="95" name="Google Shape;95;p5"/>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Artifact Detective</a:t>
            </a:r>
            <a:endParaRPr/>
          </a:p>
        </p:txBody>
      </p:sp>
      <p:pic>
        <p:nvPicPr>
          <p:cNvPr id="3" name="Picture 2" descr="A picture containing wall, indoor, oven&#10;&#10;Description automatically generated">
            <a:extLst>
              <a:ext uri="{FF2B5EF4-FFF2-40B4-BE49-F238E27FC236}">
                <a16:creationId xmlns:a16="http://schemas.microsoft.com/office/drawing/2014/main" id="{4CFE8A51-DD42-881F-428C-5BA4B52EC2C5}"/>
              </a:ext>
            </a:extLst>
          </p:cNvPr>
          <p:cNvPicPr>
            <a:picLocks noChangeAspect="1"/>
          </p:cNvPicPr>
          <p:nvPr/>
        </p:nvPicPr>
        <p:blipFill>
          <a:blip r:embed="rId3"/>
          <a:stretch>
            <a:fillRect/>
          </a:stretch>
        </p:blipFill>
        <p:spPr>
          <a:xfrm>
            <a:off x="6293440" y="400048"/>
            <a:ext cx="2393360" cy="20751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2" name="Text Placeholder 1">
            <a:extLst>
              <a:ext uri="{FF2B5EF4-FFF2-40B4-BE49-F238E27FC236}">
                <a16:creationId xmlns:a16="http://schemas.microsoft.com/office/drawing/2014/main" id="{F8D3369C-208D-1014-372A-05F2CF57B901}"/>
              </a:ext>
            </a:extLst>
          </p:cNvPr>
          <p:cNvSpPr>
            <a:spLocks noGrp="1"/>
          </p:cNvSpPr>
          <p:nvPr>
            <p:ph type="body" idx="1"/>
          </p:nvPr>
        </p:nvSpPr>
        <p:spPr>
          <a:xfrm>
            <a:off x="457199" y="1309352"/>
            <a:ext cx="4327071" cy="3434100"/>
          </a:xfrm>
        </p:spPr>
        <p:txBody>
          <a:bodyPr>
            <a:normAutofit lnSpcReduction="10000"/>
          </a:bodyPr>
          <a:lstStyle/>
          <a:p>
            <a:r>
              <a:rPr lang="en-US" dirty="0"/>
              <a:t>Were any of your guesses correct?</a:t>
            </a:r>
          </a:p>
          <a:p>
            <a:r>
              <a:rPr lang="en-US" dirty="0"/>
              <a:t>Which clues were the most helpful?</a:t>
            </a:r>
          </a:p>
          <a:p>
            <a:r>
              <a:rPr lang="en-US" dirty="0"/>
              <a:t>Were there clues or aspects of the artifact that kept you from reaching the right answer? </a:t>
            </a:r>
          </a:p>
          <a:p>
            <a:endParaRPr lang="en-US" dirty="0"/>
          </a:p>
        </p:txBody>
      </p:sp>
      <p:sp>
        <p:nvSpPr>
          <p:cNvPr id="101" name="Google Shape;101;g14020b65e7f_0_0"/>
          <p:cNvSpPr txBox="1">
            <a:spLocks noGrp="1"/>
          </p:cNvSpPr>
          <p:nvPr>
            <p:ph type="title"/>
          </p:nvPr>
        </p:nvSpPr>
        <p:spPr>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The artifact is… </a:t>
            </a:r>
            <a:r>
              <a:rPr lang="en-US" b="1" dirty="0"/>
              <a:t>a toaster</a:t>
            </a:r>
            <a:r>
              <a:rPr lang="en-US" dirty="0"/>
              <a:t>!</a:t>
            </a:r>
            <a:endParaRPr dirty="0"/>
          </a:p>
        </p:txBody>
      </p:sp>
      <p:pic>
        <p:nvPicPr>
          <p:cNvPr id="102" name="Google Shape;102;g14020b65e7f_0_0"/>
          <p:cNvPicPr preferRelativeResize="0"/>
          <p:nvPr/>
        </p:nvPicPr>
        <p:blipFill rotWithShape="1">
          <a:blip r:embed="rId3">
            <a:alphaModFix/>
          </a:blip>
          <a:srcRect t="27134"/>
          <a:stretch/>
        </p:blipFill>
        <p:spPr>
          <a:xfrm>
            <a:off x="5731328" y="731940"/>
            <a:ext cx="2816678" cy="32114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4020b65e7f_0_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Crash Landing Consensus</a:t>
            </a:r>
            <a:endParaRPr dirty="0"/>
          </a:p>
        </p:txBody>
      </p:sp>
      <p:pic>
        <p:nvPicPr>
          <p:cNvPr id="108" name="Google Shape;108;g14020b65e7f_0_7"/>
          <p:cNvPicPr preferRelativeResize="0"/>
          <p:nvPr/>
        </p:nvPicPr>
        <p:blipFill rotWithShape="1">
          <a:blip r:embed="rId3">
            <a:alphaModFix/>
          </a:blip>
          <a:srcRect b="14661"/>
          <a:stretch/>
        </p:blipFill>
        <p:spPr>
          <a:xfrm>
            <a:off x="2453212" y="1428350"/>
            <a:ext cx="4237574" cy="3616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446cd929f0_0_0"/>
          <p:cNvSpPr txBox="1">
            <a:spLocks noGrp="1"/>
          </p:cNvSpPr>
          <p:nvPr>
            <p:ph type="body" idx="1"/>
          </p:nvPr>
        </p:nvSpPr>
        <p:spPr>
          <a:xfrm>
            <a:off x="457200" y="1309352"/>
            <a:ext cx="4114800" cy="3434100"/>
          </a:xfrm>
          <a:prstGeom prst="rect">
            <a:avLst/>
          </a:prstGeom>
        </p:spPr>
        <p:txBody>
          <a:bodyPr spcFirstLastPara="1" wrap="square" lIns="91425" tIns="45700" rIns="91425" bIns="45700" anchor="t" anchorCtr="0">
            <a:normAutofit/>
          </a:bodyPr>
          <a:lstStyle/>
          <a:p>
            <a:pPr indent="-457200"/>
            <a:r>
              <a:rPr lang="en-US" dirty="0"/>
              <a:t>A UFO crash landed outside, blocking the exit of the resort.</a:t>
            </a:r>
          </a:p>
          <a:p>
            <a:pPr indent="-457200"/>
            <a:r>
              <a:rPr lang="en-US" dirty="0"/>
              <a:t>The alien might be hiding among you.</a:t>
            </a:r>
          </a:p>
          <a:p>
            <a:pPr indent="-457200"/>
            <a:r>
              <a:rPr lang="en-US" dirty="0"/>
              <a:t>What do you think we should do about it?</a:t>
            </a:r>
          </a:p>
        </p:txBody>
      </p:sp>
      <p:sp>
        <p:nvSpPr>
          <p:cNvPr id="120" name="Google Shape;120;g1446cd929f0_0_0"/>
          <p:cNvSpPr txBox="1">
            <a:spLocks noGrp="1"/>
          </p:cNvSpPr>
          <p:nvPr>
            <p:ph type="title"/>
          </p:nvPr>
        </p:nvSpPr>
        <p:spPr>
          <a:prstGeom prst="rect">
            <a:avLst/>
          </a:prstGeom>
        </p:spPr>
        <p:txBody>
          <a:bodyPr spcFirstLastPara="1" wrap="square" lIns="0" tIns="45700" rIns="0" bIns="0" anchor="b" anchorCtr="0">
            <a:normAutofit/>
          </a:bodyPr>
          <a:lstStyle/>
          <a:p>
            <a:pPr lvl="0"/>
            <a:r>
              <a:rPr lang="en-US" dirty="0"/>
              <a:t>Crash Landing Consensus</a:t>
            </a:r>
            <a:endParaRPr dirty="0">
              <a:solidFill>
                <a:schemeClr val="dk1"/>
              </a:solidFill>
            </a:endParaRPr>
          </a:p>
        </p:txBody>
      </p:sp>
      <p:pic>
        <p:nvPicPr>
          <p:cNvPr id="2" name="Google Shape;108;g14020b65e7f_0_7">
            <a:extLst>
              <a:ext uri="{FF2B5EF4-FFF2-40B4-BE49-F238E27FC236}">
                <a16:creationId xmlns:a16="http://schemas.microsoft.com/office/drawing/2014/main" id="{3E7A102F-C18A-1AD2-E674-03F08CBDF69C}"/>
              </a:ext>
            </a:extLst>
          </p:cNvPr>
          <p:cNvPicPr preferRelativeResize="0">
            <a:picLocks noChangeAspect="1"/>
          </p:cNvPicPr>
          <p:nvPr/>
        </p:nvPicPr>
        <p:blipFill rotWithShape="1">
          <a:blip r:embed="rId3">
            <a:alphaModFix/>
          </a:blip>
          <a:srcRect b="14661"/>
          <a:stretch/>
        </p:blipFill>
        <p:spPr>
          <a:xfrm>
            <a:off x="5176161" y="1164647"/>
            <a:ext cx="2996266" cy="25603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4" name="Text Placeholder 3">
            <a:extLst>
              <a:ext uri="{FF2B5EF4-FFF2-40B4-BE49-F238E27FC236}">
                <a16:creationId xmlns:a16="http://schemas.microsoft.com/office/drawing/2014/main" id="{52647E5F-96DE-ABA8-226C-11344E5F09A9}"/>
              </a:ext>
            </a:extLst>
          </p:cNvPr>
          <p:cNvSpPr>
            <a:spLocks noGrp="1"/>
          </p:cNvSpPr>
          <p:nvPr>
            <p:ph type="body" idx="1"/>
          </p:nvPr>
        </p:nvSpPr>
        <p:spPr/>
        <p:txBody>
          <a:bodyPr/>
          <a:lstStyle/>
          <a:p>
            <a:pPr marL="63500" indent="0">
              <a:buNone/>
            </a:pPr>
            <a:endParaRPr lang="en-US" dirty="0"/>
          </a:p>
        </p:txBody>
      </p:sp>
      <p:sp>
        <p:nvSpPr>
          <p:cNvPr id="3" name="Title 2">
            <a:extLst>
              <a:ext uri="{FF2B5EF4-FFF2-40B4-BE49-F238E27FC236}">
                <a16:creationId xmlns:a16="http://schemas.microsoft.com/office/drawing/2014/main" id="{E177377C-1642-4DBF-FCED-0B114BF4C868}"/>
              </a:ext>
            </a:extLst>
          </p:cNvPr>
          <p:cNvSpPr>
            <a:spLocks noGrp="1"/>
          </p:cNvSpPr>
          <p:nvPr>
            <p:ph type="title"/>
          </p:nvPr>
        </p:nvSpPr>
        <p:spPr/>
        <p:txBody>
          <a:bodyPr/>
          <a:lstStyle/>
          <a:p>
            <a:r>
              <a:rPr lang="en-US" dirty="0"/>
              <a:t>Crash Landing Consensus</a:t>
            </a:r>
          </a:p>
        </p:txBody>
      </p:sp>
      <p:pic>
        <p:nvPicPr>
          <p:cNvPr id="5" name="Online Media 4" descr="K20 Center 7 minute timer">
            <a:hlinkClick r:id="" action="ppaction://media"/>
            <a:extLst>
              <a:ext uri="{FF2B5EF4-FFF2-40B4-BE49-F238E27FC236}">
                <a16:creationId xmlns:a16="http://schemas.microsoft.com/office/drawing/2014/main" id="{5695BC9F-3EE7-80C9-A0D2-F4557F066A88}"/>
              </a:ext>
            </a:extLst>
          </p:cNvPr>
          <p:cNvPicPr>
            <a:picLocks noRot="1" noChangeAspect="1"/>
          </p:cNvPicPr>
          <p:nvPr>
            <a:videoFile r:link="rId1"/>
          </p:nvPr>
        </p:nvPicPr>
        <p:blipFill>
          <a:blip r:embed="rId4"/>
          <a:stretch>
            <a:fillRect/>
          </a:stretch>
        </p:blipFill>
        <p:spPr>
          <a:xfrm>
            <a:off x="1532974" y="1309352"/>
            <a:ext cx="6078052" cy="3434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936</Words>
  <Application>Microsoft Macintosh PowerPoint</Application>
  <PresentationFormat>On-screen Show (16:9)</PresentationFormat>
  <Paragraphs>71</Paragraphs>
  <Slides>14</Slides>
  <Notes>14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Noto Sans Symbols</vt:lpstr>
      <vt:lpstr>Trebuchet MS</vt:lpstr>
      <vt:lpstr>LEARN theme</vt:lpstr>
      <vt:lpstr>PowerPoint Presentation</vt:lpstr>
      <vt:lpstr>Shake It Up</vt:lpstr>
      <vt:lpstr>Essential Questions</vt:lpstr>
      <vt:lpstr>Learning Objectives</vt:lpstr>
      <vt:lpstr>Artifact Detective</vt:lpstr>
      <vt:lpstr>The artifact is… a toaster!</vt:lpstr>
      <vt:lpstr>Crash Landing Consensus</vt:lpstr>
      <vt:lpstr>Crash Landing Consensus</vt:lpstr>
      <vt:lpstr>Crash Landing Consensus</vt:lpstr>
      <vt:lpstr>Crash Landing Consensus</vt:lpstr>
      <vt:lpstr>Work Preferences Inventory</vt:lpstr>
      <vt:lpstr>Work Preferences</vt:lpstr>
      <vt:lpstr>Fold the Line</vt:lpstr>
      <vt:lpstr>Commit and Toss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Lunsford, Janaye N.</dc:creator>
  <cp:lastModifiedBy>Hayden, Jordan K.</cp:lastModifiedBy>
  <cp:revision>4</cp:revision>
  <dcterms:created xsi:type="dcterms:W3CDTF">2020-10-14T20:24:40Z</dcterms:created>
  <dcterms:modified xsi:type="dcterms:W3CDTF">2022-09-09T17:41:25Z</dcterms:modified>
</cp:coreProperties>
</file>