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  <p:sldMasterId id="2147483668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1" d="100"/>
          <a:sy n="71" d="100"/>
        </p:scale>
        <p:origin x="5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20222B22-6AC8-4FAC-B7C7-8F51979D3F2A}"/>
    <pc:docChg chg="undo custSel modSld">
      <pc:chgData name="Bracken, Pam" userId="f3aa402d-8a3c-4841-b939-af5e5b41e404" providerId="ADAL" clId="{20222B22-6AC8-4FAC-B7C7-8F51979D3F2A}" dt="2023-05-26T15:11:56.759" v="13" actId="20577"/>
      <pc:docMkLst>
        <pc:docMk/>
      </pc:docMkLst>
      <pc:sldChg chg="modSp mod">
        <pc:chgData name="Bracken, Pam" userId="f3aa402d-8a3c-4841-b939-af5e5b41e404" providerId="ADAL" clId="{20222B22-6AC8-4FAC-B7C7-8F51979D3F2A}" dt="2023-05-26T15:11:56.759" v="13" actId="20577"/>
        <pc:sldMkLst>
          <pc:docMk/>
          <pc:sldMk cId="0" sldId="260"/>
        </pc:sldMkLst>
        <pc:spChg chg="mod">
          <ac:chgData name="Bracken, Pam" userId="f3aa402d-8a3c-4841-b939-af5e5b41e404" providerId="ADAL" clId="{20222B22-6AC8-4FAC-B7C7-8F51979D3F2A}" dt="2023-05-26T15:11:56.759" v="13" actId="20577"/>
          <ac:spMkLst>
            <pc:docMk/>
            <pc:sldMk cId="0" sldId="260"/>
            <ac:spMk id="117" creationId="{00000000-0000-0000-0000-000000000000}"/>
          </ac:spMkLst>
        </pc:spChg>
      </pc:sldChg>
      <pc:sldChg chg="modSp mod">
        <pc:chgData name="Bracken, Pam" userId="f3aa402d-8a3c-4841-b939-af5e5b41e404" providerId="ADAL" clId="{20222B22-6AC8-4FAC-B7C7-8F51979D3F2A}" dt="2023-05-26T15:11:45.030" v="12" actId="27636"/>
        <pc:sldMkLst>
          <pc:docMk/>
          <pc:sldMk cId="0" sldId="262"/>
        </pc:sldMkLst>
        <pc:spChg chg="mod">
          <ac:chgData name="Bracken, Pam" userId="f3aa402d-8a3c-4841-b939-af5e5b41e404" providerId="ADAL" clId="{20222B22-6AC8-4FAC-B7C7-8F51979D3F2A}" dt="2023-05-26T15:11:45.030" v="12" actId="27636"/>
          <ac:spMkLst>
            <pc:docMk/>
            <pc:sldMk cId="0" sldId="262"/>
            <ac:spMk id="13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loc.gov/folklife/2017/06/ralph-ellison-invisible-folklorist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logs.loc.gov/folklife/files/2017/05/Ralph_Ellison_photo_portrait_seated.jp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ersecg/10953692104/in/album-72157637862173195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o7C-3WMd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435a3114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435a3114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228559ce8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4228559ce8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228559ce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4228559ce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4228559ce8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4228559ce8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202122"/>
                </a:solidFill>
                <a:highlight>
                  <a:srgbClr val="F8F9FA"/>
                </a:highlight>
              </a:rPr>
              <a:t>Stephen Winick (June 2, 2017). </a:t>
            </a:r>
            <a:r>
              <a:rPr lang="en-US" sz="100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Ralph Ellison, Invisible Folklorist</a:t>
            </a:r>
            <a:r>
              <a:rPr lang="en-US" sz="1000">
                <a:solidFill>
                  <a:srgbClr val="202122"/>
                </a:solidFill>
                <a:highlight>
                  <a:srgbClr val="F8F9FA"/>
                </a:highlight>
              </a:rPr>
              <a:t>. </a:t>
            </a:r>
            <a:r>
              <a:rPr lang="en-US" sz="1000" i="1">
                <a:solidFill>
                  <a:srgbClr val="202122"/>
                </a:solidFill>
                <a:highlight>
                  <a:srgbClr val="F8F9FA"/>
                </a:highlight>
              </a:rPr>
              <a:t>Folklife Today</a:t>
            </a:r>
            <a:r>
              <a:rPr lang="en-US" sz="1000">
                <a:solidFill>
                  <a:srgbClr val="202122"/>
                </a:solidFill>
                <a:highlight>
                  <a:srgbClr val="F8F9FA"/>
                </a:highlight>
              </a:rPr>
              <a:t>. Library of Congress.</a:t>
            </a:r>
            <a:endParaRPr sz="100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https://blogs.loc.gov/folklife/files/2017/05/Ralph_Ellison_photo_portrait_seated.jpg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solidFill>
                  <a:srgbClr val="343434"/>
                </a:solidFill>
              </a:rPr>
              <a:t>Marshall, Thurgood. (2006). In M. I. Urofsky (Ed.), </a:t>
            </a:r>
            <a:r>
              <a:rPr lang="en-US" sz="1000" i="1">
                <a:solidFill>
                  <a:srgbClr val="343434"/>
                </a:solidFill>
              </a:rPr>
              <a:t>Biographical encyclopedia of the Supreme Court</a:t>
            </a:r>
            <a:r>
              <a:rPr lang="en-US" sz="1000">
                <a:solidFill>
                  <a:srgbClr val="343434"/>
                </a:solidFill>
              </a:rPr>
              <a:t>. http://library.cqpress.com/scc/bioenc-427-18168-979368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31010b4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431010b4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Public Affairs Office. (2010, Jan 14).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Martin Luther King Jr. addresses a crowd from the steps of the Lincoln Memorial where he delivered his famous, “I Have a Dream,” speech during the Aug. 28, 1963, march on Washington, D.C.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Retrieved from MARINES: https://www.mcasiwakuni.marines.mil/Images-photos/igphoto/255288/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The White House. (n.d.).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Kamala Harris: The Vice President.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Retrieved from The White House: https://www.whitehouse.gov/administration/vice-president-harris/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31010b42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31010b42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INTX: The Internet &amp; Television Expo. (16, June 2011).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2011: Oprah at the Cable Show.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Retrieved from https://www.flickr.com/photos/intxncta/29902986311/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Johnson Research &amp; Development Co., Inc. (n.d.).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Lonnie Johnson with Super Soaker and Nerf toys.</a:t>
            </a:r>
            <a:endParaRPr sz="12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31010b42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31010b42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Reckless Dream Photography. (2010, December 11).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Diddy Dirty Money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 Diddy 23.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Verse Photography. (2013, Nov 18).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Chris Paul with the Los Angeles Clippers in 2013.</a:t>
            </a:r>
            <a:r>
              <a:rPr lang="en-US" sz="1200" i="1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-US" sz="1000" u="sng">
                <a:solidFill>
                  <a:srgbClr val="3366BB"/>
                </a:solidFill>
                <a:highlight>
                  <a:srgbClr val="F8F9FA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https://www.flickr.com/photos/versecg/10953692104/in/album-72157637862173195/</a:t>
            </a:r>
            <a:endParaRPr sz="1000" u="sng">
              <a:solidFill>
                <a:srgbClr val="3366BB"/>
              </a:solidFill>
              <a:highlight>
                <a:srgbClr val="F8F9FA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7041cf4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37041cf40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Ashley Graham. (2021, Sept 17).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Megan Thee Stallion in a video from Ashley Graham in September 2021.</a:t>
            </a:r>
            <a:r>
              <a:rPr lang="en-US" sz="1200" i="1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-US" sz="1200" i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https://www.youtube.com/watch?v=Fio7C-3WMd8</a:t>
            </a:r>
            <a:endParaRPr sz="1200" i="1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NASA. (2016, Dec 10).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American actress and singer Taraji P. Henson. https://www.flickr.com/photos/nasahqphoto/31525359096/</a:t>
            </a:r>
            <a:endParaRPr sz="12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Walgreens Boots Alliance.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Rosalind Brewer.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https://www.walgreensbootsalliance.com/about-us/leadership/rosalind-brewer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228559ce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228559ce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228559ce8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4228559ce8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MohxcEn-d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hundred-seven.org/hbculist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473596" y="43891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498819" y="1609138"/>
            <a:ext cx="77724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62500" lnSpcReduction="20000"/>
          </a:bodyPr>
          <a:lstStyle/>
          <a:p>
            <a:pPr marL="571500" indent="-571500"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sz="3800" dirty="0"/>
              <a:t>Analyze the historical background of HBCUs.</a:t>
            </a:r>
            <a:endParaRPr sz="3800" dirty="0"/>
          </a:p>
          <a:p>
            <a:pPr marL="792162" indent="-571500">
              <a:spcBef>
                <a:spcPts val="0"/>
              </a:spcBef>
              <a:buClr>
                <a:schemeClr val="bg1"/>
              </a:buClr>
              <a:buSzPct val="100000"/>
            </a:pPr>
            <a:endParaRPr sz="3800" dirty="0"/>
          </a:p>
          <a:p>
            <a:pPr marL="571500" indent="-571500"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sz="3800" dirty="0"/>
              <a:t>Collaborate to research several HBCUs to identify which school best meets personal and academic goals.</a:t>
            </a:r>
            <a:endParaRPr sz="3800" dirty="0"/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The Importance of HBCUs</a:t>
            </a:r>
            <a:endParaRPr b="1"/>
          </a:p>
        </p:txBody>
      </p:sp>
      <p:pic>
        <p:nvPicPr>
          <p:cNvPr id="161" name="Google Shape;161;p32" descr="Celebrities such as Spike Lee, Common, 2-Chainz and others reflect on their experiences attending HBCUs and why it’s important to continually important to promote them. &#10;&#10;Watch highlights from Inside the NBA with Shaq, Charles Barkley, Kenny Smith and Ernie Johnson and more! Subscribe now to be updated on the latest videos: https://www.youtube.com/nbaontnt?sub_confirmation=1 &#10; &#10;Connect with NBA on TNT: &#10;Follow NBA on TNT on Twitter: https://twitter.com/NBAonTNT &#10;Like NBA on TNT on Facebook: https://www.facebook.com/NBAONTNT/ &#10;Follow NBA on TNT on Instagram: https://www.instagram.com/nbaontnt/?hl=en" title="Spike Lee, Common, 2-Chainz &amp; More Discuss the Importance of HBCUs | NBA All-Star 20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906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6101254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As you read through the handout “The Rise of Historically Black Colleges and Universities,” stop and jot down a brief summary of each section.</a:t>
            </a:r>
            <a:br>
              <a:rPr lang="en-US" sz="2400" dirty="0"/>
            </a:br>
            <a:r>
              <a:rPr lang="en-US" sz="2400" dirty="0"/>
              <a:t> 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Be sure to include all information important to the understanding of that section. </a:t>
            </a:r>
            <a:endParaRPr sz="2400" dirty="0"/>
          </a:p>
        </p:txBody>
      </p:sp>
      <p:sp>
        <p:nvSpPr>
          <p:cNvPr id="167" name="Google Shape;167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Stop and Jot </a:t>
            </a:r>
            <a:endParaRPr b="1"/>
          </a:p>
        </p:txBody>
      </p:sp>
      <p:pic>
        <p:nvPicPr>
          <p:cNvPr id="168" name="Google Shape;1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5523" y="16192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530352" y="640711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512762" indent="-457200"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dirty="0"/>
              <a:t>How is equity supported in higher education?</a:t>
            </a:r>
          </a:p>
          <a:p>
            <a:pPr marL="512762" indent="-457200"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dirty="0"/>
              <a:t>Why is there a greater need for Historically Black Colleges and Universities today?</a:t>
            </a:r>
            <a:endParaRPr dirty="0"/>
          </a:p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None/>
            </a:pPr>
            <a:endParaRPr dirty="0"/>
          </a:p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body" idx="1"/>
          </p:nvPr>
        </p:nvSpPr>
        <p:spPr>
          <a:xfrm>
            <a:off x="425670" y="1038185"/>
            <a:ext cx="7006196" cy="27455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In groups, research a Historically Black College and University to gain more information about the school.</a:t>
            </a:r>
          </a:p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Go to the website: </a:t>
            </a:r>
            <a:r>
              <a:rPr lang="en-US" sz="2400" b="1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http://www.thehundred-seven.org/hbculist.html</a:t>
            </a:r>
            <a:endParaRPr lang="en-US" sz="2400" b="1" u="sng" dirty="0">
              <a:solidFill>
                <a:schemeClr val="accent6"/>
              </a:solidFill>
            </a:endParaRP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b="1" dirty="0">
              <a:solidFill>
                <a:schemeClr val="accent6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Select a college/university, and using the </a:t>
            </a:r>
            <a:r>
              <a:rPr lang="en-US" sz="2400" b="1" dirty="0"/>
              <a:t>Research Project Handout,</a:t>
            </a:r>
            <a:r>
              <a:rPr lang="en-US" sz="2400" dirty="0"/>
              <a:t> follow along with the questions. </a:t>
            </a:r>
            <a:endParaRPr sz="2400" dirty="0"/>
          </a:p>
        </p:txBody>
      </p:sp>
      <p:sp>
        <p:nvSpPr>
          <p:cNvPr id="180" name="Google Shape;180;p35"/>
          <p:cNvSpPr txBox="1">
            <a:spLocks noGrp="1"/>
          </p:cNvSpPr>
          <p:nvPr>
            <p:ph type="title"/>
          </p:nvPr>
        </p:nvSpPr>
        <p:spPr>
          <a:xfrm>
            <a:off x="425669" y="10544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HBCUs Research Project </a:t>
            </a:r>
            <a:endParaRPr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body" idx="1"/>
          </p:nvPr>
        </p:nvSpPr>
        <p:spPr>
          <a:xfrm>
            <a:off x="292500" y="955000"/>
            <a:ext cx="7353776" cy="368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In your groups, create an Anchor Chart to </a:t>
            </a:r>
            <a:br>
              <a:rPr lang="en-US" sz="2400" dirty="0"/>
            </a:br>
            <a:r>
              <a:rPr lang="en-US" sz="2400" dirty="0"/>
              <a:t>represent the school you researched. </a:t>
            </a:r>
            <a:br>
              <a:rPr lang="en-US" sz="2400" dirty="0"/>
            </a:b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 Chart must be visually strong and include a mixture of words and pictures. </a:t>
            </a:r>
            <a:br>
              <a:rPr lang="en-US" sz="2400" dirty="0"/>
            </a:b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Refer to the </a:t>
            </a:r>
            <a:r>
              <a:rPr lang="en-US" sz="2400" b="1" dirty="0">
                <a:solidFill>
                  <a:schemeClr val="accent6"/>
                </a:solidFill>
              </a:rPr>
              <a:t>Anchor Chart Instructions and Requirements</a:t>
            </a:r>
            <a:r>
              <a:rPr lang="en-US" sz="2400" dirty="0"/>
              <a:t> on the </a:t>
            </a:r>
            <a:r>
              <a:rPr lang="en-US" sz="2400" b="1" dirty="0"/>
              <a:t>Research Handout</a:t>
            </a:r>
            <a:r>
              <a:rPr lang="en-US" sz="2400" dirty="0"/>
              <a:t> for the list of everything to include. </a:t>
            </a:r>
            <a:endParaRPr sz="2400" dirty="0"/>
          </a:p>
        </p:txBody>
      </p:sp>
      <p:sp>
        <p:nvSpPr>
          <p:cNvPr id="186" name="Google Shape;186;p36"/>
          <p:cNvSpPr txBox="1">
            <a:spLocks noGrp="1"/>
          </p:cNvSpPr>
          <p:nvPr>
            <p:ph type="title"/>
          </p:nvPr>
        </p:nvSpPr>
        <p:spPr>
          <a:xfrm>
            <a:off x="292500" y="9759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Anchor Chart </a:t>
            </a:r>
            <a:endParaRPr b="1"/>
          </a:p>
        </p:txBody>
      </p:sp>
      <p:pic>
        <p:nvPicPr>
          <p:cNvPr id="187" name="Google Shape;1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324" y="661525"/>
            <a:ext cx="1137625" cy="11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>
            <a:spLocks noGrp="1"/>
          </p:cNvSpPr>
          <p:nvPr>
            <p:ph type="body" idx="1"/>
          </p:nvPr>
        </p:nvSpPr>
        <p:spPr>
          <a:xfrm>
            <a:off x="292000" y="1040675"/>
            <a:ext cx="7757873" cy="370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Select a spokesperson to speak on behalf of your school. </a:t>
            </a:r>
            <a:br>
              <a:rPr lang="en-US" sz="2400" dirty="0"/>
            </a:b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All other group members will rotate to other charts to learn about the different schools. </a:t>
            </a:r>
            <a:br>
              <a:rPr lang="en-US" sz="2400" dirty="0"/>
            </a:b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As you rotate, think of which school interests you the most and come up with one question you would ask if you were to visit. </a:t>
            </a:r>
            <a:br>
              <a:rPr lang="en-US" sz="2400" dirty="0"/>
            </a:br>
            <a:r>
              <a:rPr lang="en-US" sz="2400" dirty="0"/>
              <a:t>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Once you have written your question, post it on that school’s chart.  </a:t>
            </a:r>
            <a:endParaRPr sz="2400" dirty="0"/>
          </a:p>
        </p:txBody>
      </p:sp>
      <p:sp>
        <p:nvSpPr>
          <p:cNvPr id="193" name="Google Shape;193;p37"/>
          <p:cNvSpPr txBox="1">
            <a:spLocks noGrp="1"/>
          </p:cNvSpPr>
          <p:nvPr>
            <p:ph type="title"/>
          </p:nvPr>
        </p:nvSpPr>
        <p:spPr>
          <a:xfrm>
            <a:off x="367175" y="1275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Gallery Walk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Road Trip to the Future 	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493508" cy="900999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Exploring Historically Black Colleges and Universities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276331" y="367229"/>
            <a:ext cx="4040100" cy="13113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Ralph Waldo Ellison</a:t>
            </a:r>
            <a:endParaRPr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Celebrated Oklahoman and Douglas High School graduate. 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Writer, literary critic, best known for his novel </a:t>
            </a:r>
            <a:r>
              <a:rPr lang="en-US" sz="1200" b="0" i="1" dirty="0">
                <a:solidFill>
                  <a:schemeClr val="tx1"/>
                </a:solidFill>
              </a:rPr>
              <a:t>Invisible Man</a:t>
            </a:r>
            <a:r>
              <a:rPr lang="en-US" sz="1200" b="0" dirty="0">
                <a:solidFill>
                  <a:schemeClr val="tx1"/>
                </a:solidFill>
              </a:rPr>
              <a:t>.</a:t>
            </a:r>
            <a:endParaRPr sz="1200" b="0" dirty="0">
              <a:solidFill>
                <a:schemeClr val="tx1"/>
              </a:solidFill>
            </a:endParaRPr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2"/>
          </p:nvPr>
        </p:nvSpPr>
        <p:spPr>
          <a:xfrm>
            <a:off x="4648900" y="414525"/>
            <a:ext cx="4041900" cy="14220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Thurgood Marshall</a:t>
            </a:r>
            <a:endParaRPr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American lawyer and Civil Rights activist.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First African-American </a:t>
            </a:r>
            <a:r>
              <a:rPr lang="en-US" sz="1200" b="0" dirty="0">
                <a:solidFill>
                  <a:schemeClr val="tx1"/>
                </a:solidFill>
              </a:rPr>
              <a:t>Associate Justice of the</a:t>
            </a:r>
            <a:br>
              <a:rPr lang="en-US" sz="1200" b="0" dirty="0">
                <a:solidFill>
                  <a:schemeClr val="tx1"/>
                </a:solidFill>
              </a:rPr>
            </a:br>
            <a:r>
              <a:rPr lang="en-US" sz="1200" b="0" dirty="0">
                <a:solidFill>
                  <a:schemeClr val="tx1"/>
                </a:solidFill>
              </a:rPr>
              <a:t> Supreme Court.</a:t>
            </a:r>
            <a:endParaRPr sz="1200" b="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" name="Google Shape;1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208" y="1678529"/>
            <a:ext cx="2569780" cy="315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3429" y="1784658"/>
            <a:ext cx="2409060" cy="3019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384679" y="404275"/>
            <a:ext cx="4052746" cy="109437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Dr. Martin Luther King, Jr.</a:t>
            </a:r>
            <a:endParaRPr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American Baptist Minister and one of the visible spokesperson and leader for the </a:t>
            </a:r>
            <a:r>
              <a:rPr lang="en-US" sz="1200" b="0" dirty="0">
                <a:solidFill>
                  <a:schemeClr val="tx1"/>
                </a:solidFill>
              </a:rPr>
              <a:t>Civil Rights Movement.</a:t>
            </a:r>
            <a:endParaRPr sz="1200" b="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2"/>
          </p:nvPr>
        </p:nvSpPr>
        <p:spPr>
          <a:xfrm>
            <a:off x="4504759" y="290764"/>
            <a:ext cx="4421700" cy="26505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Kamala Devi Harris</a:t>
            </a:r>
            <a:endParaRPr dirty="0">
              <a:solidFill>
                <a:schemeClr val="tx1"/>
              </a:solidFill>
            </a:endParaRPr>
          </a:p>
          <a:p>
            <a:pPr marL="457200" lvl="0" indent="-311150" algn="l" rtl="0">
              <a:spcBef>
                <a:spcPts val="480"/>
              </a:spcBef>
              <a:spcAft>
                <a:spcPts val="0"/>
              </a:spcAft>
              <a:buSzPts val="1300"/>
              <a:buChar char="●"/>
            </a:pPr>
            <a:r>
              <a:rPr lang="en-US" sz="1200" b="0" dirty="0">
                <a:solidFill>
                  <a:schemeClr val="tx1"/>
                </a:solidFill>
              </a:rPr>
              <a:t>American attorney and politician previously serving as Attorney General of the State of California and U.S. Senator. </a:t>
            </a:r>
            <a:endParaRPr sz="1200" b="0" dirty="0">
              <a:solidFill>
                <a:schemeClr val="tx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200" b="0" dirty="0">
                <a:solidFill>
                  <a:schemeClr val="tx1"/>
                </a:solidFill>
              </a:rPr>
              <a:t>49th Vice President of the United States of America and first African American and Asian American VP.</a:t>
            </a:r>
            <a:endParaRPr sz="1200" b="0" dirty="0">
              <a:solidFill>
                <a:schemeClr val="tx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200" b="0" dirty="0">
                <a:solidFill>
                  <a:schemeClr val="tx1"/>
                </a:solidFill>
              </a:rPr>
              <a:t>First female vice president and the highest-ranking female official in U.S. history to date.</a:t>
            </a:r>
            <a:endParaRPr sz="1200" b="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0" name="Google Shape;1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63" y="1754257"/>
            <a:ext cx="3492027" cy="323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2075" y="2205513"/>
            <a:ext cx="2228100" cy="27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body" idx="1"/>
          </p:nvPr>
        </p:nvSpPr>
        <p:spPr>
          <a:xfrm>
            <a:off x="381526" y="233330"/>
            <a:ext cx="4115774" cy="141259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Oprah Gail Winfrey</a:t>
            </a:r>
            <a:endParaRPr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American talk show host, TV producer, actress, and philanthropist. 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Chairman and </a:t>
            </a:r>
            <a:r>
              <a:rPr lang="en-US" sz="1200" b="0" dirty="0">
                <a:solidFill>
                  <a:schemeClr val="tx1"/>
                </a:solidFill>
              </a:rPr>
              <a:t>CEO of Harpo Productions and the Oprah Winfrey Network (OWN). </a:t>
            </a:r>
            <a:endParaRPr sz="1200" b="0" dirty="0">
              <a:solidFill>
                <a:schemeClr val="tx1"/>
              </a:solidFill>
            </a:endParaRPr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2"/>
          </p:nvPr>
        </p:nvSpPr>
        <p:spPr>
          <a:xfrm>
            <a:off x="4646702" y="284715"/>
            <a:ext cx="4041900" cy="14517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 fontScale="62500" lnSpcReduction="20000"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chemeClr val="tx1"/>
                </a:solidFill>
              </a:rPr>
              <a:t>Lonnie George Johnson</a:t>
            </a:r>
            <a:endParaRPr sz="3800" dirty="0">
              <a:solidFill>
                <a:schemeClr val="tx1"/>
              </a:solidFill>
            </a:endParaRPr>
          </a:p>
          <a:p>
            <a:pPr marL="457200" lvl="0" indent="-31083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●"/>
            </a:pPr>
            <a:r>
              <a:rPr lang="en-US" sz="1700" b="0" dirty="0"/>
              <a:t>American inventor, aerospace engineer, and entrepreneur. </a:t>
            </a:r>
            <a:endParaRPr sz="1700" b="0" dirty="0"/>
          </a:p>
          <a:p>
            <a:pPr marL="457200" lvl="0" indent="-31083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700" b="0" dirty="0"/>
              <a:t>Founder and President of Johnson Research and Development CO, formerly served in U.S. Air Force and NASA.</a:t>
            </a:r>
            <a:endParaRPr sz="1700" b="0" dirty="0"/>
          </a:p>
          <a:p>
            <a:pPr marL="457200" lvl="0" indent="-31083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700" b="0" dirty="0"/>
              <a:t>In 1989 invented the Super Soaker water gun, one of </a:t>
            </a:r>
            <a:r>
              <a:rPr lang="en-US" sz="1700" b="0"/>
              <a:t>the best-selling </a:t>
            </a:r>
            <a:r>
              <a:rPr lang="en-US" sz="1700" b="0" dirty="0"/>
              <a:t>toys to date. </a:t>
            </a:r>
            <a:endParaRPr sz="1700" dirty="0"/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24" y="1908276"/>
            <a:ext cx="2763160" cy="30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902" y="2012737"/>
            <a:ext cx="2952740" cy="29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body" idx="2"/>
          </p:nvPr>
        </p:nvSpPr>
        <p:spPr>
          <a:xfrm>
            <a:off x="414279" y="185645"/>
            <a:ext cx="3546596" cy="1295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 fontScale="92500"/>
          </a:bodyPr>
          <a:lstStyle/>
          <a:p>
            <a:pPr marL="0" lvl="0" indent="45720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</a:rPr>
              <a:t>Chris Paul “CP3”</a:t>
            </a:r>
            <a:endParaRPr sz="2600" dirty="0">
              <a:solidFill>
                <a:schemeClr val="tx1"/>
              </a:solidFill>
            </a:endParaRPr>
          </a:p>
          <a:p>
            <a:pPr marL="457200" lvl="0" indent="-299085" algn="l" rtl="0">
              <a:spcBef>
                <a:spcPts val="480"/>
              </a:spcBef>
              <a:spcAft>
                <a:spcPts val="0"/>
              </a:spcAft>
              <a:buSzPct val="100000"/>
              <a:buChar char="●"/>
            </a:pPr>
            <a:r>
              <a:rPr lang="en-US" sz="1200" b="0" dirty="0">
                <a:solidFill>
                  <a:schemeClr val="tx1"/>
                </a:solidFill>
              </a:rPr>
              <a:t>American NBA Player, formerly played for the OKC Thunder and actively playing with the Phoenix Suns. </a:t>
            </a:r>
            <a:endParaRPr sz="1200" b="0" dirty="0">
              <a:solidFill>
                <a:schemeClr val="tx1"/>
              </a:solidFill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200" b="0" dirty="0">
                <a:solidFill>
                  <a:schemeClr val="tx1"/>
                </a:solidFill>
              </a:rPr>
              <a:t>Among one of the highest paid athletes. </a:t>
            </a:r>
            <a:endParaRPr sz="1200" b="0" dirty="0">
              <a:solidFill>
                <a:schemeClr val="tx1"/>
              </a:solidFill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200" b="0" dirty="0">
                <a:solidFill>
                  <a:schemeClr val="tx1"/>
                </a:solidFill>
              </a:rPr>
              <a:t>Has represented Team USA in the Olympics</a:t>
            </a:r>
            <a:r>
              <a:rPr lang="en-US" sz="1200" b="0" dirty="0"/>
              <a:t>. </a:t>
            </a:r>
            <a:endParaRPr sz="1200" b="0" dirty="0"/>
          </a:p>
        </p:txBody>
      </p:sp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671" y="1668842"/>
            <a:ext cx="2123812" cy="31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E453955-4114-E112-2914-0A55B875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21" y="198008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92DC73-F8A7-B72F-3C18-E450EAFF11C8}"/>
              </a:ext>
            </a:extLst>
          </p:cNvPr>
          <p:cNvSpPr txBox="1"/>
          <p:nvPr/>
        </p:nvSpPr>
        <p:spPr>
          <a:xfrm>
            <a:off x="4157721" y="216596"/>
            <a:ext cx="4572000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48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Rosalind</a:t>
            </a:r>
            <a:r>
              <a:rPr lang="en-US" sz="28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G. Brewer</a:t>
            </a:r>
            <a:endParaRPr lang="en-US" b="0" dirty="0">
              <a:solidFill>
                <a:schemeClr val="tx1"/>
              </a:solidFill>
              <a:effectLst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626262"/>
                </a:solidFill>
                <a:effectLst/>
                <a:latin typeface="Calibri" panose="020F0502020204030204" pitchFamily="34" charset="0"/>
              </a:rPr>
              <a:t>American business woman, first African-American woman to serve as CEO of </a:t>
            </a:r>
            <a:r>
              <a:rPr lang="en-US" sz="1100" b="1" i="0" u="none" strike="noStrike" dirty="0">
                <a:solidFill>
                  <a:srgbClr val="7D1619"/>
                </a:solidFill>
                <a:effectLst/>
                <a:latin typeface="Calibri" panose="020F0502020204030204" pitchFamily="34" charset="0"/>
              </a:rPr>
              <a:t>Walgreens Boots Alliance</a:t>
            </a:r>
            <a:r>
              <a:rPr lang="en-US" sz="1100" b="0" i="0" u="none" strike="noStrike" dirty="0">
                <a:solidFill>
                  <a:srgbClr val="626262"/>
                </a:solidFill>
                <a:effectLst/>
                <a:latin typeface="Calibri" panose="020F0502020204030204" pitchFamily="34" charset="0"/>
              </a:rPr>
              <a:t>. </a:t>
            </a:r>
            <a:endParaRPr lang="en-US" sz="1100" b="0" i="0" u="none" strike="noStrike" dirty="0">
              <a:solidFill>
                <a:srgbClr val="7D161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626262"/>
                </a:solidFill>
                <a:effectLst/>
                <a:latin typeface="Calibri" panose="020F0502020204030204" pitchFamily="34" charset="0"/>
              </a:rPr>
              <a:t>Former CEO of </a:t>
            </a:r>
            <a:r>
              <a:rPr lang="en-US" sz="1100" b="1" i="0" u="none" strike="noStrike" dirty="0">
                <a:solidFill>
                  <a:srgbClr val="7D1619"/>
                </a:solidFill>
                <a:effectLst/>
                <a:latin typeface="Calibri" panose="020F0502020204030204" pitchFamily="34" charset="0"/>
              </a:rPr>
              <a:t>Sam’s Club</a:t>
            </a:r>
            <a:r>
              <a:rPr lang="en-US" sz="1100" b="0" i="0" u="none" strike="noStrike" dirty="0">
                <a:solidFill>
                  <a:srgbClr val="626262"/>
                </a:solidFill>
                <a:effectLst/>
                <a:latin typeface="Calibri" panose="020F0502020204030204" pitchFamily="34" charset="0"/>
              </a:rPr>
              <a:t> and served as group President and COO of </a:t>
            </a:r>
            <a:r>
              <a:rPr lang="en-US" sz="1100" b="1" i="0" u="none" strike="noStrike" dirty="0">
                <a:solidFill>
                  <a:srgbClr val="7D1619"/>
                </a:solidFill>
                <a:effectLst/>
                <a:latin typeface="Calibri" panose="020F0502020204030204" pitchFamily="34" charset="0"/>
              </a:rPr>
              <a:t>Starbucks</a:t>
            </a:r>
            <a:r>
              <a:rPr lang="en-US" sz="1100" b="0" i="0" u="none" strike="noStrike" dirty="0">
                <a:solidFill>
                  <a:srgbClr val="626262"/>
                </a:solidFill>
                <a:effectLst/>
                <a:latin typeface="Calibri" panose="020F0502020204030204" pitchFamily="34" charset="0"/>
              </a:rPr>
              <a:t>.</a:t>
            </a:r>
            <a:endParaRPr lang="en-US" sz="1100" b="0" i="0" u="none" strike="noStrike" dirty="0">
              <a:solidFill>
                <a:srgbClr val="7D1619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body" idx="1"/>
          </p:nvPr>
        </p:nvSpPr>
        <p:spPr>
          <a:xfrm>
            <a:off x="1059102" y="381918"/>
            <a:ext cx="2879326" cy="155241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Megan Jovon Ruth Pete</a:t>
            </a:r>
            <a:endParaRPr sz="2200"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>
                <a:solidFill>
                  <a:schemeClr val="tx1"/>
                </a:solidFill>
              </a:rPr>
              <a:t>American rapper artist known as “Megan Thee Stallion.”</a:t>
            </a:r>
            <a:endParaRPr sz="1200" b="0"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>
                <a:solidFill>
                  <a:schemeClr val="tx1"/>
                </a:solidFill>
              </a:rPr>
              <a:t>Grammy award winning artist and featured in </a:t>
            </a:r>
            <a:r>
              <a:rPr lang="en-US" sz="1200" b="0" i="1" dirty="0">
                <a:solidFill>
                  <a:schemeClr val="tx1"/>
                </a:solidFill>
              </a:rPr>
              <a:t>Time</a:t>
            </a:r>
            <a:r>
              <a:rPr lang="en-US" sz="1200" b="0" dirty="0">
                <a:solidFill>
                  <a:schemeClr val="tx1"/>
                </a:solidFill>
              </a:rPr>
              <a:t> magazine's 100 most influential people in the world list. </a:t>
            </a:r>
            <a:endParaRPr sz="1200" b="0" dirty="0">
              <a:solidFill>
                <a:schemeClr val="tx1"/>
              </a:solidFill>
            </a:endParaRPr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2"/>
          </p:nvPr>
        </p:nvSpPr>
        <p:spPr>
          <a:xfrm>
            <a:off x="4678680" y="381918"/>
            <a:ext cx="2660677" cy="2043579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 fontScale="85000" lnSpcReduction="10000"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Taraji P. Henson</a:t>
            </a:r>
            <a:endParaRPr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400" b="0" dirty="0">
                <a:solidFill>
                  <a:schemeClr val="tx1"/>
                </a:solidFill>
              </a:rPr>
              <a:t>American actress, singer, and writer. </a:t>
            </a:r>
            <a:endParaRPr sz="1400" b="0"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400" b="0" i="1" dirty="0">
                <a:solidFill>
                  <a:schemeClr val="tx1"/>
                </a:solidFill>
              </a:rPr>
              <a:t>New York Times</a:t>
            </a:r>
            <a:r>
              <a:rPr lang="en-US" sz="1400" b="0" dirty="0">
                <a:solidFill>
                  <a:schemeClr val="tx1"/>
                </a:solidFill>
              </a:rPr>
              <a:t> best selling author, featured in </a:t>
            </a:r>
            <a:r>
              <a:rPr lang="en-US" sz="1400" b="0" i="1" dirty="0">
                <a:solidFill>
                  <a:schemeClr val="tx1"/>
                </a:solidFill>
              </a:rPr>
              <a:t>Time</a:t>
            </a:r>
            <a:r>
              <a:rPr lang="en-US" sz="1400" b="0" dirty="0">
                <a:solidFill>
                  <a:schemeClr val="tx1"/>
                </a:solidFill>
              </a:rPr>
              <a:t> magazine's 100 most influential people in the world list.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400" b="0" dirty="0">
                <a:solidFill>
                  <a:schemeClr val="tx1"/>
                </a:solidFill>
              </a:rPr>
              <a:t>Member of the White House’s Board of Advisors on HBCUs</a:t>
            </a:r>
            <a:r>
              <a:rPr lang="en-US" sz="1500" b="0" dirty="0">
                <a:solidFill>
                  <a:schemeClr val="tx1"/>
                </a:solidFill>
              </a:rPr>
              <a:t>. </a:t>
            </a:r>
            <a:br>
              <a:rPr lang="en-US" b="0" dirty="0">
                <a:solidFill>
                  <a:schemeClr val="tx1"/>
                </a:solidFill>
              </a:rPr>
            </a:b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090" y="2159861"/>
            <a:ext cx="2043351" cy="285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 rotWithShape="1">
          <a:blip r:embed="rId4">
            <a:alphaModFix/>
          </a:blip>
          <a:srcRect l="-2798" t="207" r="2798" b="-2269"/>
          <a:stretch/>
        </p:blipFill>
        <p:spPr>
          <a:xfrm>
            <a:off x="4957458" y="2159861"/>
            <a:ext cx="2103120" cy="283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Tell Me Everything </a:t>
            </a:r>
            <a:endParaRPr b="1"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930166" y="1293588"/>
            <a:ext cx="6700345" cy="20455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From politicians to entertainers to corporate America, what might all these successful African-Americans have in common?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300" dirty="0">
              <a:solidFill>
                <a:srgbClr val="3F3F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300" dirty="0">
              <a:solidFill>
                <a:srgbClr val="3F3F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7500" algn="l" rtl="0">
              <a:spcBef>
                <a:spcPts val="52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All of these individuals have attended or graduated from a </a:t>
            </a:r>
            <a:r>
              <a:rPr lang="en-US" b="1" dirty="0"/>
              <a:t>Historically Black College or University (HBCU)</a:t>
            </a:r>
            <a:r>
              <a:rPr lang="en-US" dirty="0"/>
              <a:t>.</a:t>
            </a:r>
            <a:br>
              <a:rPr lang="en-US" dirty="0"/>
            </a:b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HBCUs are institutions that were established with the intention of providing access to higher education to the African-American community. </a:t>
            </a:r>
            <a:endParaRPr dirty="0"/>
          </a:p>
        </p:txBody>
      </p:sp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Historically Black Colleges and Universities 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554159-1E0E-4BC0-B577-E01716BD2B58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966e68ee-ec3c-4f12-bd4f-fedbbec8de0b"/>
    <ds:schemaRef ds:uri="http://schemas.microsoft.com/office/infopath/2007/PartnerControls"/>
    <ds:schemaRef ds:uri="d06b737b-b789-4524-96b5-d3d460658ae2"/>
  </ds:schemaRefs>
</ds:datastoreItem>
</file>

<file path=customXml/itemProps2.xml><?xml version="1.0" encoding="utf-8"?>
<ds:datastoreItem xmlns:ds="http://schemas.openxmlformats.org/officeDocument/2006/customXml" ds:itemID="{96C265ED-B740-4950-BB5E-61E2D42C0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E0DB8F-9B95-40A8-AE70-CF4479A90E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1111</Words>
  <Application>Microsoft Office PowerPoint</Application>
  <PresentationFormat>On-screen Show (16:9)</PresentationFormat>
  <Paragraphs>92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LEARN theme</vt:lpstr>
      <vt:lpstr>LEARN theme</vt:lpstr>
      <vt:lpstr>PowerPoint Presentation</vt:lpstr>
      <vt:lpstr>Road Trip to the Future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Tell Me Everything </vt:lpstr>
      <vt:lpstr>Historically Black Colleges and Universities </vt:lpstr>
      <vt:lpstr>Lesson Objectives</vt:lpstr>
      <vt:lpstr>The Importance of HBCUs</vt:lpstr>
      <vt:lpstr>Stop and Jot </vt:lpstr>
      <vt:lpstr>Essential Questions</vt:lpstr>
      <vt:lpstr>HBCUs Research Project </vt:lpstr>
      <vt:lpstr>Anchor Chart </vt:lpstr>
      <vt:lpstr>Gallery Walk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Trip to the Future HBCUs</dc:title>
  <dc:creator>K20 Center</dc:creator>
  <cp:lastModifiedBy>Bigler, Elijah B.</cp:lastModifiedBy>
  <cp:revision>11</cp:revision>
  <dcterms:modified xsi:type="dcterms:W3CDTF">2024-10-29T14:22:58Z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