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4"/>
    <p:sldMasterId id="2147483668" r:id="rId5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C2769-C5E7-465D-8A6C-6D56E1DC40D7}" v="3" dt="2022-08-23T15:18:42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202" d="100"/>
          <a:sy n="202" d="100"/>
        </p:scale>
        <p:origin x="54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loc.gov/folklife/2017/06/ralph-ellison-invisible-folklorist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logs.loc.gov/folklife/files/2017/05/Ralph_Ellison_photo_portrait_seated.jpg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ersecg/10953692104/in/album-72157637862173195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io7C-3WMd8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35a3114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435a3114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228559ce8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228559ce8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228559ce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4228559ce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228559ce8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4228559ce8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27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02122"/>
                </a:solidFill>
                <a:highlight>
                  <a:srgbClr val="F8F9FA"/>
                </a:highlight>
              </a:rPr>
              <a:t>Stephen Winick (June 2, 2017). </a:t>
            </a:r>
            <a:r>
              <a:rPr lang="en-US" sz="1000">
                <a:solidFill>
                  <a:srgbClr val="3366BB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Ralph Ellison, Invisible Folklorist</a:t>
            </a:r>
            <a:r>
              <a:rPr lang="en-US" sz="1000">
                <a:solidFill>
                  <a:srgbClr val="202122"/>
                </a:solidFill>
                <a:highlight>
                  <a:srgbClr val="F8F9FA"/>
                </a:highlight>
              </a:rPr>
              <a:t>. </a:t>
            </a:r>
            <a:r>
              <a:rPr lang="en-US" sz="1000" i="1">
                <a:solidFill>
                  <a:srgbClr val="202122"/>
                </a:solidFill>
                <a:highlight>
                  <a:srgbClr val="F8F9FA"/>
                </a:highlight>
              </a:rPr>
              <a:t>Folklife Today</a:t>
            </a:r>
            <a:r>
              <a:rPr lang="en-US" sz="1000">
                <a:solidFill>
                  <a:srgbClr val="202122"/>
                </a:solidFill>
                <a:highlight>
                  <a:srgbClr val="F8F9FA"/>
                </a:highlight>
              </a:rPr>
              <a:t>. Library of Congress.</a:t>
            </a:r>
            <a:endParaRPr sz="100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3366BB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https://blogs.loc.gov/folklife/files/2017/05/Ralph_Ellison_photo_portrait_seated.jpg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343434"/>
                </a:solidFill>
              </a:rPr>
              <a:t>Marshall, Thurgood. (2006). In M. I. Urofsky (Ed.), </a:t>
            </a:r>
            <a:r>
              <a:rPr lang="en-US" sz="1000" i="1">
                <a:solidFill>
                  <a:srgbClr val="343434"/>
                </a:solidFill>
              </a:rPr>
              <a:t>Biographical encyclopedia of the Supreme Court</a:t>
            </a:r>
            <a:r>
              <a:rPr lang="en-US" sz="1000">
                <a:solidFill>
                  <a:srgbClr val="343434"/>
                </a:solidFill>
              </a:rPr>
              <a:t>. http://library.cqpress.com/scc/bioenc-427-18168-979368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431010b42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431010b42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Public Affairs Office. (2010, Jan 14).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Martin Luther King Jr. addresses a crowd from the steps of the Lincoln Memorial where he delivered his famous, “I Have a Dream,” speech during the Aug. 28, 1963, march on Washington, D.C.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Retrieved from MARINES: https://www.mcasiwakuni.marines.mil/Images-photos/igphoto/255288/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The White House. (n.d.).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Kamala Harris: The Vice President.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Retrieved from The White House: https://www.whitehouse.gov/administration/vice-president-harris/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431010b42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431010b42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INTX: The Internet &amp; Television Expo. (16, June 2011).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2011: Oprah at the Cable Show.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Retrieved from https://www.flickr.com/photos/intxncta/29902986311/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Johnson Research &amp; Development Co., Inc. (n.d.).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Lonnie Johnson with Super Soaker and Nerf toys.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31010b42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431010b42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Reckless Dream Photography. (2010, December 11).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Diddy Dirty Money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. Diddy 23.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Verse Photography. (2013, Nov 18).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Chris Paul with the Los Angeles Clippers in 2013.</a:t>
            </a:r>
            <a:r>
              <a:rPr lang="en-US" sz="1200" i="1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sz="1000" u="sng">
                <a:solidFill>
                  <a:srgbClr val="3366BB"/>
                </a:solidFill>
                <a:highlight>
                  <a:srgbClr val="F8F9FA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https://www.flickr.com/photos/versecg/10953692104/in/album-72157637862173195/</a:t>
            </a:r>
            <a:endParaRPr sz="1000" u="sng">
              <a:solidFill>
                <a:srgbClr val="3366BB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7041c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7041c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Ashley Graham. (2021, Sept 17).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Megan Thee Stallion in a video from Ashley Graham in September 2021.</a:t>
            </a:r>
            <a:r>
              <a:rPr lang="en-US" sz="1200" i="1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sz="1200" i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https://www.youtube.com/watch?v=Fio7C-3WMd8</a:t>
            </a:r>
            <a:endParaRPr sz="1200" i="1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NASA. (2016, Dec 10).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American actress and singer Taraji P. Henson. https://www.flickr.com/photos/nasahqphoto/31525359096/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Walgreens Boots Alliance.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Rosalind Brewer. 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https://www.walgreensbootsalliance.com/about-us/leadership/rosalind-brewer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4228559ce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4228559ce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228559ce8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4228559ce8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6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MohxcEn-d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hundred-seven.org/hbculist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473596" y="43891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155" name="Google Shape;155;p31"/>
          <p:cNvSpPr txBox="1">
            <a:spLocks noGrp="1"/>
          </p:cNvSpPr>
          <p:nvPr>
            <p:ph type="body" idx="1"/>
          </p:nvPr>
        </p:nvSpPr>
        <p:spPr>
          <a:xfrm>
            <a:off x="498819" y="1609138"/>
            <a:ext cx="77724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62500" lnSpcReduction="20000"/>
          </a:bodyPr>
          <a:lstStyle/>
          <a:p>
            <a:pPr marL="571500" indent="-5715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sz="3800" dirty="0"/>
              <a:t>Analyze the historical background of HBCUs.</a:t>
            </a:r>
            <a:endParaRPr sz="3800" dirty="0"/>
          </a:p>
          <a:p>
            <a:pPr marL="792162" indent="-571500">
              <a:spcBef>
                <a:spcPts val="0"/>
              </a:spcBef>
              <a:buClr>
                <a:schemeClr val="bg1"/>
              </a:buClr>
              <a:buSzPct val="100000"/>
            </a:pPr>
            <a:endParaRPr sz="3800" dirty="0"/>
          </a:p>
          <a:p>
            <a:pPr marL="571500" indent="-5715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sz="3800" dirty="0"/>
              <a:t>Collaborate to research several HBCUs to identify which school best meets personal and academic goals.</a:t>
            </a:r>
            <a:endParaRPr sz="3800" dirty="0"/>
          </a:p>
          <a:p>
            <a:pPr marL="398463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The Importance of HBCUs</a:t>
            </a:r>
            <a:endParaRPr b="1"/>
          </a:p>
        </p:txBody>
      </p:sp>
      <p:pic>
        <p:nvPicPr>
          <p:cNvPr id="161" name="Google Shape;161;p32" descr="Celebrities such as Spike Lee, Common, 2-Chainz and others reflect on their experiences attending HBCUs and why it’s important to continually important to promote them. &#10;&#10;Watch highlights from Inside the NBA with Shaq, Charles Barkley, Kenny Smith and Ernie Johnson and more! Subscribe now to be updated on the latest videos: https://www.youtube.com/nbaontnt?sub_confirmation=1 &#10; &#10;Connect with NBA on TNT: &#10;Follow NBA on TNT on Twitter: https://twitter.com/NBAonTNT &#10;Like NBA on TNT on Facebook: https://www.facebook.com/NBAONTNT/ &#10;Follow NBA on TNT on Instagram: https://www.instagram.com/nbaontnt/?hl=en" title="Spike Lee, Common, 2-Chainz &amp; More Discuss the Importance of HBCUs | NBA All-Star 20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3906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 txBox="1">
            <a:spLocks noGrp="1"/>
          </p:cNvSpPr>
          <p:nvPr>
            <p:ph type="body" idx="1"/>
          </p:nvPr>
        </p:nvSpPr>
        <p:spPr>
          <a:xfrm>
            <a:off x="457201" y="1309352"/>
            <a:ext cx="6101254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As you read through the handout “The Rise of Historically Black Colleges and Universities,” stop and jot down a brief summary of each section.</a:t>
            </a:r>
            <a:br>
              <a:rPr lang="en-US" sz="2400" dirty="0"/>
            </a:br>
            <a:r>
              <a:rPr lang="en-US" sz="2400" dirty="0"/>
              <a:t>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Be sure to include all information important to the understanding of that section. </a:t>
            </a:r>
            <a:endParaRPr sz="2400" dirty="0"/>
          </a:p>
        </p:txBody>
      </p: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b="1"/>
              <a:t>Stop and Jot </a:t>
            </a:r>
            <a:endParaRPr b="1"/>
          </a:p>
        </p:txBody>
      </p:sp>
      <p:pic>
        <p:nvPicPr>
          <p:cNvPr id="168" name="Google Shape;1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5523" y="161925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title"/>
          </p:nvPr>
        </p:nvSpPr>
        <p:spPr>
          <a:xfrm>
            <a:off x="530352" y="640711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74" name="Google Shape;174;p34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10000"/>
          </a:bodyPr>
          <a:lstStyle/>
          <a:p>
            <a:pPr marL="512762" indent="-4572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dirty="0"/>
              <a:t>Why have Historically Black Colleges and Universities been so important?</a:t>
            </a:r>
          </a:p>
          <a:p>
            <a:pPr marL="512762" indent="-4572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dirty="0"/>
              <a:t>Do you think they will continue to be important? </a:t>
            </a:r>
            <a:endParaRPr dirty="0"/>
          </a:p>
          <a:p>
            <a:pPr marL="55562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None/>
            </a:pPr>
            <a:endParaRPr dirty="0"/>
          </a:p>
          <a:p>
            <a:pPr marL="555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body" idx="1"/>
          </p:nvPr>
        </p:nvSpPr>
        <p:spPr>
          <a:xfrm>
            <a:off x="425670" y="1038185"/>
            <a:ext cx="7006196" cy="27455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In groups, research a Historically Black College and University to gain more information about the school. 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Go to the website: </a:t>
            </a:r>
            <a:r>
              <a:rPr lang="en-US" sz="2400" b="1" u="sng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http://www.thehundred-seven.org/hbculist.html</a:t>
            </a:r>
            <a:endParaRPr sz="2400" b="1" dirty="0">
              <a:solidFill>
                <a:schemeClr val="accent6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 Select the college/university, and using the </a:t>
            </a:r>
            <a:r>
              <a:rPr lang="en-US" sz="2400" b="1" dirty="0"/>
              <a:t>Research Project Handout,</a:t>
            </a:r>
            <a:r>
              <a:rPr lang="en-US" sz="2400" dirty="0"/>
              <a:t> follow along with the questions. </a:t>
            </a:r>
            <a:endParaRPr sz="2400" dirty="0"/>
          </a:p>
        </p:txBody>
      </p:sp>
      <p:sp>
        <p:nvSpPr>
          <p:cNvPr id="180" name="Google Shape;180;p35"/>
          <p:cNvSpPr txBox="1">
            <a:spLocks noGrp="1"/>
          </p:cNvSpPr>
          <p:nvPr>
            <p:ph type="title"/>
          </p:nvPr>
        </p:nvSpPr>
        <p:spPr>
          <a:xfrm>
            <a:off x="425669" y="105448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HBCUs Research Project </a:t>
            </a:r>
            <a:endParaRPr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>
            <a:spLocks noGrp="1"/>
          </p:cNvSpPr>
          <p:nvPr>
            <p:ph type="body" idx="1"/>
          </p:nvPr>
        </p:nvSpPr>
        <p:spPr>
          <a:xfrm>
            <a:off x="292500" y="955000"/>
            <a:ext cx="7353776" cy="3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In your groups, create an Anchor Chart to </a:t>
            </a:r>
            <a:br>
              <a:rPr lang="en-US" sz="2400" dirty="0"/>
            </a:br>
            <a:r>
              <a:rPr lang="en-US" sz="2400" dirty="0"/>
              <a:t>represent the school you researched.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The Chart must be visually strong and include a mixture of words and pictures.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Refer to the </a:t>
            </a:r>
            <a:r>
              <a:rPr lang="en-US" sz="2400" b="1" dirty="0">
                <a:solidFill>
                  <a:schemeClr val="accent6"/>
                </a:solidFill>
              </a:rPr>
              <a:t>Anchor Chart Instructions and Requirements</a:t>
            </a:r>
            <a:r>
              <a:rPr lang="en-US" sz="2400" dirty="0"/>
              <a:t> on the </a:t>
            </a:r>
            <a:r>
              <a:rPr lang="en-US" sz="2400" b="1" dirty="0"/>
              <a:t>Research Handout</a:t>
            </a:r>
            <a:r>
              <a:rPr lang="en-US" sz="2400" dirty="0"/>
              <a:t> for the list of everything to include. </a:t>
            </a:r>
            <a:endParaRPr sz="2400" dirty="0"/>
          </a:p>
        </p:txBody>
      </p:sp>
      <p:sp>
        <p:nvSpPr>
          <p:cNvPr id="186" name="Google Shape;186;p36"/>
          <p:cNvSpPr txBox="1">
            <a:spLocks noGrp="1"/>
          </p:cNvSpPr>
          <p:nvPr>
            <p:ph type="title"/>
          </p:nvPr>
        </p:nvSpPr>
        <p:spPr>
          <a:xfrm>
            <a:off x="292500" y="9759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Anchor Chart </a:t>
            </a:r>
            <a:endParaRPr b="1"/>
          </a:p>
        </p:txBody>
      </p:sp>
      <p:pic>
        <p:nvPicPr>
          <p:cNvPr id="187" name="Google Shape;1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7324" y="661525"/>
            <a:ext cx="1137625" cy="11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>
            <a:spLocks noGrp="1"/>
          </p:cNvSpPr>
          <p:nvPr>
            <p:ph type="body" idx="1"/>
          </p:nvPr>
        </p:nvSpPr>
        <p:spPr>
          <a:xfrm>
            <a:off x="292000" y="1040675"/>
            <a:ext cx="7757873" cy="370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Select a spokesperson to speak on behalf of your school.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All other group members will rotate to other charts to learn about the different schools.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As you rotate, think of which school interests you the most and come up with one question you would ask if you were to visit. </a:t>
            </a:r>
            <a:br>
              <a:rPr lang="en-US" sz="2400" dirty="0"/>
            </a:br>
            <a:r>
              <a:rPr lang="en-US" sz="2400" dirty="0"/>
              <a:t> 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Once you have written your question, post it on that school’s chart.  </a:t>
            </a:r>
            <a:endParaRPr sz="2400" dirty="0"/>
          </a:p>
        </p:txBody>
      </p:sp>
      <p:sp>
        <p:nvSpPr>
          <p:cNvPr id="193" name="Google Shape;193;p37"/>
          <p:cNvSpPr txBox="1">
            <a:spLocks noGrp="1"/>
          </p:cNvSpPr>
          <p:nvPr>
            <p:ph type="title"/>
          </p:nvPr>
        </p:nvSpPr>
        <p:spPr>
          <a:xfrm>
            <a:off x="367175" y="1275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Gallery Walk</a:t>
            </a:r>
            <a:endParaRPr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Road Trip to the Future 	</a:t>
            </a: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493508" cy="900999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Exploring Historically Black Colleges and Universities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276331" y="367229"/>
            <a:ext cx="4040100" cy="13113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Ralph Waldo Ellison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Celebrated Oklahoman and Douglas High School graduate. 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Writer, literary critic, best known for his novel </a:t>
            </a:r>
            <a:r>
              <a:rPr lang="en-US" sz="1200" b="0" i="1" dirty="0">
                <a:solidFill>
                  <a:schemeClr val="tx1"/>
                </a:solidFill>
              </a:rPr>
              <a:t>Invisible Man</a:t>
            </a:r>
            <a:r>
              <a:rPr lang="en-US" sz="1200" b="0" dirty="0">
                <a:solidFill>
                  <a:schemeClr val="tx1"/>
                </a:solidFill>
              </a:rPr>
              <a:t>.</a:t>
            </a:r>
            <a:endParaRPr sz="1200" b="0" dirty="0">
              <a:solidFill>
                <a:schemeClr val="tx1"/>
              </a:solidFill>
            </a:endParaRPr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2"/>
          </p:nvPr>
        </p:nvSpPr>
        <p:spPr>
          <a:xfrm>
            <a:off x="4648900" y="414525"/>
            <a:ext cx="4041900" cy="14220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Thurgood Marshall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lawyer and Civil Rights activist.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First African-American </a:t>
            </a:r>
            <a:r>
              <a:rPr lang="en-US" sz="1200" b="0" dirty="0">
                <a:solidFill>
                  <a:schemeClr val="tx1"/>
                </a:solidFill>
              </a:rPr>
              <a:t>Associate Justice of the</a:t>
            </a:r>
            <a:br>
              <a:rPr lang="en-US" sz="1200" b="0" dirty="0">
                <a:solidFill>
                  <a:schemeClr val="tx1"/>
                </a:solidFill>
              </a:rPr>
            </a:br>
            <a:r>
              <a:rPr lang="en-US" sz="1200" b="0" dirty="0">
                <a:solidFill>
                  <a:schemeClr val="tx1"/>
                </a:solidFill>
              </a:rPr>
              <a:t> Supreme Court.</a:t>
            </a:r>
            <a:endParaRPr sz="1200" b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" name="Google Shape;1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572" y="1731055"/>
            <a:ext cx="2569780" cy="315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429" y="1784658"/>
            <a:ext cx="2409060" cy="3019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body" idx="1"/>
          </p:nvPr>
        </p:nvSpPr>
        <p:spPr>
          <a:xfrm>
            <a:off x="384679" y="404275"/>
            <a:ext cx="4052746" cy="109437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Dr. Martin Luther King, Jr.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Baptist Minister and one of the visible spokesperson and leader for the </a:t>
            </a:r>
            <a:r>
              <a:rPr lang="en-US" sz="1200" b="0" dirty="0">
                <a:solidFill>
                  <a:schemeClr val="tx1"/>
                </a:solidFill>
              </a:rPr>
              <a:t>Civil Rights Movement.</a:t>
            </a:r>
            <a:endParaRPr sz="1200" b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2"/>
          </p:nvPr>
        </p:nvSpPr>
        <p:spPr>
          <a:xfrm>
            <a:off x="4504759" y="290764"/>
            <a:ext cx="4421700" cy="26505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Kamala Devi Harris</a:t>
            </a:r>
            <a:endParaRPr dirty="0">
              <a:solidFill>
                <a:schemeClr val="tx1"/>
              </a:solidFill>
            </a:endParaRPr>
          </a:p>
          <a:p>
            <a:pPr marL="457200" lvl="0" indent="-311150" algn="l" rtl="0">
              <a:spcBef>
                <a:spcPts val="480"/>
              </a:spcBef>
              <a:spcAft>
                <a:spcPts val="0"/>
              </a:spcAft>
              <a:buSzPts val="13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attorney and politician previously serving as Attorney General of the State of California and U.S. Senator.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49th Vice President of the United States of America and first African American and Asian American VP.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First female vice president and the highest-ranking female official in U.S. history to date.</a:t>
            </a:r>
            <a:endParaRPr sz="1200" b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0" name="Google Shape;1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63" y="1754257"/>
            <a:ext cx="3492027" cy="323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2075" y="2257925"/>
            <a:ext cx="2228100" cy="27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381526" y="233330"/>
            <a:ext cx="4115774" cy="141259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Oprah Gail Winfrey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talk show host, TV producer, actress, and philanthropist. 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Chairman and </a:t>
            </a:r>
            <a:r>
              <a:rPr lang="en-US" sz="1200" b="0" dirty="0">
                <a:solidFill>
                  <a:schemeClr val="tx1"/>
                </a:solidFill>
              </a:rPr>
              <a:t>CEO of Harpo Productions and the Oprah Winfrey Network (OWN). </a:t>
            </a:r>
            <a:endParaRPr sz="1200" b="0" dirty="0">
              <a:solidFill>
                <a:schemeClr val="tx1"/>
              </a:solidFill>
            </a:endParaRPr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2"/>
          </p:nvPr>
        </p:nvSpPr>
        <p:spPr>
          <a:xfrm>
            <a:off x="4646702" y="284715"/>
            <a:ext cx="4041900" cy="14517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 fontScale="62500" lnSpcReduction="20000"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800" dirty="0">
                <a:solidFill>
                  <a:schemeClr val="tx1"/>
                </a:solidFill>
              </a:rPr>
              <a:t>Lonnie George Johnson</a:t>
            </a:r>
            <a:endParaRPr sz="3800" dirty="0">
              <a:solidFill>
                <a:schemeClr val="tx1"/>
              </a:solidFill>
            </a:endParaRPr>
          </a:p>
          <a:p>
            <a:pPr marL="457200" lvl="0" indent="-310832" algn="l" rtl="0">
              <a:lnSpc>
                <a:spcPct val="120000"/>
              </a:lnSpc>
              <a:spcBef>
                <a:spcPts val="480"/>
              </a:spcBef>
              <a:spcAft>
                <a:spcPts val="0"/>
              </a:spcAft>
              <a:buSzPct val="100000"/>
              <a:buChar char="●"/>
            </a:pPr>
            <a:r>
              <a:rPr lang="en-US" sz="1700" b="0" dirty="0"/>
              <a:t>American inventor, aerospace engineer, and entrepreneur. </a:t>
            </a:r>
            <a:endParaRPr sz="1700" b="0" dirty="0"/>
          </a:p>
          <a:p>
            <a:pPr marL="457200" lvl="0" indent="-3108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700" b="0" dirty="0"/>
              <a:t>Founder and President of Johnson Research and Development CO, formerly served in U.S. Air Force and NASA.</a:t>
            </a:r>
            <a:endParaRPr sz="1700" b="0" dirty="0"/>
          </a:p>
          <a:p>
            <a:pPr marL="457200" lvl="0" indent="-3108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700" b="0" dirty="0"/>
              <a:t>In 1989 invented the Super Soaker water gun, one of the best selling toys to date. </a:t>
            </a:r>
            <a:endParaRPr sz="1700" dirty="0"/>
          </a:p>
        </p:txBody>
      </p:sp>
      <p:pic>
        <p:nvPicPr>
          <p:cNvPr id="118" name="Google Shape;1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561" y="1796324"/>
            <a:ext cx="2988299" cy="32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0902" y="2012737"/>
            <a:ext cx="2952740" cy="295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836479" y="390699"/>
            <a:ext cx="3114360" cy="1223689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/>
              <a:t>Sean “Diddy” Combs </a:t>
            </a:r>
            <a:endParaRPr dirty="0"/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rapper, record executive, and entrepreneur. 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Founded Bad Boy Records–an American record label and </a:t>
            </a:r>
            <a:r>
              <a:rPr lang="en-US" sz="1200" b="0" i="1" dirty="0"/>
              <a:t>Sean John </a:t>
            </a:r>
            <a:r>
              <a:rPr lang="en-US" sz="1200" b="0" dirty="0"/>
              <a:t>clothing line.</a:t>
            </a:r>
            <a:endParaRPr sz="1200" b="0" dirty="0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2"/>
          </p:nvPr>
        </p:nvSpPr>
        <p:spPr>
          <a:xfrm>
            <a:off x="4705076" y="238300"/>
            <a:ext cx="3546596" cy="1295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 fontScale="92500"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tx1"/>
                </a:solidFill>
              </a:rPr>
              <a:t>Chris Paul “CP3”</a:t>
            </a:r>
            <a:endParaRPr sz="2600" dirty="0">
              <a:solidFill>
                <a:schemeClr val="tx1"/>
              </a:solidFill>
            </a:endParaRPr>
          </a:p>
          <a:p>
            <a:pPr marL="457200" lvl="0" indent="-299085" algn="l" rtl="0">
              <a:spcBef>
                <a:spcPts val="480"/>
              </a:spcBef>
              <a:spcAft>
                <a:spcPts val="0"/>
              </a:spcAft>
              <a:buSzPct val="1000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NBA Player, formerly played for the OKC Thunder and actively playing with the Phoenix Suns.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29908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Among one of the highest paid athletes.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29908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Has represented Team USA in the Olympics</a:t>
            </a:r>
            <a:r>
              <a:rPr lang="en-US" sz="1200" b="0" dirty="0"/>
              <a:t>. </a:t>
            </a:r>
            <a:endParaRPr sz="1200" b="0" dirty="0"/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861" y="1940172"/>
            <a:ext cx="2418350" cy="294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2737" y="1813597"/>
            <a:ext cx="2123812" cy="319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>
            <a:spLocks noGrp="1"/>
          </p:cNvSpPr>
          <p:nvPr>
            <p:ph type="body" idx="1"/>
          </p:nvPr>
        </p:nvSpPr>
        <p:spPr>
          <a:xfrm>
            <a:off x="301174" y="377649"/>
            <a:ext cx="2879326" cy="155241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Megan Jovon Ruth Pete</a:t>
            </a:r>
            <a:endParaRPr sz="2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rapper artist known as “Megan Thee Stallion.”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Grammy award winning artist and featured in </a:t>
            </a:r>
            <a:r>
              <a:rPr lang="en-US" sz="1200" b="0" i="1" dirty="0">
                <a:solidFill>
                  <a:schemeClr val="tx1"/>
                </a:solidFill>
              </a:rPr>
              <a:t>Time</a:t>
            </a:r>
            <a:r>
              <a:rPr lang="en-US" sz="1200" b="0" dirty="0">
                <a:solidFill>
                  <a:schemeClr val="tx1"/>
                </a:solidFill>
              </a:rPr>
              <a:t> magazine's 100 most influential people in the world list. </a:t>
            </a:r>
            <a:endParaRPr sz="1200" b="0" dirty="0">
              <a:solidFill>
                <a:schemeClr val="tx1"/>
              </a:solidFill>
            </a:endParaRPr>
          </a:p>
        </p:txBody>
      </p:sp>
      <p:sp>
        <p:nvSpPr>
          <p:cNvPr id="133" name="Google Shape;133;p28"/>
          <p:cNvSpPr txBox="1">
            <a:spLocks noGrp="1"/>
          </p:cNvSpPr>
          <p:nvPr>
            <p:ph type="body" idx="2"/>
          </p:nvPr>
        </p:nvSpPr>
        <p:spPr>
          <a:xfrm>
            <a:off x="3180500" y="377649"/>
            <a:ext cx="2660677" cy="1872569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 fontScale="92500" lnSpcReduction="20000"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Taraji P. Henson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actress, singer, and writer.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i="1" dirty="0">
                <a:solidFill>
                  <a:schemeClr val="tx1"/>
                </a:solidFill>
              </a:rPr>
              <a:t>New York Times</a:t>
            </a:r>
            <a:r>
              <a:rPr lang="en-US" sz="1200" b="0" dirty="0">
                <a:solidFill>
                  <a:schemeClr val="tx1"/>
                </a:solidFill>
              </a:rPr>
              <a:t> best selling author and featured in </a:t>
            </a:r>
            <a:r>
              <a:rPr lang="en-US" sz="1200" b="0" i="1" dirty="0">
                <a:solidFill>
                  <a:schemeClr val="tx1"/>
                </a:solidFill>
              </a:rPr>
              <a:t>Time</a:t>
            </a:r>
            <a:r>
              <a:rPr lang="en-US" sz="1200" b="0" dirty="0">
                <a:solidFill>
                  <a:schemeClr val="tx1"/>
                </a:solidFill>
              </a:rPr>
              <a:t> magazine's 100 most influential people in the world list.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Member of the White House’s Board of Advisors on Historically Black Colleges and Universities. </a:t>
            </a:r>
            <a:br>
              <a:rPr lang="en-US" b="0" dirty="0">
                <a:solidFill>
                  <a:schemeClr val="tx1"/>
                </a:solidFill>
              </a:rPr>
            </a:br>
            <a:endParaRPr b="0" dirty="0">
              <a:solidFill>
                <a:schemeClr val="tx1"/>
              </a:solidFill>
            </a:endParaRPr>
          </a:p>
        </p:txBody>
      </p:sp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450" y="2023225"/>
            <a:ext cx="2043351" cy="285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876" y="2023225"/>
            <a:ext cx="2185924" cy="31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8"/>
          <p:cNvSpPr txBox="1"/>
          <p:nvPr/>
        </p:nvSpPr>
        <p:spPr>
          <a:xfrm>
            <a:off x="5963502" y="305071"/>
            <a:ext cx="3000000" cy="175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Rosalind G. Brewer</a:t>
            </a:r>
            <a:endParaRPr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●"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American business woman, first African-American woman to serve as CEO of Walgreen’s Boots Alliance. </a:t>
            </a:r>
            <a:endParaRPr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Former CEO of Sam’s Club and served as group President and COO of Starbucks.</a:t>
            </a:r>
            <a:endParaRPr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8302" y="2023225"/>
            <a:ext cx="2185924" cy="210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Tell Me Everything </a:t>
            </a:r>
            <a:endParaRPr b="1"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1"/>
          </p:nvPr>
        </p:nvSpPr>
        <p:spPr>
          <a:xfrm>
            <a:off x="930166" y="1293588"/>
            <a:ext cx="6700345" cy="20455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From politicians to entertainers to corporate America, what might all of these successful African-Americans have in common?</a:t>
            </a: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 dirty="0">
              <a:solidFill>
                <a:srgbClr val="3F3F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 dirty="0">
              <a:solidFill>
                <a:srgbClr val="3F3F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All of these individuals have graduated or are currently attending an </a:t>
            </a:r>
            <a:r>
              <a:rPr lang="en-US" b="1" dirty="0"/>
              <a:t>Historically Black College or University (HBCU)</a:t>
            </a:r>
            <a:r>
              <a:rPr lang="en-US" dirty="0"/>
              <a:t>.</a:t>
            </a:r>
            <a:br>
              <a:rPr lang="en-US" dirty="0"/>
            </a:b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HBCUs are institutions that established with the intention of providing access to higher education to the African-American community. </a:t>
            </a:r>
            <a:endParaRPr dirty="0"/>
          </a:p>
        </p:txBody>
      </p:sp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Historically Black Colleges and Universities 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81ECC0E692C48A0B148E61CFECC3A" ma:contentTypeVersion="12" ma:contentTypeDescription="Create a new document." ma:contentTypeScope="" ma:versionID="6032c95b1214d194c89b77317faffa72">
  <xsd:schema xmlns:xsd="http://www.w3.org/2001/XMLSchema" xmlns:xs="http://www.w3.org/2001/XMLSchema" xmlns:p="http://schemas.microsoft.com/office/2006/metadata/properties" xmlns:ns3="966e68ee-ec3c-4f12-bd4f-fedbbec8de0b" xmlns:ns4="d06b737b-b789-4524-96b5-d3d460658ae2" targetNamespace="http://schemas.microsoft.com/office/2006/metadata/properties" ma:root="true" ma:fieldsID="1a9859e18f99c4d8ce53eb7baf51b1eb" ns3:_="" ns4:_="">
    <xsd:import namespace="966e68ee-ec3c-4f12-bd4f-fedbbec8de0b"/>
    <xsd:import namespace="d06b737b-b789-4524-96b5-d3d460658a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68ee-ec3c-4f12-bd4f-fedbbec8d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b737b-b789-4524-96b5-d3d460658a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554159-1E0E-4BC0-B577-E01716BD2B58}">
  <ds:schemaRefs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966e68ee-ec3c-4f12-bd4f-fedbbec8de0b"/>
    <ds:schemaRef ds:uri="http://schemas.microsoft.com/office/infopath/2007/PartnerControls"/>
    <ds:schemaRef ds:uri="d06b737b-b789-4524-96b5-d3d460658ae2"/>
  </ds:schemaRefs>
</ds:datastoreItem>
</file>

<file path=customXml/itemProps2.xml><?xml version="1.0" encoding="utf-8"?>
<ds:datastoreItem xmlns:ds="http://schemas.openxmlformats.org/officeDocument/2006/customXml" ds:itemID="{96C265ED-B740-4950-BB5E-61E2D42C03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e68ee-ec3c-4f12-bd4f-fedbbec8de0b"/>
    <ds:schemaRef ds:uri="d06b737b-b789-4524-96b5-d3d460658a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E0DB8F-9B95-40A8-AE70-CF4479A90E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1145</Words>
  <Application>Microsoft Office PowerPoint</Application>
  <PresentationFormat>On-screen Show (16:9)</PresentationFormat>
  <Paragraphs>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Noto Sans Symbols</vt:lpstr>
      <vt:lpstr>LEARN theme</vt:lpstr>
      <vt:lpstr>LEARN theme</vt:lpstr>
      <vt:lpstr>PowerPoint Presentation</vt:lpstr>
      <vt:lpstr>Road Trip to the Future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Tell Me Everything </vt:lpstr>
      <vt:lpstr>Historically Black Colleges and Universities </vt:lpstr>
      <vt:lpstr>Lesson Objectives</vt:lpstr>
      <vt:lpstr>The Importance of HBCUs</vt:lpstr>
      <vt:lpstr>Stop and Jot </vt:lpstr>
      <vt:lpstr>Essential Questions</vt:lpstr>
      <vt:lpstr>HBCUs Research Project </vt:lpstr>
      <vt:lpstr>Anchor Chart </vt:lpstr>
      <vt:lpstr>Gallery Walk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profe</dc:creator>
  <cp:lastModifiedBy>McLeod Porter, Delma</cp:lastModifiedBy>
  <cp:revision>5</cp:revision>
  <dcterms:modified xsi:type="dcterms:W3CDTF">2022-09-26T15:57:55Z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0x010100BB981ECC0E692C48A0B148E61CFECC3A</vt:lpwstr>
  </property>
</Properties>
</file>