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1"/>
  </p:notesMasterIdLst>
  <p:sldIdLst>
    <p:sldId id="256" r:id="rId3"/>
    <p:sldId id="270" r:id="rId4"/>
    <p:sldId id="261" r:id="rId5"/>
    <p:sldId id="273" r:id="rId6"/>
    <p:sldId id="260" r:id="rId7"/>
    <p:sldId id="274" r:id="rId8"/>
    <p:sldId id="277" r:id="rId9"/>
    <p:sldId id="276" r:id="rId10"/>
    <p:sldId id="279" r:id="rId11"/>
    <p:sldId id="275" r:id="rId12"/>
    <p:sldId id="263" r:id="rId13"/>
    <p:sldId id="262" r:id="rId14"/>
    <p:sldId id="265" r:id="rId15"/>
    <p:sldId id="264" r:id="rId16"/>
    <p:sldId id="282" r:id="rId17"/>
    <p:sldId id="280" r:id="rId18"/>
    <p:sldId id="281" r:id="rId19"/>
    <p:sldId id="272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4"/>
    <p:restoredTop sz="89456"/>
  </p:normalViewPr>
  <p:slideViewPr>
    <p:cSldViewPr snapToGrid="0">
      <p:cViewPr varScale="1">
        <p:scale>
          <a:sx n="114" d="100"/>
          <a:sy n="114" d="100"/>
        </p:scale>
        <p:origin x="2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pictu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satoday.com/picture-gallery/news/politics/2019/01/21/kamala-harris-through-years/2635835002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vention.si.edu/invention-stories/meet-lonnie-johnson-man-behind-super-soaker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chtheyard.com/akas/rosalind-brewer-alpha-kappa-alph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Stop and jot.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7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One-pager.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https://learn.k20center.ou.edu/strategy/72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49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Elevator speech.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https://learn.k20center.ou.edu/strategy/57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 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1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1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Tell me everything.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https://learn.k20center.ou.edu/strategy/107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5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343434"/>
                </a:solidFill>
              </a:rPr>
              <a:t>Marshall, Thurgood. (2006). In M. I. </a:t>
            </a:r>
            <a:r>
              <a:rPr lang="en-US" sz="1400" dirty="0" err="1">
                <a:solidFill>
                  <a:srgbClr val="343434"/>
                </a:solidFill>
              </a:rPr>
              <a:t>Urofsky</a:t>
            </a:r>
            <a:r>
              <a:rPr lang="en-US" sz="1400" dirty="0">
                <a:solidFill>
                  <a:srgbClr val="343434"/>
                </a:solidFill>
              </a:rPr>
              <a:t> (Ed.), </a:t>
            </a:r>
            <a:r>
              <a:rPr lang="en-US" sz="1400" i="1" dirty="0">
                <a:solidFill>
                  <a:srgbClr val="343434"/>
                </a:solidFill>
              </a:rPr>
              <a:t>Biographical encyclopedia of the Supreme Court</a:t>
            </a:r>
            <a:r>
              <a:rPr lang="en-US" sz="1400" dirty="0">
                <a:solidFill>
                  <a:srgbClr val="343434"/>
                </a:solidFill>
              </a:rPr>
              <a:t>. http://</a:t>
            </a:r>
            <a:r>
              <a:rPr lang="en-US" sz="1400" dirty="0" err="1">
                <a:solidFill>
                  <a:srgbClr val="343434"/>
                </a:solidFill>
              </a:rPr>
              <a:t>library.cqpress.com</a:t>
            </a:r>
            <a:r>
              <a:rPr lang="en-US" sz="1400" dirty="0">
                <a:solidFill>
                  <a:srgbClr val="343434"/>
                </a:solidFill>
              </a:rPr>
              <a:t>/</a:t>
            </a:r>
            <a:r>
              <a:rPr lang="en-US" sz="1400" dirty="0" err="1">
                <a:solidFill>
                  <a:srgbClr val="343434"/>
                </a:solidFill>
              </a:rPr>
              <a:t>scc</a:t>
            </a:r>
            <a:r>
              <a:rPr lang="en-US" sz="1400" dirty="0">
                <a:solidFill>
                  <a:srgbClr val="343434"/>
                </a:solidFill>
              </a:rPr>
              <a:t>/bioenc-427-18168-979368</a:t>
            </a:r>
          </a:p>
          <a:p>
            <a:endParaRPr lang="en-US" sz="1400" dirty="0">
              <a:solidFill>
                <a:srgbClr val="343434"/>
              </a:solidFill>
            </a:endParaRP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Public Affairs Office. (2010, Jan 14). 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Martin Luther King Jr. addresses a crowd from the steps of the Lincoln Memorial where he delivered his famous, “I Have a Dream,” speech during the Aug. 28, 1963, march on Washington, D.C.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Retrieved from MARINES: https://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www.mcasiwakuni.marines.mil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/Images-photos/</a:t>
            </a:r>
            <a:r>
              <a:rPr lang="en-US" sz="1400" dirty="0" err="1">
                <a:latin typeface="Calibri"/>
                <a:ea typeface="Calibri"/>
                <a:cs typeface="Calibri"/>
                <a:sym typeface="Calibri"/>
              </a:rPr>
              <a:t>igphoto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/255288/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/>
              <a:t>USA Today. (n.d.). Kamala Harris. Vice President Kamala Harris: A look at her political career. [Photograph]. </a:t>
            </a:r>
            <a:r>
              <a:rPr lang="en-US" i="1" dirty="0">
                <a:hlinkClick r:id="rId3"/>
              </a:rPr>
              <a:t>https://www.usatoday.com/picture</a:t>
            </a:r>
            <a:r>
              <a:rPr lang="en-US" i="1" dirty="0">
                <a:hlinkClick r:id="rId4"/>
              </a:rPr>
              <a:t>-gallery/news/politics/2019/01/21/kamala-harris-through-years/2635835002/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1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/>
              <a:t>Wikimedia Commons. (2016). Oprah Winfrey.[Photograph]. </a:t>
            </a:r>
            <a:r>
              <a:rPr lang="en-US" i="1" dirty="0">
                <a:hlinkClick r:id="rId3"/>
              </a:rPr>
              <a:t>https://commons.wikimedia.org/wiki/File</a:t>
            </a:r>
            <a:endParaRPr lang="en-US" i="1" dirty="0"/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i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/>
              <a:t>Johnson Research &amp; Development Co., Inc. (n.d.). Lonnie Johnson with Super Soaker and Nerf toys. </a:t>
            </a:r>
            <a:r>
              <a:rPr lang="en-US" i="1" dirty="0">
                <a:hlinkClick r:id="rId4"/>
              </a:rPr>
              <a:t>https://invention.si.edu/invention-stories/meet-lonnie-johnson-man-behind-super-soaker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5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Erik Drost. (2022). </a:t>
            </a:r>
            <a:r>
              <a:rPr lang="en-US" i="1" dirty="0"/>
              <a:t>Chris Paul (2022 All‑Star Weekend) (cropped) [Photograph]</a:t>
            </a:r>
            <a:r>
              <a:rPr lang="en-US" dirty="0"/>
              <a:t>. Wikimedia Commons. 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File:Chris_Paul</a:t>
            </a:r>
            <a:r>
              <a:rPr lang="en-US" dirty="0"/>
              <a:t>_(2022_All-Star_Weekend)_(cropped).jpg</a:t>
            </a: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/>
              <a:t>Watch the Yard. (2017). Starbucks just named Alpha Kappa Alpha </a:t>
            </a:r>
            <a:r>
              <a:rPr lang="en-US" i="1" dirty="0" err="1"/>
              <a:t>soror</a:t>
            </a:r>
            <a:r>
              <a:rPr lang="en-US" i="1" dirty="0"/>
              <a:t> Rosalind Brewer as its new chief operating officer. [Photograph]. </a:t>
            </a:r>
            <a:r>
              <a:rPr lang="en-US" i="1" dirty="0">
                <a:hlinkClick r:id="rId3"/>
              </a:rPr>
              <a:t>https://www.watchtheyard.com/akas/rosalind-brewer-alpha-kappa-alpha/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92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/>
              <a:t>Wikimedia Commons. (2024, April 12). Megan Thee Stallion. [Photograph]. </a:t>
            </a:r>
            <a:r>
              <a:rPr lang="en-US" i="1" dirty="0">
                <a:hlinkClick r:id="rId3"/>
              </a:rPr>
              <a:t>https://commons.wikimedia.org/wiki/File</a:t>
            </a:r>
            <a:endParaRPr lang="en-US" i="1" dirty="0"/>
          </a:p>
          <a:p>
            <a:endParaRPr lang="en-US" dirty="0"/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NASA. (2016, Dec 10). 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American actress and singer Taraji P. Henson. https://</a:t>
            </a:r>
            <a:r>
              <a:rPr lang="en-US" sz="1400" i="1" dirty="0" err="1">
                <a:latin typeface="Calibri"/>
                <a:ea typeface="Calibri"/>
                <a:cs typeface="Calibri"/>
                <a:sym typeface="Calibri"/>
              </a:rPr>
              <a:t>www.flickr.com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/photos/</a:t>
            </a:r>
            <a:r>
              <a:rPr lang="en-US" sz="1400" i="1" dirty="0" err="1">
                <a:latin typeface="Calibri"/>
                <a:ea typeface="Calibri"/>
                <a:cs typeface="Calibri"/>
                <a:sym typeface="Calibri"/>
              </a:rPr>
              <a:t>nasahqphoto</a:t>
            </a:r>
            <a:r>
              <a:rPr lang="en-US" sz="1400" i="1" dirty="0">
                <a:latin typeface="Calibri"/>
                <a:ea typeface="Calibri"/>
                <a:cs typeface="Calibri"/>
                <a:sym typeface="Calibri"/>
              </a:rPr>
              <a:t>/31525359096/</a:t>
            </a: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32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17350-ADF9-9F4D-ACF1-3E7B8E992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7CB96-01A8-2421-770D-9F9FA8E1A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4CE1E-1B9D-1281-111A-91FF3740F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Tell me everything.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https://learn.k20center.ou.edu/strategy/107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TNT Sports US. (2021, March 7).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Spike Lee, Common, 2-Chainz &amp; More Discuss the Importance of HBCUs: NBA All-Star 2021 </a:t>
            </a: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[Video]. YouTube. https://</a:t>
            </a:r>
            <a:r>
              <a:rPr lang="en-US" i="0" dirty="0" err="1"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i="0" dirty="0" err="1">
                <a:latin typeface="Calibri" panose="020F0502020204030204" pitchFamily="34" charset="0"/>
                <a:cs typeface="Calibri" panose="020F0502020204030204" pitchFamily="34" charset="0"/>
              </a:rPr>
              <a:t>RMohxcEn-dw?si</a:t>
            </a:r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=BqqRXP5OTncpBmQe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RMohxcEn-dw?feature=oembed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RMohxcEn-d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20.ou.edu/hbculist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4874-3078-2494-2788-C98AE6BD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B682-E904-6876-FB58-5EE953C1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129456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Historically Black Colleges and Universities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EBD4107-078A-093D-5122-385AAD133B6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All of these individuals have attended or graduated from an </a:t>
            </a:r>
            <a:r>
              <a:rPr lang="en-US" sz="2400" b="1" dirty="0"/>
              <a:t>Historically Black College or University (HBCU)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HBCUs are institutions that were established with the intention of providing access to higher education to the African-American community. </a:t>
            </a:r>
          </a:p>
          <a:p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1723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r>
              <a:rPr lang="en-US" dirty="0"/>
              <a:t>Analyze the historical background of HBCUs.</a:t>
            </a:r>
          </a:p>
          <a:p>
            <a:r>
              <a:rPr lang="en-US" dirty="0"/>
              <a:t>Examine which HBCU best aligns to personal and academic goals.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dirty="0"/>
              <a:t>How is equal access and opportunity supported in higher education?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7305-E72B-0511-2B0D-1ADF5810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The Importance of HBCUs</a:t>
            </a:r>
            <a:endParaRPr lang="en-US" dirty="0"/>
          </a:p>
        </p:txBody>
      </p:sp>
      <p:pic>
        <p:nvPicPr>
          <p:cNvPr id="3" name="Online Media 2" descr="Spike Lee, Common, 2-Chainz &amp; More Discuss the Importance of HBCUs | NBA All-Star 2021">
            <a:hlinkClick r:id="" action="ppaction://media"/>
            <a:extLst>
              <a:ext uri="{FF2B5EF4-FFF2-40B4-BE49-F238E27FC236}">
                <a16:creationId xmlns:a16="http://schemas.microsoft.com/office/drawing/2014/main" id="{367FD7E0-5929-9E96-72C8-C8FBAC212C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5864" y="451944"/>
            <a:ext cx="6552271" cy="370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D84C-B1B9-7487-2919-4DBFDC69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Stop and Jot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001687CA-0FFD-B396-81EB-DB04465691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0870" y="1543051"/>
            <a:ext cx="7266454" cy="3262312"/>
          </a:xfrm>
        </p:spPr>
        <p:txBody>
          <a:bodyPr/>
          <a:lstStyle/>
          <a:p>
            <a:r>
              <a:rPr lang="en-US" dirty="0"/>
              <a:t>As you read through the handout “The Rise of HBCUs,” stop and jot down a brief summary of each section.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 sure to include all information important to the understanding of that section. 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Google Shape;168;p33">
            <a:extLst>
              <a:ext uri="{FF2B5EF4-FFF2-40B4-BE49-F238E27FC236}">
                <a16:creationId xmlns:a16="http://schemas.microsoft.com/office/drawing/2014/main" id="{A97854E8-58D2-114F-E56E-9F74F00927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47" y="0"/>
            <a:ext cx="2050629" cy="173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03C67-3E03-440C-99ED-5233171F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B986-89EC-3D64-B9E5-DBA25C56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HBCUs Research Project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F29CD02-8FBC-B3B4-5BF8-D45A40118FE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200" dirty="0"/>
              <a:t>With your group, you will select one Historically Black College and University to research to gain more information.</a:t>
            </a:r>
          </a:p>
          <a:p>
            <a:r>
              <a:rPr lang="en-US" altLang="en-US" sz="2200" dirty="0"/>
              <a:t>Go to the following website: </a:t>
            </a:r>
            <a:r>
              <a:rPr lang="en-US" sz="2400" dirty="0">
                <a:hlinkClick r:id="rId2" tooltip="https://k20.ou.edu/hbculist"/>
              </a:rPr>
              <a:t>https://k20.ou.edu/hbculist</a:t>
            </a:r>
            <a:endParaRPr lang="en-US" altLang="en-US" sz="2200" dirty="0"/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/>
              <a:t>Select the “HBCU list tab” to find the list of different institutions.</a:t>
            </a:r>
          </a:p>
          <a:p>
            <a:r>
              <a:rPr lang="en-US" altLang="en-US" sz="2200" dirty="0"/>
              <a:t>From the list, select one institution. Once you have selected your school, answer the questions on the Research Project Handout.</a:t>
            </a:r>
          </a:p>
        </p:txBody>
      </p:sp>
    </p:spTree>
    <p:extLst>
      <p:ext uri="{BB962C8B-B14F-4D97-AF65-F5344CB8AC3E}">
        <p14:creationId xmlns:p14="http://schemas.microsoft.com/office/powerpoint/2010/main" val="33950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A4AE7-D135-0BE4-3271-07A81640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DBBF-2788-6BB1-8D40-B2991CA3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1" y="98469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One-Pager 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681DD2EC-86A1-5FAA-223E-5BD061D9A9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77648" y="1092244"/>
            <a:ext cx="7273780" cy="3782410"/>
          </a:xfrm>
        </p:spPr>
        <p:txBody>
          <a:bodyPr/>
          <a:lstStyle/>
          <a:p>
            <a:r>
              <a:rPr lang="en-US" altLang="en-US" sz="2200" dirty="0"/>
              <a:t>Using the information from your research, create a visual representation, a “one-pager” to represent your institution. </a:t>
            </a:r>
          </a:p>
          <a:p>
            <a:r>
              <a:rPr lang="en-US" altLang="en-US" sz="2200" dirty="0"/>
              <a:t>Use Canva, Google slides/Google Draw, or poster paper.</a:t>
            </a:r>
          </a:p>
          <a:p>
            <a:r>
              <a:rPr lang="en-US" altLang="en-US" sz="2200"/>
              <a:t>The </a:t>
            </a:r>
            <a:r>
              <a:rPr lang="en-US" altLang="en-US" sz="2200" dirty="0"/>
              <a:t>Research Handout includes the expectations. Review the “One-Pager Instructions &amp; Requirements” for specific details. 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BC7248D-1F57-5BAC-B622-98284586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91" y="33024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2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72048-9178-9F1A-7AC4-AFC3B8B82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846-B5B6-06A1-8F64-02CAB994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Elevator Speech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9A71BA0E-B62D-5368-32F5-D680F7785BB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609277" cy="3262312"/>
          </a:xfrm>
        </p:spPr>
        <p:txBody>
          <a:bodyPr/>
          <a:lstStyle/>
          <a:p>
            <a:r>
              <a:rPr lang="en-US" altLang="en-US" dirty="0"/>
              <a:t>With your group, develop an elevator speech to convince others your institution should be a school they visit. </a:t>
            </a:r>
          </a:p>
          <a:p>
            <a:r>
              <a:rPr lang="en-US" altLang="en-US" dirty="0"/>
              <a:t>Select a spokesperson to deliver the speech.</a:t>
            </a:r>
          </a:p>
          <a:p>
            <a:r>
              <a:rPr lang="en-US" altLang="en-US" dirty="0"/>
              <a:t>Keep it between 60-90 seconds.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F8DAE8E-9E8E-7ABC-580D-F4076333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7" y="454942"/>
            <a:ext cx="1447221" cy="13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5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E7AF-CABF-80DB-F167-3DC2CC6BA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F461-C573-F2A8-A637-A0A145CA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 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D898B55-B8DF-ED10-951C-9729E06BF7E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5713427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Answer the following questions: </a:t>
            </a:r>
          </a:p>
          <a:p>
            <a:r>
              <a:rPr lang="en-US" dirty="0"/>
              <a:t>Which institution aside from your own appeal to your interests the most? Explain why. </a:t>
            </a:r>
          </a:p>
          <a:p>
            <a:r>
              <a:rPr lang="en-US" dirty="0"/>
              <a:t>How is equal access and opportunity supported in higher education?</a:t>
            </a:r>
          </a:p>
          <a:p>
            <a:endParaRPr lang="en-US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7A87B9D-78DA-B496-6013-4505859C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23" y="1919098"/>
            <a:ext cx="19304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34" y="1548679"/>
            <a:ext cx="3955602" cy="1574386"/>
          </a:xfrm>
        </p:spPr>
        <p:txBody>
          <a:bodyPr/>
          <a:lstStyle/>
          <a:p>
            <a:r>
              <a:rPr lang="en-US" dirty="0"/>
              <a:t>Road Trip </a:t>
            </a:r>
            <a:br>
              <a:rPr lang="en-US" dirty="0"/>
            </a:br>
            <a:r>
              <a:rPr lang="en-US" dirty="0"/>
              <a:t>to the Future</a:t>
            </a:r>
          </a:p>
        </p:txBody>
      </p:sp>
      <p:pic>
        <p:nvPicPr>
          <p:cNvPr id="1026" name="Picture 2" descr="Cover Image">
            <a:extLst>
              <a:ext uri="{FF2B5EF4-FFF2-40B4-BE49-F238E27FC236}">
                <a16:creationId xmlns:a16="http://schemas.microsoft.com/office/drawing/2014/main" id="{0C68197D-6C99-B45F-14F8-6B4E1565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" y="1776619"/>
            <a:ext cx="2563432" cy="2276033"/>
          </a:xfrm>
          <a:prstGeom prst="hexagon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29A3-7235-F5BF-4F84-F81F112E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wrap="square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Tell Me Everything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34E89F6-1372-9578-38BE-2A605786501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238" y="1288722"/>
            <a:ext cx="4593403" cy="2762250"/>
          </a:xfrm>
        </p:spPr>
        <p:txBody>
          <a:bodyPr wrap="square" anchor="t">
            <a:normAutofit lnSpcReduction="10000"/>
          </a:bodyPr>
          <a:lstStyle/>
          <a:p>
            <a:r>
              <a:rPr lang="en-US" altLang="en-US" dirty="0"/>
              <a:t>You will be presented with a series of different individuals and a brief background overview. </a:t>
            </a:r>
          </a:p>
          <a:p>
            <a:r>
              <a:rPr lang="en-US" altLang="en-US" dirty="0"/>
              <a:t>As you learn about these individuals, consider what they might have in common.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7DBC5B-95CD-D314-D937-61CFA840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7551" y="1566407"/>
            <a:ext cx="2158562" cy="215856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4D32-455B-BC28-4E7B-339D80A8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DBD3418E-86E4-913E-EF4A-2B5457589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238" y="228628"/>
            <a:ext cx="3868737" cy="619125"/>
          </a:xfrm>
        </p:spPr>
        <p:txBody>
          <a:bodyPr/>
          <a:lstStyle/>
          <a:p>
            <a:r>
              <a:rPr lang="en-US" altLang="en-US" dirty="0"/>
              <a:t>Dr. Martin Luther King Jr. 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C02C7C9C-173C-AA18-9835-C002378AFAA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17446" y="847752"/>
            <a:ext cx="4647501" cy="4226523"/>
          </a:xfrm>
        </p:spPr>
        <p:txBody>
          <a:bodyPr/>
          <a:lstStyle/>
          <a:p>
            <a:r>
              <a:rPr lang="en-US" altLang="en-US" sz="2200" dirty="0"/>
              <a:t>Baptist Minister and leader for the Civil Rights Movement.</a:t>
            </a:r>
          </a:p>
          <a:p>
            <a:r>
              <a:rPr lang="en-US" altLang="en-US" sz="2200" dirty="0"/>
              <a:t>Advocated for nonviolent resistance and civil disobedience.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D25B1E40-138C-36D6-EF63-480DAA147E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29150" y="228628"/>
            <a:ext cx="3887788" cy="619125"/>
          </a:xfrm>
        </p:spPr>
        <p:txBody>
          <a:bodyPr/>
          <a:lstStyle/>
          <a:p>
            <a:r>
              <a:rPr lang="en-US" altLang="en-US" dirty="0"/>
              <a:t>Thurgood Marshall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F9053CEE-2DA2-425B-1DDC-E4FBF71855F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29149" y="847753"/>
            <a:ext cx="4456128" cy="4151274"/>
          </a:xfrm>
        </p:spPr>
        <p:txBody>
          <a:bodyPr/>
          <a:lstStyle/>
          <a:p>
            <a:r>
              <a:rPr lang="en-US" altLang="en-US" sz="2200" dirty="0"/>
              <a:t>American lawyer and Civil Rights Activist.</a:t>
            </a:r>
          </a:p>
          <a:p>
            <a:r>
              <a:rPr lang="en-US" altLang="en-US" sz="2200" dirty="0"/>
              <a:t>First African-American Associate Justice of the Supreme Court. </a:t>
            </a:r>
          </a:p>
        </p:txBody>
      </p:sp>
      <p:pic>
        <p:nvPicPr>
          <p:cNvPr id="5" name="Google Shape;110;p25">
            <a:extLst>
              <a:ext uri="{FF2B5EF4-FFF2-40B4-BE49-F238E27FC236}">
                <a16:creationId xmlns:a16="http://schemas.microsoft.com/office/drawing/2014/main" id="{297A930C-A947-158D-4FA4-609E7AA90C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59" y="2348917"/>
            <a:ext cx="2688162" cy="26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3;p24">
            <a:extLst>
              <a:ext uri="{FF2B5EF4-FFF2-40B4-BE49-F238E27FC236}">
                <a16:creationId xmlns:a16="http://schemas.microsoft.com/office/drawing/2014/main" id="{FCA1A204-8F85-F8BD-F22B-49407BBACB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3305" b="12422"/>
          <a:stretch>
            <a:fillRect/>
          </a:stretch>
        </p:blipFill>
        <p:spPr>
          <a:xfrm>
            <a:off x="5368514" y="2403560"/>
            <a:ext cx="2409060" cy="2544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26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Kamala Devi Harris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0203" y="1268413"/>
            <a:ext cx="5327533" cy="3262312"/>
          </a:xfrm>
        </p:spPr>
        <p:txBody>
          <a:bodyPr/>
          <a:lstStyle/>
          <a:p>
            <a:r>
              <a:rPr lang="en-US" altLang="en-US" sz="2200" dirty="0"/>
              <a:t>Attorney and politician who previously served as Attorney General of the state of California and U.S. Senator.</a:t>
            </a:r>
          </a:p>
          <a:p>
            <a:r>
              <a:rPr lang="en-US" altLang="en-US" sz="2200" dirty="0"/>
              <a:t>49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 Vice-President of the United States of America and first African American and Asian American VP.</a:t>
            </a:r>
          </a:p>
          <a:p>
            <a:r>
              <a:rPr lang="en-US" altLang="en-US" sz="2200" dirty="0"/>
              <a:t>First Female VP and the highest-ranking female  official in the U.S. history to date.</a:t>
            </a:r>
          </a:p>
          <a:p>
            <a:r>
              <a:rPr lang="en-US" altLang="en-US" sz="2200" dirty="0"/>
              <a:t>Democratic Party nominee in the 2024 Presidential election. </a:t>
            </a:r>
          </a:p>
        </p:txBody>
      </p:sp>
      <p:pic>
        <p:nvPicPr>
          <p:cNvPr id="3" name="Google Shape;111;p25">
            <a:extLst>
              <a:ext uri="{FF2B5EF4-FFF2-40B4-BE49-F238E27FC236}">
                <a16:creationId xmlns:a16="http://schemas.microsoft.com/office/drawing/2014/main" id="{3048F942-CBB8-0405-B73C-F7F991024A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626" y="621164"/>
            <a:ext cx="2945896" cy="37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B110-5CEF-C6AA-F2F9-B9DCFE31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0FDDB19E-B1AE-772B-C958-312D5A22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238" y="211850"/>
            <a:ext cx="3868737" cy="619125"/>
          </a:xfrm>
        </p:spPr>
        <p:txBody>
          <a:bodyPr>
            <a:normAutofit/>
          </a:bodyPr>
          <a:lstStyle/>
          <a:p>
            <a:r>
              <a:rPr lang="en-US" altLang="en-US" dirty="0"/>
              <a:t>Oprah Gail Winfrey		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009DD024-9762-5C98-7E52-10F8B186F74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59392" y="830975"/>
            <a:ext cx="4613944" cy="4166028"/>
          </a:xfrm>
        </p:spPr>
        <p:txBody>
          <a:bodyPr/>
          <a:lstStyle/>
          <a:p>
            <a:r>
              <a:rPr lang="en-US" altLang="en-US" sz="1800" dirty="0"/>
              <a:t>Billionaire, talk show host, TV producer, actress, author, media mogul and philanthropist. </a:t>
            </a:r>
          </a:p>
          <a:p>
            <a:r>
              <a:rPr lang="en-US" altLang="en-US" sz="1800" dirty="0"/>
              <a:t>Chairman and CEO of Harpo Productions and the Oprah Winfrey Network (OWN).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2CF7897F-A745-AB6B-5896-4EB4CED4B4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5065377" y="119571"/>
            <a:ext cx="3887788" cy="619125"/>
          </a:xfrm>
        </p:spPr>
        <p:txBody>
          <a:bodyPr/>
          <a:lstStyle/>
          <a:p>
            <a:r>
              <a:rPr lang="en-US" altLang="en-US" dirty="0"/>
              <a:t>Lonnie George Johnson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9F0BD228-6942-FBB8-9EAC-5DF3EEE8981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5027" y="705605"/>
            <a:ext cx="4498973" cy="4437895"/>
          </a:xfrm>
        </p:spPr>
        <p:txBody>
          <a:bodyPr/>
          <a:lstStyle/>
          <a:p>
            <a:r>
              <a:rPr lang="en-US" altLang="en-US" sz="1800" dirty="0"/>
              <a:t>Inventor, aerospace engineer, &amp; entrepreneur who served in the U.S. Air Force and NASA.</a:t>
            </a:r>
          </a:p>
          <a:p>
            <a:r>
              <a:rPr lang="en-US" altLang="en-US" sz="1800" dirty="0"/>
              <a:t>Founder and President of Johnson Research and Development CO.</a:t>
            </a:r>
          </a:p>
          <a:p>
            <a:r>
              <a:rPr lang="en-US" altLang="en-US" sz="1800" dirty="0"/>
              <a:t>In 1989, invented the Super Soaker water gun, one of the best-selling toys to date.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2CF547-90F4-C0F2-BC9C-4071E3F01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4118" r="3313" b="11601"/>
          <a:stretch>
            <a:fillRect/>
          </a:stretch>
        </p:blipFill>
        <p:spPr bwMode="auto">
          <a:xfrm>
            <a:off x="1300294" y="2381250"/>
            <a:ext cx="1840662" cy="25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19;p26">
            <a:extLst>
              <a:ext uri="{FF2B5EF4-FFF2-40B4-BE49-F238E27FC236}">
                <a16:creationId xmlns:a16="http://schemas.microsoft.com/office/drawing/2014/main" id="{041630B3-D055-D310-E230-2474F96B249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b="15894"/>
          <a:stretch>
            <a:fillRect/>
          </a:stretch>
        </p:blipFill>
        <p:spPr>
          <a:xfrm>
            <a:off x="5492838" y="2982409"/>
            <a:ext cx="2484961" cy="1911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12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7863-1BC8-4B21-C708-D4EFAAE2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C5A992A8-AE13-1418-EADC-5D9F28DB6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238" y="119571"/>
            <a:ext cx="3868737" cy="619125"/>
          </a:xfrm>
        </p:spPr>
        <p:txBody>
          <a:bodyPr/>
          <a:lstStyle/>
          <a:p>
            <a:r>
              <a:rPr lang="en-US" altLang="en-US" dirty="0"/>
              <a:t>Chris Paul “CP3”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8D86BE1A-9699-9AD1-E4E2-D5FC5F1D2EC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42613" y="730306"/>
            <a:ext cx="4622333" cy="4291987"/>
          </a:xfrm>
        </p:spPr>
        <p:txBody>
          <a:bodyPr/>
          <a:lstStyle/>
          <a:p>
            <a:r>
              <a:rPr lang="en-US" altLang="en-US" sz="1800" dirty="0"/>
              <a:t>NBA player who has played with teams such as the Spurs, Suns, Rockets, Warriors, Thunder, Clippers, and Hornets. </a:t>
            </a:r>
          </a:p>
          <a:p>
            <a:r>
              <a:rPr lang="en-US" altLang="en-US" sz="1800" dirty="0"/>
              <a:t>Has won the NBA Rookie of the Year Award, MVP Award, and two Olympic gold medals. 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C377BDA9-9E8F-AB22-1D1C-7F4A79ACF6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29150" y="86015"/>
            <a:ext cx="3887788" cy="619125"/>
          </a:xfrm>
        </p:spPr>
        <p:txBody>
          <a:bodyPr/>
          <a:lstStyle/>
          <a:p>
            <a:r>
              <a:rPr lang="en-US" altLang="en-US" dirty="0"/>
              <a:t>Rosalind G. Brewer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67FA1DEE-0FF1-E0D8-D5F4-9A395336891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29150" y="629638"/>
            <a:ext cx="4447738" cy="4513861"/>
          </a:xfrm>
        </p:spPr>
        <p:txBody>
          <a:bodyPr/>
          <a:lstStyle/>
          <a:p>
            <a:r>
              <a:rPr lang="en-US" altLang="en-US" sz="1800" dirty="0"/>
              <a:t>Buisnesswoman and first African-American woman to serve as CEO of Walgreens Boots Alliance.</a:t>
            </a:r>
          </a:p>
          <a:p>
            <a:r>
              <a:rPr lang="en-US" altLang="en-US" sz="1800" dirty="0"/>
              <a:t>Former CEO of Sam’s Club, group President and COO of Starbucks.</a:t>
            </a:r>
          </a:p>
          <a:p>
            <a:r>
              <a:rPr lang="en-US" altLang="en-US" sz="1800" dirty="0"/>
              <a:t>Currently serves as interim president of Spelman College.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FA09B7-E796-DDEC-16EA-E8F247424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5129"/>
          <a:stretch>
            <a:fillRect/>
          </a:stretch>
        </p:blipFill>
        <p:spPr bwMode="auto">
          <a:xfrm>
            <a:off x="5355067" y="2793533"/>
            <a:ext cx="2571750" cy="22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FF968DC-B2B2-665B-3A81-655476EC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69" y="2369101"/>
            <a:ext cx="2308225" cy="26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5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994F-355C-2A4B-20F6-E3F3C845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5141D972-D436-3A45-954E-DDA6C349B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238" y="195072"/>
            <a:ext cx="3868737" cy="619125"/>
          </a:xfrm>
        </p:spPr>
        <p:txBody>
          <a:bodyPr/>
          <a:lstStyle/>
          <a:p>
            <a:r>
              <a:rPr lang="en-US" altLang="en-US" dirty="0"/>
              <a:t>Megan Jovon Ruth Pete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FEDC37D1-DD0A-6CC9-EB88-B73EDEA997C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44344" y="814197"/>
            <a:ext cx="4384806" cy="2762250"/>
          </a:xfrm>
        </p:spPr>
        <p:txBody>
          <a:bodyPr/>
          <a:lstStyle/>
          <a:p>
            <a:r>
              <a:rPr lang="en-US" altLang="en-US" sz="1800" dirty="0"/>
              <a:t>Rapper and song writer know as “Megan Thee Stallion.”</a:t>
            </a:r>
          </a:p>
          <a:p>
            <a:r>
              <a:rPr lang="en-US" altLang="en-US" sz="1800" dirty="0"/>
              <a:t>Grammy award winning artist &amp; featured in </a:t>
            </a:r>
            <a:r>
              <a:rPr lang="en-US" altLang="en-US" sz="1800" i="1" dirty="0"/>
              <a:t>Time</a:t>
            </a:r>
            <a:r>
              <a:rPr lang="en-US" altLang="en-US" sz="1800" dirty="0"/>
              <a:t> magazine’s 100 most influential people in the world list.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119B842C-8D4B-E83A-4BD9-79B8FD5D92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629150" y="195072"/>
            <a:ext cx="3887788" cy="619125"/>
          </a:xfrm>
        </p:spPr>
        <p:txBody>
          <a:bodyPr/>
          <a:lstStyle/>
          <a:p>
            <a:r>
              <a:rPr lang="en-US" altLang="en-US" dirty="0"/>
              <a:t>Taraji P. Henson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CA3C36E8-0A60-37A8-775B-47978D4BC5A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29150" y="814197"/>
            <a:ext cx="4384806" cy="2762250"/>
          </a:xfrm>
        </p:spPr>
        <p:txBody>
          <a:bodyPr/>
          <a:lstStyle/>
          <a:p>
            <a:r>
              <a:rPr lang="en-US" altLang="en-US" sz="1800" dirty="0"/>
              <a:t>Actress, singer, and </a:t>
            </a:r>
            <a:r>
              <a:rPr lang="en-US" altLang="en-US" sz="1800" i="1" dirty="0"/>
              <a:t>New York Times </a:t>
            </a:r>
            <a:r>
              <a:rPr lang="en-US" altLang="en-US" sz="1800" dirty="0"/>
              <a:t>best selling author.</a:t>
            </a:r>
          </a:p>
          <a:p>
            <a:r>
              <a:rPr lang="en-US" altLang="en-US" sz="1800" dirty="0"/>
              <a:t>Featured in Time magazine’s 100 most influential people in the world list. </a:t>
            </a:r>
          </a:p>
          <a:p>
            <a:r>
              <a:rPr lang="en-US" altLang="en-US" sz="1800" dirty="0"/>
              <a:t>Member of the White House’s Board of Advisors on HBCUs.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21347D-6213-A78F-5218-80668943A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" b="28399"/>
          <a:stretch>
            <a:fillRect/>
          </a:stretch>
        </p:blipFill>
        <p:spPr bwMode="auto">
          <a:xfrm>
            <a:off x="1262130" y="2456188"/>
            <a:ext cx="2310814" cy="23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35;p28">
            <a:extLst>
              <a:ext uri="{FF2B5EF4-FFF2-40B4-BE49-F238E27FC236}">
                <a16:creationId xmlns:a16="http://schemas.microsoft.com/office/drawing/2014/main" id="{FA6F4350-12B5-E8ED-E982-D6B83D3AC0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798" t="207" r="2798" b="16218"/>
          <a:stretch>
            <a:fillRect/>
          </a:stretch>
        </p:blipFill>
        <p:spPr>
          <a:xfrm>
            <a:off x="5409127" y="2634145"/>
            <a:ext cx="2064484" cy="2314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76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8D2D-DCE6-7BFC-C24A-F0C8DA631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33AE-4B20-7A75-9F15-68A18D6A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wrap="square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Tell Me Everything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08660541-6EEC-507F-B4D4-51F06835D20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238" y="1288722"/>
            <a:ext cx="4593403" cy="276225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From politicians to entertainers to corporate America, what might all these successful African-Americans have in common?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06C6B1-F813-0309-4DB3-4E23E793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7551" y="1566407"/>
            <a:ext cx="2158562" cy="21585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080965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2478</TotalTime>
  <Words>1304</Words>
  <Application>Microsoft Office PowerPoint</Application>
  <PresentationFormat>On-screen Show (16:9)</PresentationFormat>
  <Paragraphs>88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Road Trip  to the Future</vt:lpstr>
      <vt:lpstr>Tell Me Everything</vt:lpstr>
      <vt:lpstr>PowerPoint Presentation</vt:lpstr>
      <vt:lpstr>Kamala Devi Harris</vt:lpstr>
      <vt:lpstr>PowerPoint Presentation</vt:lpstr>
      <vt:lpstr>PowerPoint Presentation</vt:lpstr>
      <vt:lpstr>PowerPoint Presentation</vt:lpstr>
      <vt:lpstr>Tell Me Everything</vt:lpstr>
      <vt:lpstr>Historically Black Colleges and Universities</vt:lpstr>
      <vt:lpstr>Learning Objectives</vt:lpstr>
      <vt:lpstr>Essential Question</vt:lpstr>
      <vt:lpstr>The Importance of HBCUs</vt:lpstr>
      <vt:lpstr>Stop and Jot</vt:lpstr>
      <vt:lpstr>HBCUs Research Project </vt:lpstr>
      <vt:lpstr>One-Pager </vt:lpstr>
      <vt:lpstr>Elevator Speech</vt:lpstr>
      <vt:lpstr>Exit ticket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Gracia, Ann M.</dc:creator>
  <cp:keywords/>
  <dc:description/>
  <cp:lastModifiedBy>McLeod Porter, Delma</cp:lastModifiedBy>
  <cp:revision>10</cp:revision>
  <dcterms:created xsi:type="dcterms:W3CDTF">2025-08-05T20:58:42Z</dcterms:created>
  <dcterms:modified xsi:type="dcterms:W3CDTF">2025-09-18T17:54:15Z</dcterms:modified>
  <cp:category/>
</cp:coreProperties>
</file>