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jzOrZDhCvE7hA8s+frw2Fv9Wr0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3f3547be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3f3547be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Khan Academy. (2014).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Legend: Success through effort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[Video]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i="0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https://www.youtube.com/watch?v=LUtcigWSBsw&amp;list=PL6P49nXsj_RyRa8udbr2ac_Xb9Sw4Pu5R&amp;index=5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Trader, J. (2017). </a:t>
            </a:r>
            <a:r>
              <a:rPr i="1" lang="en-US">
                <a:solidFill>
                  <a:schemeClr val="dk1"/>
                </a:solidFill>
              </a:rPr>
              <a:t>Sully 2016 Plane Crash Scene Landing in the Hudson River </a:t>
            </a:r>
            <a:r>
              <a:rPr i="0" lang="en-US">
                <a:solidFill>
                  <a:schemeClr val="dk1"/>
                </a:solidFill>
              </a:rPr>
              <a:t>[Video]</a:t>
            </a:r>
            <a:r>
              <a:rPr lang="en-US">
                <a:solidFill>
                  <a:schemeClr val="dk1"/>
                </a:solidFill>
              </a:rPr>
              <a:t>. </a:t>
            </a:r>
            <a:r>
              <a:rPr i="0" lang="en-US">
                <a:solidFill>
                  <a:schemeClr val="dk1"/>
                </a:solidFill>
              </a:rPr>
              <a:t>YouTube</a:t>
            </a:r>
            <a:r>
              <a:rPr lang="en-US">
                <a:solidFill>
                  <a:schemeClr val="dk1"/>
                </a:solidFill>
              </a:rPr>
              <a:t>. https://www.youtube.com/watch?v=fJ5ZLdJDBrg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Speakmymind02. (2009). </a:t>
            </a:r>
            <a:r>
              <a:rPr i="1" lang="en-US">
                <a:solidFill>
                  <a:schemeClr val="dk1"/>
                </a:solidFill>
              </a:rPr>
              <a:t>U.S. Air Cockpit Audio Tapes "We're Gonna Be In The Hudson” </a:t>
            </a:r>
            <a:r>
              <a:rPr i="0" lang="en-US">
                <a:solidFill>
                  <a:schemeClr val="dk1"/>
                </a:solidFill>
              </a:rPr>
              <a:t>[Video]</a:t>
            </a:r>
            <a:r>
              <a:rPr lang="en-US">
                <a:solidFill>
                  <a:schemeClr val="dk1"/>
                </a:solidFill>
              </a:rPr>
              <a:t>. </a:t>
            </a:r>
            <a:r>
              <a:rPr i="0" lang="en-US">
                <a:solidFill>
                  <a:schemeClr val="dk1"/>
                </a:solidFill>
              </a:rPr>
              <a:t>YouTube. </a:t>
            </a:r>
            <a:r>
              <a:rPr lang="en-US">
                <a:solidFill>
                  <a:schemeClr val="dk1"/>
                </a:solidFill>
              </a:rPr>
              <a:t>https://www.youtube.com/watch?v=JItbos1tYZs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YouTube. (2012). </a:t>
            </a:r>
            <a:r>
              <a:rPr i="1" lang="en-US">
                <a:solidFill>
                  <a:schemeClr val="dk1"/>
                </a:solidFill>
              </a:rPr>
              <a:t>Famous Failures</a:t>
            </a:r>
            <a:r>
              <a:rPr lang="en-US">
                <a:solidFill>
                  <a:schemeClr val="dk1"/>
                </a:solidFill>
              </a:rPr>
              <a:t>. </a:t>
            </a:r>
            <a:r>
              <a:rPr i="1" lang="en-US">
                <a:solidFill>
                  <a:schemeClr val="dk1"/>
                </a:solidFill>
              </a:rPr>
              <a:t>YouTube</a:t>
            </a:r>
            <a:r>
              <a:rPr lang="en-US">
                <a:solidFill>
                  <a:schemeClr val="dk1"/>
                </a:solidFill>
              </a:rPr>
              <a:t>. Retrieved July 27, 2022, from https://www.youtube.com/watch?v=zLYECIjmnQs&amp;list=PL6P49nXsj_RyRa8udbr2ac_Xb9Sw4Pu5R&amp;index=6.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MotivatingSuccess. (2012). </a:t>
            </a:r>
            <a:r>
              <a:rPr i="1" lang="en-US">
                <a:solidFill>
                  <a:schemeClr val="dk1"/>
                </a:solidFill>
              </a:rPr>
              <a:t>Famous Failures </a:t>
            </a:r>
            <a:r>
              <a:rPr i="0" lang="en-US">
                <a:solidFill>
                  <a:schemeClr val="dk1"/>
                </a:solidFill>
              </a:rPr>
              <a:t>[Video]</a:t>
            </a:r>
            <a:r>
              <a:rPr lang="en-US">
                <a:solidFill>
                  <a:schemeClr val="dk1"/>
                </a:solidFill>
              </a:rPr>
              <a:t>. </a:t>
            </a:r>
            <a:r>
              <a:rPr i="0" lang="en-US">
                <a:solidFill>
                  <a:schemeClr val="dk1"/>
                </a:solidFill>
              </a:rPr>
              <a:t>YouTube</a:t>
            </a:r>
            <a:r>
              <a:rPr lang="en-US">
                <a:solidFill>
                  <a:schemeClr val="dk1"/>
                </a:solidFill>
              </a:rPr>
              <a:t>. https://www.youtube.com/watch?v=zLYECIjmnQs&amp;list=PL6P49nXsj_RyRa8udbr2ac_Xb9Sw4Pu5R&amp;index=6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Kanaat, R. (2020, November 6). </a:t>
            </a:r>
            <a:r>
              <a:rPr i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 famous failures who will inspire you to achieve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Wanderlust Worker. Retrieved July 27, 2022, from https://www.wanderlustworker.com/48-famous-failures-who-will-inspire-you-to-achieve/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73f3547bec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73f3547bec_0_36"/>
          <p:cNvSpPr txBox="1"/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273f3547bec_0_36"/>
          <p:cNvSpPr txBox="1"/>
          <p:nvPr>
            <p:ph idx="1" type="body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indent="-29845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indent="-29845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indent="-29845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indent="-29845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indent="-29845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indent="-29845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indent="-29845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44" name="Google Shape;44;g273f3547bec_0_36"/>
          <p:cNvSpPr txBox="1"/>
          <p:nvPr>
            <p:ph idx="10" type="dt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g273f3547bec_0_36"/>
          <p:cNvSpPr txBox="1"/>
          <p:nvPr>
            <p:ph idx="11" type="ftr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g273f3547bec_0_36"/>
          <p:cNvSpPr txBox="1"/>
          <p:nvPr>
            <p:ph idx="12" type="sldNum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, vector graphics&#10;&#10;Description automatically generated" id="47" name="Google Shape;47;g273f3547bec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Logo">
  <p:cSld name="Blank No Log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vector graphics&#10;&#10;Description automatically generated" id="49" name="Google Shape;49;g273f3547bec_0_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Pull Quot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3f3547bec_0_45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1C3C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73f3547bec_0_45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g273f3547bec_0_45"/>
          <p:cNvSpPr txBox="1"/>
          <p:nvPr>
            <p:ph idx="1" type="body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54" name="Google Shape;54;g273f3547bec_0_45"/>
          <p:cNvSpPr txBox="1"/>
          <p:nvPr>
            <p:ph idx="2" type="body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i="1" sz="1600">
                <a:solidFill>
                  <a:schemeClr val="lt1"/>
                </a:solidFill>
              </a:defRPr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pic>
        <p:nvPicPr>
          <p:cNvPr descr="A picture containing icon&#10;&#10;Description automatically generated" id="55" name="Google Shape;55;g273f3547bec_0_45"/>
          <p:cNvPicPr preferRelativeResize="0"/>
          <p:nvPr/>
        </p:nvPicPr>
        <p:blipFill rotWithShape="1">
          <a:blip r:embed="rId2">
            <a:alphaModFix/>
          </a:blip>
          <a:srcRect b="56089" l="34177" r="32617" t="21570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descr="A picture containing text, vector graphics&#10;&#10;Description automatically generated" id="56" name="Google Shape;56;g273f3547bec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v1">
  <p:cSld name="Strategy v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273f3547bec_0_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73f3547bec_0_52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273f3547bec_0_52"/>
          <p:cNvSpPr txBox="1"/>
          <p:nvPr>
            <p:ph idx="1" type="body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indent="-314325" lvl="8" marL="41148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/>
        </p:txBody>
      </p:sp>
      <p:sp>
        <p:nvSpPr>
          <p:cNvPr id="61" name="Google Shape;61;g273f3547bec_0_52"/>
          <p:cNvSpPr/>
          <p:nvPr>
            <p:ph idx="2" type="pic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3f3547bec_0_57"/>
          <p:cNvSpPr txBox="1"/>
          <p:nvPr>
            <p:ph idx="1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indent="-355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indent="-336550" lvl="2" marL="137160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indent="-314325" lvl="4" marL="22860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g273f3547bec_0_57"/>
          <p:cNvSpPr txBox="1"/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65" name="Google Shape;65;g273f3547bec_0_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/Quote 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73f3547bec_0_6"/>
          <p:cNvSpPr txBox="1"/>
          <p:nvPr>
            <p:ph type="title"/>
          </p:nvPr>
        </p:nvSpPr>
        <p:spPr>
          <a:xfrm>
            <a:off x="3192388" y="1852475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73f3547bec_0_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273f3547bec_0_6"/>
          <p:cNvSpPr txBox="1"/>
          <p:nvPr>
            <p:ph idx="2" type="title"/>
          </p:nvPr>
        </p:nvSpPr>
        <p:spPr>
          <a:xfrm>
            <a:off x="3192388" y="2694275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/Quote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73f3547bec_0_10"/>
          <p:cNvSpPr txBox="1"/>
          <p:nvPr>
            <p:ph type="title"/>
          </p:nvPr>
        </p:nvSpPr>
        <p:spPr>
          <a:xfrm>
            <a:off x="701550" y="2250050"/>
            <a:ext cx="774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g273f3547bec_0_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g273f3547bec_0_10"/>
          <p:cNvSpPr txBox="1"/>
          <p:nvPr>
            <p:ph idx="2" type="title"/>
          </p:nvPr>
        </p:nvSpPr>
        <p:spPr>
          <a:xfrm>
            <a:off x="1810350" y="3091850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73f3547bec_0_14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g273f3547bec_0_14"/>
          <p:cNvSpPr txBox="1"/>
          <p:nvPr>
            <p:ph idx="1" type="body"/>
          </p:nvPr>
        </p:nvSpPr>
        <p:spPr>
          <a:xfrm>
            <a:off x="760050" y="1152475"/>
            <a:ext cx="807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73f3547bec_0_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73f3547bec_0_18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g273f3547bec_0_18"/>
          <p:cNvSpPr txBox="1"/>
          <p:nvPr>
            <p:ph idx="1" type="body"/>
          </p:nvPr>
        </p:nvSpPr>
        <p:spPr>
          <a:xfrm>
            <a:off x="76005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g273f3547bec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273f3547bec_0_18"/>
          <p:cNvSpPr txBox="1"/>
          <p:nvPr>
            <p:ph idx="2" type="body"/>
          </p:nvPr>
        </p:nvSpPr>
        <p:spPr>
          <a:xfrm>
            <a:off x="4326850" y="1152475"/>
            <a:ext cx="429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73f3547bec_0_23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g273f3547bec_0_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 Logo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vector graphics&#10;&#10;Description automatically generated" id="32" name="Google Shape;32;g273f3547bec_0_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84738" y="111512"/>
            <a:ext cx="3974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38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3f3547bec_0_28"/>
          <p:cNvSpPr txBox="1"/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273f3547bec_0_28"/>
          <p:cNvSpPr txBox="1"/>
          <p:nvPr>
            <p:ph idx="1" type="subTitle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34288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36" name="Google Shape;36;g273f3547bec_0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83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73f3547bec_0_32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73f3547bec_0_32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vector graphics&#10;&#10;Description automatically generated" id="40" name="Google Shape;40;g273f3547bec_0_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1206" y="3769111"/>
            <a:ext cx="1217131" cy="157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3f3547bec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73f3547bec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73f3547bec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wanderlustworker.com/48-famous-failures-who-will-inspire-you-to-achieve/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://www.youtube.com/watch?v=bjcwzinQlEE" TargetMode="External"/><Relationship Id="rId6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Sharing Your Famous Failure</a:t>
            </a:r>
            <a:endParaRPr/>
          </a:p>
        </p:txBody>
      </p:sp>
      <p:sp>
        <p:nvSpPr>
          <p:cNvPr id="127" name="Google Shape;127;p10"/>
          <p:cNvSpPr txBox="1"/>
          <p:nvPr>
            <p:ph idx="4294967295" type="body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your poster with your group.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you share the following: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and photo of the person you researched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this person is important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they faced along the way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○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they overcame their challenges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375" y="92099"/>
            <a:ext cx="2280250" cy="17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/>
          <p:nvPr>
            <p:ph idx="4294967295" type="title"/>
          </p:nvPr>
        </p:nvSpPr>
        <p:spPr>
          <a:xfrm>
            <a:off x="761650" y="262350"/>
            <a:ext cx="4907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S-I-T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 txBox="1"/>
          <p:nvPr>
            <p:ph idx="4294967295" type="body"/>
          </p:nvPr>
        </p:nvSpPr>
        <p:spPr>
          <a:xfrm>
            <a:off x="761649" y="1188477"/>
            <a:ext cx="5082300" cy="3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your peers present their Famous Failure, take note of things you find: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Surprising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Interesting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1120"/>
              </a:spcBef>
              <a:spcAft>
                <a:spcPts val="600"/>
              </a:spcAft>
              <a:buClr>
                <a:schemeClr val="dk1"/>
              </a:buClr>
              <a:buSzPts val="2600"/>
              <a:buChar char="●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Troubling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11"/>
          <p:cNvPicPr preferRelativeResize="0"/>
          <p:nvPr/>
        </p:nvPicPr>
        <p:blipFill rotWithShape="1">
          <a:blip r:embed="rId3">
            <a:alphaModFix/>
          </a:blip>
          <a:srcRect b="17938" l="0" r="21241" t="0"/>
          <a:stretch/>
        </p:blipFill>
        <p:spPr>
          <a:xfrm>
            <a:off x="6146325" y="759125"/>
            <a:ext cx="2624450" cy="30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>
            <p:ph idx="4294967295" type="body"/>
          </p:nvPr>
        </p:nvSpPr>
        <p:spPr>
          <a:xfrm>
            <a:off x="850350" y="1972975"/>
            <a:ext cx="74433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SzPts val="3714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growth mindset means that you believe your intelligence and talents can be developed over time. A fixed mindset means that you believe intelligence is fixed—so if you’re not good at something, you might believe you’ll never be good at it.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 txBox="1"/>
          <p:nvPr>
            <p:ph idx="4294967295" type="body"/>
          </p:nvPr>
        </p:nvSpPr>
        <p:spPr>
          <a:xfrm>
            <a:off x="1932923" y="4349275"/>
            <a:ext cx="18729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—Jennifer Smith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hn Legend: Success through effort" id="146" name="Google Shape;1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7065" y="811812"/>
            <a:ext cx="6229869" cy="351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"/>
          <p:cNvSpPr txBox="1"/>
          <p:nvPr>
            <p:ph idx="4294967295" type="body"/>
          </p:nvPr>
        </p:nvSpPr>
        <p:spPr>
          <a:xfrm>
            <a:off x="760050" y="1123325"/>
            <a:ext cx="7796100" cy="36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partner: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situation or experience that you approach with a fixed mindset.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that situation or experience keep you from success or how does it challenge you?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you do to approach the situation or experience with a growth mindset?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help you succeed? </a:t>
            </a: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hinder your success?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other strategies could you apply to accomplish this growth mindset?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429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growth mindset goal statement.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4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Growth Mindset Goal Activity</a:t>
            </a:r>
            <a:endParaRPr sz="3640"/>
          </a:p>
        </p:txBody>
      </p:sp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8850" y="56712"/>
            <a:ext cx="1715226" cy="13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lly 2016   Plane Crash Scene Landing in the Hudson River" id="158" name="Google Shape;1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700" y="785050"/>
            <a:ext cx="6324600" cy="35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.S. Air Cockpit Audio Tapes &quot;We're Gonna Be In The Hudson&quot;" id="163" name="Google Shape;1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5572" y="646929"/>
            <a:ext cx="5132856" cy="384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idx="4294967295" type="title"/>
          </p:nvPr>
        </p:nvSpPr>
        <p:spPr>
          <a:xfrm>
            <a:off x="667175" y="265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Airplane Landing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 txBox="1"/>
          <p:nvPr>
            <p:ph idx="4294967295" type="body"/>
          </p:nvPr>
        </p:nvSpPr>
        <p:spPr>
          <a:xfrm>
            <a:off x="457200" y="1275900"/>
            <a:ext cx="8382300" cy="3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what you are taking away from these Famous Failures.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are done, fold your paper into an airplane.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honor of Captain Chesley “Sully” Sullenberger, fly your summary to the front of the classroom!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2075" y="-599786"/>
            <a:ext cx="2587475" cy="25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/>
          <p:nvPr>
            <p:ph type="title"/>
          </p:nvPr>
        </p:nvSpPr>
        <p:spPr>
          <a:xfrm>
            <a:off x="3192388" y="1852475"/>
            <a:ext cx="5523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Famous Failures</a:t>
            </a:r>
            <a:endParaRPr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325" y="1307400"/>
            <a:ext cx="2528675" cy="25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 txBox="1"/>
          <p:nvPr>
            <p:ph idx="2" type="title"/>
          </p:nvPr>
        </p:nvSpPr>
        <p:spPr>
          <a:xfrm>
            <a:off x="3192388" y="2694275"/>
            <a:ext cx="5523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Growth Mindset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701550" y="2250050"/>
            <a:ext cx="774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2" name="Google Shape;82;p3"/>
          <p:cNvSpPr txBox="1"/>
          <p:nvPr>
            <p:ph idx="4294967295" type="body"/>
          </p:nvPr>
        </p:nvSpPr>
        <p:spPr>
          <a:xfrm>
            <a:off x="561852" y="309184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our thoughts and beliefs about failure affect our success in school and life?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701550" y="1874825"/>
            <a:ext cx="774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88" name="Google Shape;88;p4"/>
          <p:cNvSpPr txBox="1"/>
          <p:nvPr>
            <p:ph idx="4294967295" type="body"/>
          </p:nvPr>
        </p:nvSpPr>
        <p:spPr>
          <a:xfrm>
            <a:off x="530350" y="2647950"/>
            <a:ext cx="7983600" cy="17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7496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when a fixed mindset has been reformed into a growth mindset.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967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Reevaluate a current challenge that can be approached with a growth mindset versus a fixed mindset.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967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300"/>
              <a:buFont typeface="Calibri"/>
              <a:buAutoNum type="arabicPeriod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how the lessons from the Famous Failures apply to personal challenges.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S-I-T</a:t>
            </a:r>
            <a:endParaRPr/>
          </a:p>
        </p:txBody>
      </p:sp>
      <p:sp>
        <p:nvSpPr>
          <p:cNvPr id="94" name="Google Shape;94;p5"/>
          <p:cNvSpPr txBox="1"/>
          <p:nvPr>
            <p:ph idx="4294967295" type="body"/>
          </p:nvPr>
        </p:nvSpPr>
        <p:spPr>
          <a:xfrm>
            <a:off x="760050" y="1116150"/>
            <a:ext cx="55101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watch the video, take note of things you found: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Surprising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Interesting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Troubling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17938" l="0" r="21240" t="0"/>
          <a:stretch/>
        </p:blipFill>
        <p:spPr>
          <a:xfrm>
            <a:off x="6146325" y="759125"/>
            <a:ext cx="2624450" cy="30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amous Failures" id="100" name="Google Shape;1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8674" y="790121"/>
            <a:ext cx="6306651" cy="3563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idx="4294967295" type="body"/>
          </p:nvPr>
        </p:nvSpPr>
        <p:spPr>
          <a:xfrm>
            <a:off x="1765000" y="1786700"/>
            <a:ext cx="5613900" cy="23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have not failed. I’ve just found 10,000 ways that won’t work.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 txBox="1"/>
          <p:nvPr>
            <p:ph idx="4294967295" type="body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1270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—Thomas A. Edison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type="title"/>
          </p:nvPr>
        </p:nvSpPr>
        <p:spPr>
          <a:xfrm>
            <a:off x="760050" y="445025"/>
            <a:ext cx="807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40"/>
              <a:buNone/>
            </a:pPr>
            <a:r>
              <a:rPr lang="en-US" sz="3640"/>
              <a:t>Famous Failures</a:t>
            </a:r>
            <a:endParaRPr sz="3640"/>
          </a:p>
        </p:txBody>
      </p:sp>
      <p:sp>
        <p:nvSpPr>
          <p:cNvPr id="112" name="Google Shape;112;p8"/>
          <p:cNvSpPr txBox="1"/>
          <p:nvPr>
            <p:ph idx="1" type="body"/>
          </p:nvPr>
        </p:nvSpPr>
        <p:spPr>
          <a:xfrm>
            <a:off x="760050" y="1152475"/>
            <a:ext cx="4291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 lnSpcReduction="10000"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Explore the </a:t>
            </a:r>
            <a:r>
              <a:rPr lang="en-US" u="sng">
                <a:solidFill>
                  <a:srgbClr val="1C3C5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48 Famous Failures Who Will Inspire You to Achieve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Narrow down your interest to one individual.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Take some time to look for additional information on other websites as needed.</a:t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9825" y="307250"/>
            <a:ext cx="1977200" cy="19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" title="K20 Center 20 minute timer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0100" y="2623599"/>
            <a:ext cx="3156668" cy="236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/>
          <p:nvPr>
            <p:ph idx="4294967295" type="title"/>
          </p:nvPr>
        </p:nvSpPr>
        <p:spPr>
          <a:xfrm>
            <a:off x="760050" y="29507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Researching Your Famous Failure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9"/>
          <p:cNvSpPr txBox="1"/>
          <p:nvPr>
            <p:ph idx="4294967295" type="body"/>
          </p:nvPr>
        </p:nvSpPr>
        <p:spPr>
          <a:xfrm>
            <a:off x="808375" y="1305050"/>
            <a:ext cx="5199000" cy="3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poster that includes: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and photo of the person you researched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this person is important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they faced along the way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they overcame their challenges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0375" y="92099"/>
            <a:ext cx="2280250" cy="17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