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80" d="100"/>
          <a:sy n="180" d="100"/>
        </p:scale>
        <p:origin x="4992" y="9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3cc06b3797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3cc06b3797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cc06b3797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3cc06b3797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fa0194a8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3fa0194a8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fa2efb5f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3fa2efb5f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cc06b3797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cc06b3797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Khan Academy. (2014). </a:t>
            </a:r>
            <a:r>
              <a:rPr lang="en-US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Legend: Success through effort </a:t>
            </a:r>
            <a:r>
              <a:rPr lang="en-US" sz="1200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[Video]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i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YouTube</a:t>
            </a:r>
            <a:r>
              <a:rPr lang="en-US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https://www.youtube.com/watch?v=LUtcigWSBsw&amp;list=PL6P49nXsj_RyRa8udbr2ac_Xb9Sw4Pu5R&amp;index=5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cc06b3797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3cc06b3797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fa2efb5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fa2efb5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Trader, J. (2017). </a:t>
            </a:r>
            <a:r>
              <a:rPr lang="en-US" i="1" dirty="0">
                <a:solidFill>
                  <a:schemeClr val="dk1"/>
                </a:solidFill>
              </a:rPr>
              <a:t>Sully 2016 Plane Crash Scene Landing in the Hudson River </a:t>
            </a:r>
            <a:r>
              <a:rPr lang="en-US" i="0" dirty="0">
                <a:solidFill>
                  <a:schemeClr val="dk1"/>
                </a:solidFill>
              </a:rPr>
              <a:t>[Video]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i="0" dirty="0">
                <a:solidFill>
                  <a:schemeClr val="dk1"/>
                </a:solidFill>
              </a:rPr>
              <a:t>YouTube</a:t>
            </a:r>
            <a:r>
              <a:rPr lang="en-US" dirty="0">
                <a:solidFill>
                  <a:schemeClr val="dk1"/>
                </a:solidFill>
              </a:rPr>
              <a:t>. https://www.youtube.com/watch?v=fJ5ZLdJDBrg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fa2efb5f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fa2efb5f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Speakmymind02. (2009). </a:t>
            </a:r>
            <a:r>
              <a:rPr lang="en-US" i="1" dirty="0">
                <a:solidFill>
                  <a:schemeClr val="dk1"/>
                </a:solidFill>
              </a:rPr>
              <a:t>U.S. Air Cockpit Audio Tapes "We're </a:t>
            </a:r>
            <a:r>
              <a:rPr lang="en-US" i="1" dirty="0" err="1">
                <a:solidFill>
                  <a:schemeClr val="dk1"/>
                </a:solidFill>
              </a:rPr>
              <a:t>Gonna</a:t>
            </a:r>
            <a:r>
              <a:rPr lang="en-US" i="1" dirty="0">
                <a:solidFill>
                  <a:schemeClr val="dk1"/>
                </a:solidFill>
              </a:rPr>
              <a:t> Be In The Hudson” </a:t>
            </a:r>
            <a:r>
              <a:rPr lang="en-US" i="0" dirty="0">
                <a:solidFill>
                  <a:schemeClr val="dk1"/>
                </a:solidFill>
              </a:rPr>
              <a:t>[Video]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i="0" dirty="0">
                <a:solidFill>
                  <a:schemeClr val="dk1"/>
                </a:solidFill>
              </a:rPr>
              <a:t>YouTube. </a:t>
            </a:r>
            <a:r>
              <a:rPr lang="en-US" dirty="0">
                <a:solidFill>
                  <a:schemeClr val="dk1"/>
                </a:solidFill>
              </a:rPr>
              <a:t>https://www.youtube.com/watch?v=JItbos1tYZs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fa2efb5f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3fa2efb5f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3cc06b3797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13cc06b3797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cc06b3797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3cc06b3797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3cc06b3797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13cc06b3797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3cc06b3797_0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3cc06b3797_0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YouTube. (2012). </a:t>
            </a:r>
            <a:r>
              <a:rPr lang="en" i="1">
                <a:solidFill>
                  <a:schemeClr val="dk1"/>
                </a:solidFill>
              </a:rPr>
              <a:t>Famous Failures</a:t>
            </a:r>
            <a:r>
              <a:rPr lang="en">
                <a:solidFill>
                  <a:schemeClr val="dk1"/>
                </a:solidFill>
              </a:rPr>
              <a:t>. </a:t>
            </a:r>
            <a:r>
              <a:rPr lang="en" i="1">
                <a:solidFill>
                  <a:schemeClr val="dk1"/>
                </a:solidFill>
              </a:rPr>
              <a:t>YouTube</a:t>
            </a:r>
            <a:r>
              <a:rPr lang="en">
                <a:solidFill>
                  <a:schemeClr val="dk1"/>
                </a:solidFill>
              </a:rPr>
              <a:t>. Retrieved July 27, 2022, from https://www.youtube.com/watch?v=zLYECIjmnQs&amp;list=PL6P49nXsj_RyRa8udbr2ac_Xb9Sw4Pu5R&amp;index=6.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3fa0194a8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3fa0194a8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>
                <a:solidFill>
                  <a:schemeClr val="dk1"/>
                </a:solidFill>
              </a:rPr>
              <a:t>MotivatingSuccess</a:t>
            </a:r>
            <a:r>
              <a:rPr lang="en-US" dirty="0">
                <a:solidFill>
                  <a:schemeClr val="dk1"/>
                </a:solidFill>
              </a:rPr>
              <a:t>. (2012). </a:t>
            </a:r>
            <a:r>
              <a:rPr lang="en-US" i="1" dirty="0">
                <a:solidFill>
                  <a:schemeClr val="dk1"/>
                </a:solidFill>
              </a:rPr>
              <a:t>Famous Failures </a:t>
            </a:r>
            <a:r>
              <a:rPr lang="en-US" i="0" dirty="0">
                <a:solidFill>
                  <a:schemeClr val="dk1"/>
                </a:solidFill>
              </a:rPr>
              <a:t>[Video]</a:t>
            </a:r>
            <a:r>
              <a:rPr lang="en-US" dirty="0">
                <a:solidFill>
                  <a:schemeClr val="dk1"/>
                </a:solidFill>
              </a:rPr>
              <a:t>. </a:t>
            </a:r>
            <a:r>
              <a:rPr lang="en-US" i="0" dirty="0">
                <a:solidFill>
                  <a:schemeClr val="dk1"/>
                </a:solidFill>
              </a:rPr>
              <a:t>YouTube</a:t>
            </a:r>
            <a:r>
              <a:rPr lang="en-US" dirty="0">
                <a:solidFill>
                  <a:schemeClr val="dk1"/>
                </a:solidFill>
              </a:rPr>
              <a:t>. https://www.youtube.com/watch?v=zLYECIjmnQs&amp;list=PL6P49nXsj_RyRa8udbr2ac_Xb9Sw4Pu5R&amp;index=6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3cc06b3797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3cc06b3797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3fa2efb5f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3fa2efb5f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Kanaat, R. (2020, November 6). </a:t>
            </a:r>
            <a:r>
              <a:rPr lang="en" sz="12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 famous failures who will inspire you to achieve</a:t>
            </a: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Wanderlust Worker. Retrieved July 27, 2022, from https://www.wanderlustworker.com/48-famous-failures-who-will-inspire-you-to-achieve/ </a:t>
            </a: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3cc06b3797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3cc06b3797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738" y="111512"/>
            <a:ext cx="39745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p11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2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508396" y="457200"/>
            <a:ext cx="64473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508396" y="1620440"/>
            <a:ext cx="64473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2pPr>
            <a:lvl3pPr marL="1371600" lvl="2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4pPr>
            <a:lvl5pPr marL="2286000" lvl="4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5pPr>
            <a:lvl6pPr marL="2743200" lvl="5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404247" y="4531519"/>
            <a:ext cx="68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508397" y="4531519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42472" y="4531519"/>
            <a:ext cx="51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5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3" name="Google Shape;7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306797"/>
            </a:gs>
            <a:gs pos="8000">
              <a:srgbClr val="306797"/>
            </a:gs>
            <a:gs pos="48000">
              <a:srgbClr val="235079"/>
            </a:gs>
            <a:gs pos="90000">
              <a:srgbClr val="1C3C58"/>
            </a:gs>
            <a:gs pos="100000">
              <a:srgbClr val="1C3C58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3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EAD67B"/>
            </a:gs>
            <a:gs pos="9000">
              <a:srgbClr val="EAD67B"/>
            </a:gs>
            <a:gs pos="52000">
              <a:srgbClr val="E6CE64"/>
            </a:gs>
            <a:gs pos="95000">
              <a:srgbClr val="CCAC20"/>
            </a:gs>
            <a:gs pos="100000">
              <a:srgbClr val="CCAC20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5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6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6" name="Google Shape;26;p6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2" name="Google Shape;32;p7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33" name="Google Shape;33;p7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8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9" descr="A picture containing text, sign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2101" y="4099483"/>
            <a:ext cx="901144" cy="87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10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LUtcigWSBsw?list=PL6P49nXsj_RyRa8udbr2ac_Xb9Sw4Pu5R" TargetMode="Externa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fJ5ZLdJDBrg?feature=oembed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JItbos1tYZs?feature=oembed" TargetMode="Externa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zLYECIjmnQs?list=PL6P49nXsj_RyRa8udbr2ac_Xb9Sw4Pu5R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nderlustworker.com/48-famous-failures-who-will-inspire-you-to-achiev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g"/><Relationship Id="rId5" Type="http://schemas.openxmlformats.org/officeDocument/2006/relationships/hyperlink" Target="http://www.youtube.com/watch?v=bjcwzinQlEE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Your Famous Failure</a:t>
            </a:r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445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 sz="2800" dirty="0"/>
              <a:t>Share your poster with your group.</a:t>
            </a:r>
          </a:p>
          <a:p>
            <a:pPr marL="457200" lvl="0" indent="-4445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ct val="100000"/>
              <a:buChar char="•"/>
            </a:pPr>
            <a:r>
              <a:rPr lang="en-US" sz="2800" dirty="0"/>
              <a:t>Make sure you share the following:</a:t>
            </a:r>
          </a:p>
          <a:p>
            <a:pPr lvl="1" indent="-444500">
              <a:spcBef>
                <a:spcPts val="520"/>
              </a:spcBef>
              <a:buSzPct val="100000"/>
            </a:pPr>
            <a:r>
              <a:rPr lang="en-US" sz="2400" dirty="0"/>
              <a:t>Name and photo of the person you researched</a:t>
            </a:r>
          </a:p>
          <a:p>
            <a:pPr lvl="1" indent="-444500">
              <a:spcBef>
                <a:spcPts val="520"/>
              </a:spcBef>
              <a:buSzPct val="100000"/>
            </a:pPr>
            <a:r>
              <a:rPr lang="en-US" sz="2400" dirty="0"/>
              <a:t>Why this person is important</a:t>
            </a:r>
          </a:p>
          <a:p>
            <a:pPr lvl="1" indent="-444500">
              <a:spcBef>
                <a:spcPts val="520"/>
              </a:spcBef>
              <a:buSzPct val="100000"/>
            </a:pPr>
            <a:r>
              <a:rPr lang="en-US" sz="2400" dirty="0"/>
              <a:t>Challenges they faced along the way</a:t>
            </a:r>
          </a:p>
          <a:p>
            <a:pPr lvl="1" indent="-444500">
              <a:spcBef>
                <a:spcPts val="520"/>
              </a:spcBef>
              <a:buSzPct val="100000"/>
            </a:pPr>
            <a:r>
              <a:rPr lang="en-US" sz="2400" dirty="0"/>
              <a:t>How they overcame their challenges</a:t>
            </a:r>
          </a:p>
        </p:txBody>
      </p:sp>
      <p:pic>
        <p:nvPicPr>
          <p:cNvPr id="142" name="Google Shape;1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0375" y="92099"/>
            <a:ext cx="2280250" cy="17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S-I-T</a:t>
            </a:r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body" idx="4294967295"/>
          </p:nvPr>
        </p:nvSpPr>
        <p:spPr>
          <a:xfrm>
            <a:off x="457199" y="1233377"/>
            <a:ext cx="5082363" cy="36926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600"/>
              </a:spcAft>
              <a:buNone/>
            </a:pPr>
            <a:r>
              <a:rPr lang="en-US" dirty="0"/>
              <a:t>As your peers present their Famous Failure, take note of things you find:</a:t>
            </a:r>
          </a:p>
          <a:p>
            <a:pPr indent="-457200">
              <a:spcAft>
                <a:spcPts val="600"/>
              </a:spcAft>
            </a:pPr>
            <a:r>
              <a:rPr lang="en-US" b="1" dirty="0"/>
              <a:t>S</a:t>
            </a:r>
            <a:r>
              <a:rPr lang="en-US" dirty="0"/>
              <a:t>: Surprising</a:t>
            </a:r>
          </a:p>
          <a:p>
            <a:pPr indent="-457200">
              <a:spcAft>
                <a:spcPts val="600"/>
              </a:spcAft>
            </a:pPr>
            <a:r>
              <a:rPr lang="en-US" b="1" dirty="0"/>
              <a:t>I</a:t>
            </a:r>
            <a:r>
              <a:rPr lang="en-US" dirty="0"/>
              <a:t>: Interesting</a:t>
            </a:r>
          </a:p>
          <a:p>
            <a:pPr indent="-457200">
              <a:spcAft>
                <a:spcPts val="600"/>
              </a:spcAft>
            </a:pPr>
            <a:r>
              <a:rPr lang="en-US" b="1" dirty="0"/>
              <a:t>T</a:t>
            </a:r>
            <a:r>
              <a:rPr lang="en-US" dirty="0"/>
              <a:t>: Troubling</a:t>
            </a:r>
          </a:p>
        </p:txBody>
      </p:sp>
      <p:pic>
        <p:nvPicPr>
          <p:cNvPr id="149" name="Google Shape;149;p29"/>
          <p:cNvPicPr preferRelativeResize="0"/>
          <p:nvPr/>
        </p:nvPicPr>
        <p:blipFill rotWithShape="1">
          <a:blip r:embed="rId3">
            <a:alphaModFix/>
          </a:blip>
          <a:srcRect r="21241" b="17938"/>
          <a:stretch/>
        </p:blipFill>
        <p:spPr>
          <a:xfrm>
            <a:off x="6062350" y="1305050"/>
            <a:ext cx="2624450" cy="30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A growth mindset means that you believe your intelligence and talents can be developed over time. A fixed mindset means that you believe intelligence is fixed—so if you’re not good at something, you might believe you’ll never be good at it. </a:t>
            </a:r>
            <a:endParaRPr dirty="0"/>
          </a:p>
        </p:txBody>
      </p:sp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Growth vs. Fixed Mindset</a:t>
            </a:r>
            <a:endParaRPr/>
          </a:p>
        </p:txBody>
      </p:sp>
      <p:sp>
        <p:nvSpPr>
          <p:cNvPr id="163" name="Google Shape;163;p31"/>
          <p:cNvSpPr txBox="1">
            <a:spLocks noGrp="1"/>
          </p:cNvSpPr>
          <p:nvPr>
            <p:ph type="body" idx="2"/>
          </p:nvPr>
        </p:nvSpPr>
        <p:spPr>
          <a:xfrm>
            <a:off x="4253023" y="3943350"/>
            <a:ext cx="1872926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320"/>
              </a:spcBef>
              <a:spcAft>
                <a:spcPts val="0"/>
              </a:spcAft>
              <a:buNone/>
            </a:pPr>
            <a:r>
              <a:rPr lang="en-US" dirty="0"/>
              <a:t>—</a:t>
            </a:r>
            <a:r>
              <a:rPr lang="en" dirty="0"/>
              <a:t>Jennifer Smith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John Legend: Success through effort">
            <a:hlinkClick r:id="" action="ppaction://media"/>
            <a:extLst>
              <a:ext uri="{FF2B5EF4-FFF2-40B4-BE49-F238E27FC236}">
                <a16:creationId xmlns:a16="http://schemas.microsoft.com/office/drawing/2014/main" id="{F90A2474-5D62-06A7-555F-E8413F0705C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57065" y="811812"/>
            <a:ext cx="6229869" cy="3519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783033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000" dirty="0"/>
              <a:t>With your partner: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</a:pPr>
            <a:r>
              <a:rPr lang="en-US" sz="2000" b="1" dirty="0"/>
              <a:t>THINK</a:t>
            </a:r>
            <a:r>
              <a:rPr lang="en-US" sz="2000" dirty="0"/>
              <a:t> of a situation or experience that you approach with a fixed mindset.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</a:pPr>
            <a:r>
              <a:rPr lang="en-US" sz="2000" b="1" dirty="0"/>
              <a:t>WHY</a:t>
            </a:r>
            <a:r>
              <a:rPr lang="en-US" sz="2000" dirty="0"/>
              <a:t> does that situation or experience keep you from success or how does it challenge you?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</a:pPr>
            <a:r>
              <a:rPr lang="en-US" sz="2000" b="1" dirty="0"/>
              <a:t>WHAT</a:t>
            </a:r>
            <a:r>
              <a:rPr lang="en-US" sz="2000" dirty="0"/>
              <a:t> can you do to approach the situation or experience with a growth mindset?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</a:pPr>
            <a:r>
              <a:rPr lang="en-US" sz="2000" b="1" dirty="0"/>
              <a:t>WHO</a:t>
            </a:r>
            <a:r>
              <a:rPr lang="en-US" sz="2000" dirty="0"/>
              <a:t> might help you succeed? </a:t>
            </a:r>
            <a:r>
              <a:rPr lang="en-US" sz="2000" b="1" dirty="0"/>
              <a:t>WHO</a:t>
            </a:r>
            <a:r>
              <a:rPr lang="en-US" sz="2000" dirty="0"/>
              <a:t> might hinder your success?</a:t>
            </a: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4"/>
              </a:buClr>
              <a:buSzPct val="100000"/>
            </a:pPr>
            <a:r>
              <a:rPr lang="en-US" sz="2000" b="1" dirty="0"/>
              <a:t>WHAT</a:t>
            </a:r>
            <a:r>
              <a:rPr lang="en-US" sz="2000" dirty="0"/>
              <a:t> other strategies could you apply to accomplish this growth mindset?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buClr>
                <a:schemeClr val="accent4"/>
              </a:buClr>
              <a:buSzPct val="100000"/>
            </a:pPr>
            <a:r>
              <a:rPr lang="en-US" sz="2000" b="1" dirty="0"/>
              <a:t>CREATE</a:t>
            </a:r>
            <a:r>
              <a:rPr lang="en-US" sz="2000" dirty="0"/>
              <a:t> a growth mindset goal statement.</a:t>
            </a:r>
          </a:p>
        </p:txBody>
      </p:sp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Growth Mindset Goal Activity</a:t>
            </a:r>
            <a:endParaRPr/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8850" y="56712"/>
            <a:ext cx="1715226" cy="13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Sully 2016   Plane Crash Scene Landing in the Hudson River">
            <a:hlinkClick r:id="" action="ppaction://media"/>
            <a:extLst>
              <a:ext uri="{FF2B5EF4-FFF2-40B4-BE49-F238E27FC236}">
                <a16:creationId xmlns:a16="http://schemas.microsoft.com/office/drawing/2014/main" id="{C543C8B8-CB2A-3796-C27D-5E0DFBEF35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9700" y="785050"/>
            <a:ext cx="6324600" cy="3573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U.S. Air Cockpit Audio Tapes &quot;We're Gonna Be In The Hudson&quot;">
            <a:hlinkClick r:id="" action="ppaction://media"/>
            <a:extLst>
              <a:ext uri="{FF2B5EF4-FFF2-40B4-BE49-F238E27FC236}">
                <a16:creationId xmlns:a16="http://schemas.microsoft.com/office/drawing/2014/main" id="{BF8D85BA-BF01-7068-ED9C-E8261A053D6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05572" y="646929"/>
            <a:ext cx="5132856" cy="3849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Airplane Landing</a:t>
            </a: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4294967295"/>
          </p:nvPr>
        </p:nvSpPr>
        <p:spPr>
          <a:xfrm>
            <a:off x="457199" y="1275907"/>
            <a:ext cx="5465135" cy="36501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Summarize what you are taking away from these Famous Failures.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you are done, fold your paper into an airplane.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honor of Captain Chesley </a:t>
            </a:r>
            <a:br>
              <a:rPr lang="en-US" dirty="0"/>
            </a:br>
            <a:r>
              <a:rPr lang="en-US" dirty="0"/>
              <a:t>“Sully” Sullenberger, fly your summary to the front of the classroom!</a:t>
            </a:r>
          </a:p>
        </p:txBody>
      </p:sp>
      <p:pic>
        <p:nvPicPr>
          <p:cNvPr id="192" name="Google Shape;19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0100" y="1275907"/>
            <a:ext cx="3361500" cy="33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Famous Failures</a:t>
            </a:r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Growth Mindset</a:t>
            </a:r>
            <a:endParaRPr/>
          </a:p>
        </p:txBody>
      </p:sp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9725" y="1419249"/>
            <a:ext cx="2305000" cy="23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How can our thoughts and beliefs about failure affect our success in school and life?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530352" y="913128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Learning Objectives</a:t>
            </a:r>
            <a:endParaRPr dirty="0"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530350" y="1954078"/>
            <a:ext cx="7772400" cy="23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81317" algn="l" rtl="0">
              <a:spcBef>
                <a:spcPts val="0"/>
              </a:spcBef>
              <a:spcAft>
                <a:spcPts val="600"/>
              </a:spcAft>
              <a:buSzPct val="100000"/>
              <a:buAutoNum type="arabicPeriod"/>
            </a:pPr>
            <a:r>
              <a:rPr lang="en-US" sz="2400" dirty="0"/>
              <a:t>Recognize when a fixed mindset has been reformed into a growth mindset.</a:t>
            </a:r>
          </a:p>
          <a:p>
            <a:pPr marL="457200" lvl="0" indent="-381317" algn="l" rtl="0">
              <a:spcBef>
                <a:spcPts val="0"/>
              </a:spcBef>
              <a:spcAft>
                <a:spcPts val="600"/>
              </a:spcAft>
              <a:buSzPct val="100000"/>
              <a:buAutoNum type="arabicPeriod"/>
            </a:pPr>
            <a:r>
              <a:rPr lang="en-US" sz="2400" dirty="0"/>
              <a:t>Reevaluate a current challenge that can be approached with a growth mindset versus a fixed mindset.</a:t>
            </a:r>
          </a:p>
          <a:p>
            <a:pPr marL="457200" lvl="0" indent="-381317" algn="l" rtl="0">
              <a:spcBef>
                <a:spcPts val="0"/>
              </a:spcBef>
              <a:spcAft>
                <a:spcPts val="600"/>
              </a:spcAft>
              <a:buSzPct val="100000"/>
              <a:buAutoNum type="arabicPeriod"/>
            </a:pPr>
            <a:r>
              <a:rPr lang="en-US" sz="2400" dirty="0"/>
              <a:t>Determine how the lessons from the Famous Failures apply to personal challenges.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508396" y="457200"/>
            <a:ext cx="6447300" cy="990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S-I-T</a:t>
            </a:r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508396" y="1116140"/>
            <a:ext cx="5761775" cy="2911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dirty="0"/>
              <a:t>As you watch the video, take note of things you found:</a:t>
            </a:r>
          </a:p>
          <a:p>
            <a:pPr indent="-457200">
              <a:buSzPct val="100000"/>
            </a:pPr>
            <a:r>
              <a:rPr lang="en-US" b="1" dirty="0"/>
              <a:t>S</a:t>
            </a:r>
            <a:r>
              <a:rPr lang="en-US" dirty="0"/>
              <a:t>: Surprising</a:t>
            </a:r>
          </a:p>
          <a:p>
            <a:pPr indent="-457200">
              <a:buSzPct val="100000"/>
            </a:pPr>
            <a:r>
              <a:rPr lang="en-US" b="1" dirty="0"/>
              <a:t>I</a:t>
            </a:r>
            <a:r>
              <a:rPr lang="en-US" dirty="0"/>
              <a:t>: Interesting</a:t>
            </a:r>
          </a:p>
          <a:p>
            <a:pPr indent="-457200">
              <a:buSzPct val="100000"/>
            </a:pPr>
            <a:r>
              <a:rPr lang="en-US" b="1" dirty="0"/>
              <a:t>T</a:t>
            </a:r>
            <a:r>
              <a:rPr lang="en-US" dirty="0"/>
              <a:t>: Troubling</a:t>
            </a:r>
          </a:p>
        </p:txBody>
      </p:sp>
      <p:pic>
        <p:nvPicPr>
          <p:cNvPr id="108" name="Google Shape;108;p23"/>
          <p:cNvPicPr preferRelativeResize="0"/>
          <p:nvPr/>
        </p:nvPicPr>
        <p:blipFill rotWithShape="1">
          <a:blip r:embed="rId3">
            <a:alphaModFix/>
          </a:blip>
          <a:srcRect r="21241" b="17938"/>
          <a:stretch/>
        </p:blipFill>
        <p:spPr>
          <a:xfrm>
            <a:off x="6062350" y="1305050"/>
            <a:ext cx="2624450" cy="30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Famous Failures">
            <a:hlinkClick r:id="" action="ppaction://media"/>
            <a:extLst>
              <a:ext uri="{FF2B5EF4-FFF2-40B4-BE49-F238E27FC236}">
                <a16:creationId xmlns:a16="http://schemas.microsoft.com/office/drawing/2014/main" id="{DB286863-2C47-54D3-F08F-54F30451DF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18674" y="790121"/>
            <a:ext cx="6306651" cy="3563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Famous Failures</a:t>
            </a:r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I have not failed. I’ve just found 10,000 ways that won’t work.</a:t>
            </a:r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2"/>
          </p:nvPr>
        </p:nvSpPr>
        <p:spPr>
          <a:xfrm>
            <a:off x="3976577" y="3943350"/>
            <a:ext cx="2149371" cy="5214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127000" lvl="0" indent="0" algn="l" rtl="0">
              <a:spcBef>
                <a:spcPts val="320"/>
              </a:spcBef>
              <a:spcAft>
                <a:spcPts val="0"/>
              </a:spcAft>
              <a:buSzPts val="1600"/>
            </a:pPr>
            <a:r>
              <a:rPr lang="en-US" dirty="0"/>
              <a:t>—</a:t>
            </a:r>
            <a:r>
              <a:rPr lang="en" dirty="0"/>
              <a:t>Thomas A. Edison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Famous Failures</a:t>
            </a:r>
            <a:endParaRPr dirty="0"/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xfrm>
            <a:off x="457199" y="1305059"/>
            <a:ext cx="5044273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Explore the 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48 Famous Failures Who Will Inspire You to Achieve</a:t>
            </a:r>
            <a:r>
              <a:rPr lang="en-US" dirty="0"/>
              <a:t>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Narrow down your interest to one individual.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Take some time to look for additional information on other websites as needed.</a:t>
            </a:r>
          </a:p>
        </p:txBody>
      </p:sp>
      <p:pic>
        <p:nvPicPr>
          <p:cNvPr id="127" name="Google Shape;1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9825" y="307250"/>
            <a:ext cx="1977200" cy="19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 title="K20 Center 20 minute timer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0100" y="2623599"/>
            <a:ext cx="3156668" cy="2367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Researching Your Famous Failure</a:t>
            </a:r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4294967295"/>
          </p:nvPr>
        </p:nvSpPr>
        <p:spPr>
          <a:xfrm>
            <a:off x="457200" y="1305059"/>
            <a:ext cx="5550195" cy="362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600"/>
              </a:spcAft>
              <a:buNone/>
            </a:pPr>
            <a:r>
              <a:rPr lang="en-US" dirty="0"/>
              <a:t>Create a poster that includes: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Name and photo of the person you researched</a:t>
            </a:r>
          </a:p>
          <a:p>
            <a:pPr marL="457200" lvl="0" indent="-3937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Why this person is important</a:t>
            </a:r>
          </a:p>
          <a:p>
            <a:pPr marL="457200" lvl="0" indent="-393700" algn="l" rtl="0"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Challenges they faced along the way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they overcame their challenges</a:t>
            </a:r>
          </a:p>
        </p:txBody>
      </p:sp>
      <p:pic>
        <p:nvPicPr>
          <p:cNvPr id="135" name="Google Shape;1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225" y="1311184"/>
            <a:ext cx="3361501" cy="252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669</Words>
  <Application>Microsoft Office PowerPoint</Application>
  <PresentationFormat>On-screen Show (16:9)</PresentationFormat>
  <Paragraphs>59</Paragraphs>
  <Slides>17</Slides>
  <Notes>17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Noto Sans Symbols</vt:lpstr>
      <vt:lpstr>Times New Roman</vt:lpstr>
      <vt:lpstr>Trebuchet MS</vt:lpstr>
      <vt:lpstr>LEARN theme</vt:lpstr>
      <vt:lpstr>PowerPoint Presentation</vt:lpstr>
      <vt:lpstr>Famous Failures</vt:lpstr>
      <vt:lpstr>Essential Question</vt:lpstr>
      <vt:lpstr>Learning Objectives</vt:lpstr>
      <vt:lpstr>S-I-T</vt:lpstr>
      <vt:lpstr>PowerPoint Presentation</vt:lpstr>
      <vt:lpstr>Famous Failures</vt:lpstr>
      <vt:lpstr>Famous Failures</vt:lpstr>
      <vt:lpstr>Researching Your Famous Failure</vt:lpstr>
      <vt:lpstr>Sharing Your Famous Failure</vt:lpstr>
      <vt:lpstr>S-I-T</vt:lpstr>
      <vt:lpstr>Growth vs. Fixed Mindset</vt:lpstr>
      <vt:lpstr>PowerPoint Presentation</vt:lpstr>
      <vt:lpstr>Growth Mindset Goal Activity</vt:lpstr>
      <vt:lpstr>PowerPoint Presentation</vt:lpstr>
      <vt:lpstr>PowerPoint Presentation</vt:lpstr>
      <vt:lpstr>Airplane Landing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Failures</dc:title>
  <dc:creator>K20 Center</dc:creator>
  <cp:lastModifiedBy>Daniella Peters</cp:lastModifiedBy>
  <cp:revision>5</cp:revision>
  <dcterms:modified xsi:type="dcterms:W3CDTF">2022-08-11T19:48:33Z</dcterms:modified>
</cp:coreProperties>
</file>