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XzBSIzOcSeX/DIM8VBgaueNRi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202" d="100"/>
          <a:sy n="202" d="100"/>
        </p:scale>
        <p:origin x="592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73f36804a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73f36804a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Image by K20 Graphic Designer Ann Marcelli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Image by K20 Graphic Designer Ann Marcelli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Image by K20 Graphic Designer Ann Marcelli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Image by K20 Graphic Designer Ann Marcelli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Image by K20 Graphic Designer Ann Marcelli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K20 Center. (n.d.). Categorical Highlighting. Strategies. https://learn.k20center.ou.edu/strategy/192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73f36804a1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73f36804a1_0_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g273f36804a1_0_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g273f36804a1_0_36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73f36804a1_0_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273f36804a1_0_4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8" name="Google Shape;48;g273f36804a1_0_4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49" name="Google Shape;49;g273f36804a1_0_40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73f36804a1_0_45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/Quote 1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73f36804a1_0_6"/>
          <p:cNvSpPr txBox="1">
            <a:spLocks noGrp="1"/>
          </p:cNvSpPr>
          <p:nvPr>
            <p:ph type="title"/>
          </p:nvPr>
        </p:nvSpPr>
        <p:spPr>
          <a:xfrm>
            <a:off x="3192388" y="1852475"/>
            <a:ext cx="552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73f36804a1_0_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g273f36804a1_0_6"/>
          <p:cNvSpPr txBox="1">
            <a:spLocks noGrp="1"/>
          </p:cNvSpPr>
          <p:nvPr>
            <p:ph type="title" idx="2"/>
          </p:nvPr>
        </p:nvSpPr>
        <p:spPr>
          <a:xfrm>
            <a:off x="3192388" y="2694275"/>
            <a:ext cx="552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/Quote 2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73f36804a1_0_10"/>
          <p:cNvSpPr txBox="1">
            <a:spLocks noGrp="1"/>
          </p:cNvSpPr>
          <p:nvPr>
            <p:ph type="title"/>
          </p:nvPr>
        </p:nvSpPr>
        <p:spPr>
          <a:xfrm>
            <a:off x="701550" y="2250050"/>
            <a:ext cx="774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73f36804a1_0_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g273f36804a1_0_10"/>
          <p:cNvSpPr txBox="1">
            <a:spLocks noGrp="1"/>
          </p:cNvSpPr>
          <p:nvPr>
            <p:ph type="title" idx="2"/>
          </p:nvPr>
        </p:nvSpPr>
        <p:spPr>
          <a:xfrm>
            <a:off x="1810350" y="3091850"/>
            <a:ext cx="552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73f36804a1_0_14"/>
          <p:cNvSpPr txBox="1">
            <a:spLocks noGrp="1"/>
          </p:cNvSpPr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273f36804a1_0_14"/>
          <p:cNvSpPr txBox="1">
            <a:spLocks noGrp="1"/>
          </p:cNvSpPr>
          <p:nvPr>
            <p:ph type="body" idx="1"/>
          </p:nvPr>
        </p:nvSpPr>
        <p:spPr>
          <a:xfrm>
            <a:off x="760050" y="1152475"/>
            <a:ext cx="80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73f36804a1_0_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73f36804a1_0_18"/>
          <p:cNvSpPr txBox="1">
            <a:spLocks noGrp="1"/>
          </p:cNvSpPr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73f36804a1_0_18"/>
          <p:cNvSpPr txBox="1">
            <a:spLocks noGrp="1"/>
          </p:cNvSpPr>
          <p:nvPr>
            <p:ph type="body" idx="1"/>
          </p:nvPr>
        </p:nvSpPr>
        <p:spPr>
          <a:xfrm>
            <a:off x="760050" y="1152475"/>
            <a:ext cx="429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g273f36804a1_0_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g273f36804a1_0_18"/>
          <p:cNvSpPr txBox="1">
            <a:spLocks noGrp="1"/>
          </p:cNvSpPr>
          <p:nvPr>
            <p:ph type="body" idx="2"/>
          </p:nvPr>
        </p:nvSpPr>
        <p:spPr>
          <a:xfrm>
            <a:off x="4326850" y="1152475"/>
            <a:ext cx="429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73f36804a1_0_23"/>
          <p:cNvSpPr txBox="1">
            <a:spLocks noGrp="1"/>
          </p:cNvSpPr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273f36804a1_0_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273f36804a1_0_26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738" y="111512"/>
            <a:ext cx="3974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bg>
      <p:bgPr>
        <a:gradFill>
          <a:gsLst>
            <a:gs pos="0">
              <a:srgbClr val="306797"/>
            </a:gs>
            <a:gs pos="8000">
              <a:srgbClr val="306797"/>
            </a:gs>
            <a:gs pos="48000">
              <a:srgbClr val="235079"/>
            </a:gs>
            <a:gs pos="90000">
              <a:srgbClr val="1C3C58"/>
            </a:gs>
            <a:gs pos="100000">
              <a:srgbClr val="1C3C58"/>
            </a:gs>
          </a:gsLst>
          <a:lin ang="16200038" scaled="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73f36804a1_0_28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273f36804a1_0_28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g273f36804a1_0_28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2">
    <p:bg>
      <p:bgPr>
        <a:gradFill>
          <a:gsLst>
            <a:gs pos="0">
              <a:srgbClr val="EAD67B"/>
            </a:gs>
            <a:gs pos="9000">
              <a:srgbClr val="EAD67B"/>
            </a:gs>
            <a:gs pos="52000">
              <a:srgbClr val="E6CE64"/>
            </a:gs>
            <a:gs pos="95000">
              <a:srgbClr val="CCAC20"/>
            </a:gs>
            <a:gs pos="100000">
              <a:srgbClr val="CCAC20"/>
            </a:gs>
          </a:gsLst>
          <a:lin ang="15960083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73f36804a1_0_3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273f36804a1_0_3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g273f36804a1_0_32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73f36804a1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73f36804a1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73f36804a1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2HZQnbFs3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My Roadblocks</a:t>
            </a:r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4294967295"/>
          </p:nvPr>
        </p:nvSpPr>
        <p:spPr>
          <a:xfrm>
            <a:off x="495036" y="1109558"/>
            <a:ext cx="6388873" cy="369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some time to write down some personal upcoming roadblocks.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which roadblocks can be sorted into the following categories: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▪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Near: A roadblock that needs to be addressed immediately.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▪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Far: A roadblock that will not stop your progress right now.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275" y="102398"/>
            <a:ext cx="2303227" cy="230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descr="Check out today's special tech deals:&#10;https://amzn.to/2WtiWdo&#10;&#10;*Use the above Amazon affiliate link to check out the latest deals on tech products. If you make a purchase, you help support our channel through a small commission at no extra cost to you. Thanks so much!&#10;&#10;In this video, we show you how to Create Add an Event in your Google Calendar. You have a lot of menu options when you create an event including date, time, location and even the ability to add guests. You can also add attachments for a meeting for example. This is a really helpful tool. Thanks for watching. &#10;&#10;We can review your products on our channel. Contact us here for business partnerships: techtalkaccess@gmail.com&#10;&#10;#Google #Howto #Calendar" title="Creating An Event In Google Calenda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>
            <a:spLocks noGrp="1"/>
          </p:cNvSpPr>
          <p:nvPr>
            <p:ph type="title"/>
          </p:nvPr>
        </p:nvSpPr>
        <p:spPr>
          <a:xfrm>
            <a:off x="685183" y="230922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My Calendar</a:t>
            </a:r>
            <a:endParaRPr dirty="0"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4294967295"/>
          </p:nvPr>
        </p:nvSpPr>
        <p:spPr>
          <a:xfrm>
            <a:off x="431975" y="888070"/>
            <a:ext cx="7724692" cy="398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in to your calendar.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your calendar to plan your upcoming tasks.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blocks of free time you could use to complete a task or focus on an assignment?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▪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Reserve time on your calendar to work on these tasks.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blocks of free time you could set aside to relax and refresh your mind?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▪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Reserve time on your calendar for fun time.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12"/>
          <p:cNvGrpSpPr/>
          <p:nvPr/>
        </p:nvGrpSpPr>
        <p:grpSpPr>
          <a:xfrm>
            <a:off x="6843759" y="-50275"/>
            <a:ext cx="2300458" cy="1572816"/>
            <a:chOff x="6577385" y="-50281"/>
            <a:chExt cx="2566616" cy="1783440"/>
          </a:xfrm>
        </p:grpSpPr>
        <p:pic>
          <p:nvPicPr>
            <p:cNvPr id="128" name="Google Shape;128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660059">
              <a:off x="7479328" y="134313"/>
              <a:ext cx="1543922" cy="1414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89971">
              <a:off x="6697777" y="70113"/>
              <a:ext cx="1542677" cy="15426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My Calendar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4294967295"/>
          </p:nvPr>
        </p:nvSpPr>
        <p:spPr>
          <a:xfrm>
            <a:off x="457200" y="1309352"/>
            <a:ext cx="7279419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your calendar to plan your upcoming tasks.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blocks of free time you could use to complete a task or focus on an assignment?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▪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Reserve time on your calendar to work on these tasks.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blocks of free time you could set aside to relax and refresh your mind?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▪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Reserve time on your calendar for fun time.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13"/>
          <p:cNvGrpSpPr/>
          <p:nvPr/>
        </p:nvGrpSpPr>
        <p:grpSpPr>
          <a:xfrm>
            <a:off x="6843759" y="-50275"/>
            <a:ext cx="2300458" cy="1572816"/>
            <a:chOff x="6577385" y="-50281"/>
            <a:chExt cx="2566616" cy="1783440"/>
          </a:xfrm>
        </p:grpSpPr>
        <p:pic>
          <p:nvPicPr>
            <p:cNvPr id="137" name="Google Shape;137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660059">
              <a:off x="7479328" y="134313"/>
              <a:ext cx="1543922" cy="1414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89971">
              <a:off x="6697777" y="70113"/>
              <a:ext cx="1542677" cy="15426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My Calendar</a:t>
            </a:r>
            <a:endParaRPr sz="3640"/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4294967295"/>
          </p:nvPr>
        </p:nvSpPr>
        <p:spPr>
          <a:xfrm>
            <a:off x="444207" y="1164647"/>
            <a:ext cx="3994500" cy="214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your calendar help you get tasks done?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it help to make sure you had time to relax?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14"/>
          <p:cNvGrpSpPr/>
          <p:nvPr/>
        </p:nvGrpSpPr>
        <p:grpSpPr>
          <a:xfrm>
            <a:off x="4699301" y="869778"/>
            <a:ext cx="4222597" cy="2852970"/>
            <a:chOff x="6577385" y="-50281"/>
            <a:chExt cx="2566616" cy="1783440"/>
          </a:xfrm>
        </p:grpSpPr>
        <p:pic>
          <p:nvPicPr>
            <p:cNvPr id="146" name="Google Shape;146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660059">
              <a:off x="7479328" y="134313"/>
              <a:ext cx="1543922" cy="1414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89971">
              <a:off x="6697777" y="70113"/>
              <a:ext cx="1542677" cy="15426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3192401" y="1852475"/>
            <a:ext cx="5951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Didn’t See That Coming</a:t>
            </a:r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title" idx="2"/>
          </p:nvPr>
        </p:nvSpPr>
        <p:spPr>
          <a:xfrm>
            <a:off x="3192388" y="2694275"/>
            <a:ext cx="552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Planning Ahead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701550" y="2250050"/>
            <a:ext cx="7740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title" idx="2"/>
          </p:nvPr>
        </p:nvSpPr>
        <p:spPr>
          <a:xfrm>
            <a:off x="1191600" y="3322800"/>
            <a:ext cx="676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/>
              <a:t>How can we use calendars to stay on track and to avoid roadblocks that keep us from our goals?</a:t>
            </a:r>
            <a:endParaRPr sz="285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717300" y="1998100"/>
            <a:ext cx="7740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4294967295"/>
          </p:nvPr>
        </p:nvSpPr>
        <p:spPr>
          <a:xfrm>
            <a:off x="440925" y="2782575"/>
            <a:ext cx="8241300" cy="20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26136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3111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 problems that are likely to keep a task from being completed.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261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1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solutions for dealing with roadblocks when planning a task.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261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1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 calendar plans for what worked and what can be improved.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body" idx="4294967295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a partner.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Arrange a set of plastic cups in a random pattern in the room.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you blindfold the other.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partner who is not blindfolded should give verbal cues to assist their partner in navigating through the minefield.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5FC0D-6FD7-3682-6A6B-7904D6C5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Dealing with Roadblocks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 txBox="1">
            <a:spLocks noGrp="1"/>
          </p:cNvSpPr>
          <p:nvPr>
            <p:ph type="body" idx="4294967295"/>
          </p:nvPr>
        </p:nvSpPr>
        <p:spPr>
          <a:xfrm>
            <a:off x="457200" y="978277"/>
            <a:ext cx="8229600" cy="395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11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your partner: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 moment to review all of the different roadblocks you might encounter.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which cards can be sorted into the following categories: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Near: A roadblock that needs to be addressed immediately.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Far: A roadblock that will not stop your progress right now.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why you might group these items together.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772864" y="240074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 dirty="0"/>
              <a:t>Card Sort</a:t>
            </a:r>
            <a:endParaRPr sz="3640" dirty="0"/>
          </a:p>
        </p:txBody>
      </p:sp>
      <p:pic>
        <p:nvPicPr>
          <p:cNvPr id="87" name="Google Shape;8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1795" y="144309"/>
            <a:ext cx="2345555" cy="1164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760050" y="1152475"/>
            <a:ext cx="5714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45751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5"/>
              <a:buChar char="●"/>
            </a:pPr>
            <a:r>
              <a:rPr lang="en-US" sz="2605"/>
              <a:t>A calendar helps us see things that are coming up that we may need to avoid or workaround to be successful. </a:t>
            </a:r>
            <a:endParaRPr sz="2605"/>
          </a:p>
          <a:p>
            <a:pPr marL="457200" lvl="0" indent="-45751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5"/>
              <a:buChar char="●"/>
            </a:pPr>
            <a:r>
              <a:rPr lang="en-US" sz="2605"/>
              <a:t>It also helps us uncover clear paths where we could take time to focus and make progress on goals. </a:t>
            </a:r>
            <a:endParaRPr sz="2605"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A Calendar’s Purpose</a:t>
            </a:r>
            <a:endParaRPr sz="3640"/>
          </a:p>
        </p:txBody>
      </p:sp>
      <p:pic>
        <p:nvPicPr>
          <p:cNvPr id="94" name="Google Shape;9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4255" y="893957"/>
            <a:ext cx="2341949" cy="2145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>
            <a:spLocks noGrp="1"/>
          </p:cNvSpPr>
          <p:nvPr>
            <p:ph type="body" idx="4294967295"/>
          </p:nvPr>
        </p:nvSpPr>
        <p:spPr>
          <a:xfrm>
            <a:off x="661400" y="1256875"/>
            <a:ext cx="6278100" cy="3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which items would be categorized as the following: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▪"/>
            </a:pPr>
            <a:r>
              <a:rPr lang="en-US" sz="2600">
                <a:solidFill>
                  <a:schemeClr val="dk1"/>
                </a:solidFill>
                <a:highlight>
                  <a:srgbClr val="FF00FF"/>
                </a:highlight>
                <a:latin typeface="Calibri"/>
                <a:ea typeface="Calibri"/>
                <a:cs typeface="Calibri"/>
                <a:sym typeface="Calibri"/>
              </a:rPr>
              <a:t>Pink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Focus Time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▪"/>
            </a:pPr>
            <a:r>
              <a:rPr lang="en-US" sz="26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Blue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Breaks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▪"/>
            </a:pPr>
            <a:r>
              <a:rPr lang="en-US" sz="2600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Time on Task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▪"/>
            </a:pPr>
            <a:r>
              <a:rPr lang="en-US" sz="26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Yellow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Solving a Problem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margins, explain why you categorized an event a particular way.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Categorical Highlighting</a:t>
            </a:r>
            <a:endParaRPr sz="3640"/>
          </a:p>
        </p:txBody>
      </p:sp>
      <p:pic>
        <p:nvPicPr>
          <p:cNvPr id="101" name="Google Shape;10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8319" y="0"/>
            <a:ext cx="2155675" cy="21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4294967295"/>
          </p:nvPr>
        </p:nvSpPr>
        <p:spPr>
          <a:xfrm>
            <a:off x="457200" y="1309350"/>
            <a:ext cx="6428630" cy="3214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Review the calendar with a partner.</a:t>
            </a:r>
            <a:endParaRPr sz="2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did you highlight/categorize similarly?</a:t>
            </a:r>
            <a:endParaRPr sz="2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did you highlight/categorize differently?</a:t>
            </a:r>
            <a:endParaRPr sz="2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Categorical Highlighting</a:t>
            </a:r>
            <a:endParaRPr sz="3640"/>
          </a:p>
        </p:txBody>
      </p:sp>
      <p:pic>
        <p:nvPicPr>
          <p:cNvPr id="108" name="Google Shape;10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8319" y="0"/>
            <a:ext cx="2155675" cy="21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565</Words>
  <Application>Microsoft Office PowerPoint</Application>
  <PresentationFormat>On-screen Show (16:9)</PresentationFormat>
  <Paragraphs>61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Simple Light</vt:lpstr>
      <vt:lpstr>PowerPoint Presentation</vt:lpstr>
      <vt:lpstr>Didn’t See That Coming</vt:lpstr>
      <vt:lpstr>Essential Questions</vt:lpstr>
      <vt:lpstr>Learning Objectives</vt:lpstr>
      <vt:lpstr>Dealing with Roadblocks</vt:lpstr>
      <vt:lpstr>Card Sort</vt:lpstr>
      <vt:lpstr>A Calendar’s Purpose</vt:lpstr>
      <vt:lpstr>Categorical Highlighting</vt:lpstr>
      <vt:lpstr>Categorical Highlighting</vt:lpstr>
      <vt:lpstr>My Roadblocks</vt:lpstr>
      <vt:lpstr>PowerPoint Presentation</vt:lpstr>
      <vt:lpstr>My Calendar</vt:lpstr>
      <vt:lpstr>My Calendar</vt:lpstr>
      <vt:lpstr>My Calendar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profe</dc:creator>
  <cp:lastModifiedBy>McLeod Porter, Delma</cp:lastModifiedBy>
  <cp:revision>3</cp:revision>
  <dcterms:modified xsi:type="dcterms:W3CDTF">2025-12-17T15:19:47Z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