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5" name="Google Shape;85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2bf2535d7b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g22bf2535d7b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4" name="Google Shape;164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1" name="Google Shape;171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8" name="Google Shape;178;p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4" name="Google Shape;184;p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52e27e38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3" name="Google Shape;203;g252e27e38e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0" name="Google Shape;210;p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52e27e38ef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7" name="Google Shape;217;g252e27e38ef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4" name="Google Shape;224;p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2bf2535d7b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g22bf2535d7b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2bf2535d7b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g22bf2535d7b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2bf2535d7b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g22bf2535d7b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0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ARN Logo" type="blank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2" type="body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3" type="body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indent="-314325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indent="-3048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/>
          <p:nvPr>
            <p:ph idx="4" type="body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indent="-314325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indent="-3048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Graphic">
  <p:cSld name="Content with Graphic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3581400" y="1330012"/>
            <a:ext cx="5111700" cy="32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indent="-333883" lvl="1" marL="9144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450850" y="1330012"/>
            <a:ext cx="3124200" cy="32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30200" lvl="1" marL="914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indent="-317500" lvl="2" marL="1371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indent="-311150" lvl="3" marL="18288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indent="-3048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o">
  <p:cSld name="Video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/>
          <p:nvPr>
            <p:ph idx="2" type="media"/>
          </p:nvPr>
        </p:nvSpPr>
        <p:spPr>
          <a:xfrm>
            <a:off x="457200" y="1343696"/>
            <a:ext cx="6125700" cy="34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3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">
  <p:cSld name="Table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 1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White BG">
  <p:cSld name="Blank White BG">
    <p:bg>
      <p:bgPr>
        <a:solidFill>
          <a:schemeClr val="lt1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No Logo">
  <p:cSld name="Blank No Logo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90512" lvl="4" marL="2286000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5pPr>
            <a:lvl6pPr indent="-297179" lvl="5" marL="2743200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/>
            </a:lvl6pPr>
            <a:lvl7pPr indent="-289560" lvl="6" marL="3200400" rtl="0">
              <a:spcBef>
                <a:spcPts val="240"/>
              </a:spcBef>
              <a:spcAft>
                <a:spcPts val="0"/>
              </a:spcAft>
              <a:buSzPts val="960"/>
              <a:buChar char="⚫"/>
              <a:defRPr/>
            </a:lvl7pPr>
            <a:lvl8pPr indent="-304800" lvl="7" marL="3657600" rtl="0">
              <a:spcBef>
                <a:spcPts val="240"/>
              </a:spcBef>
              <a:spcAft>
                <a:spcPts val="0"/>
              </a:spcAft>
              <a:buSzPts val="1200"/>
              <a:buChar char="•"/>
              <a:defRPr/>
            </a:lvl8pPr>
            <a:lvl9pPr indent="-295275" lvl="8" marL="4114800" rtl="0">
              <a:spcBef>
                <a:spcPts val="210"/>
              </a:spcBef>
              <a:spcAft>
                <a:spcPts val="0"/>
              </a:spcAft>
              <a:buSzPts val="1050"/>
              <a:buChar char="•"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SECTION_HEADER_1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0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1" name="Google Shape;81;p20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93700" lvl="0" marL="457200" rtl="0" algn="l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indent="-2286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40"/>
              <a:buChar char="■"/>
              <a:defRPr/>
            </a:lvl6pPr>
            <a:lvl7pPr indent="-320039" lvl="6" marL="3200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Char char="■"/>
              <a:defRPr/>
            </a:lvl9pPr>
          </a:lstStyle>
          <a:p/>
        </p:txBody>
      </p:sp>
      <p:pic>
        <p:nvPicPr>
          <p:cNvPr id="82" name="Google Shape;82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/>
          <p:nvPr>
            <p:ph idx="1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36550" lvl="2" marL="13716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1">
  <p:cSld name="Strategy v1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body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18" name="Google Shape;18;p4"/>
          <p:cNvSpPr/>
          <p:nvPr>
            <p:ph idx="2" type="pic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2">
  <p:cSld name="Strategy v2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23" name="Google Shape;23;p5"/>
          <p:cNvSpPr/>
          <p:nvPr>
            <p:ph idx="2" type="pic"/>
          </p:nvPr>
        </p:nvSpPr>
        <p:spPr>
          <a:xfrm>
            <a:off x="4692302" y="1305059"/>
            <a:ext cx="3994200" cy="1420800"/>
          </a:xfrm>
          <a:prstGeom prst="rect">
            <a:avLst/>
          </a:prstGeom>
          <a:noFill/>
          <a:ln cap="flat" cmpd="sng" w="9525">
            <a:solidFill>
              <a:srgbClr val="BCD4E9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Quote">
  <p:cSld name="Pull Quot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1C3C5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" type="body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29" name="Google Shape;29;p6"/>
          <p:cNvSpPr txBox="1"/>
          <p:nvPr>
            <p:ph idx="2" type="body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i="1" sz="1600">
                <a:solidFill>
                  <a:schemeClr val="lt1"/>
                </a:solidFill>
              </a:defRPr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pic>
        <p:nvPicPr>
          <p:cNvPr descr="A picture containing icon&#10;&#10;Description automatically generated" id="30" name="Google Shape;30;p6"/>
          <p:cNvPicPr preferRelativeResize="0"/>
          <p:nvPr/>
        </p:nvPicPr>
        <p:blipFill rotWithShape="1">
          <a:blip r:embed="rId3">
            <a:alphaModFix/>
          </a:blip>
          <a:srcRect b="56088" l="34179" r="32616" t="21571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" type="subTitle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34289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dered List">
  <p:cSld name="Ordered Lis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idx="1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indent="-336550" lvl="2" marL="13716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/>
          <p:nvPr>
            <p:ph idx="2" type="body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5275" lvl="8" marL="41148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7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6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/>
          <p:nvPr>
            <p:ph idx="4294967295" type="body"/>
          </p:nvPr>
        </p:nvSpPr>
        <p:spPr>
          <a:xfrm>
            <a:off x="1515275" y="1784775"/>
            <a:ext cx="18510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"/>
              <a:t>My phone</a:t>
            </a:r>
            <a:r>
              <a:rPr lang="en"/>
              <a:t>                                      </a:t>
            </a:r>
            <a:endParaRPr/>
          </a:p>
        </p:txBody>
      </p:sp>
      <p:sp>
        <p:nvSpPr>
          <p:cNvPr id="157" name="Google Shape;157;p30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I am more comfortable </a:t>
            </a:r>
            <a:r>
              <a:rPr lang="en"/>
              <a:t>using</a:t>
            </a:r>
            <a:endParaRPr/>
          </a:p>
        </p:txBody>
      </p:sp>
      <p:pic>
        <p:nvPicPr>
          <p:cNvPr id="158" name="Google Shape;158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9281" y="2928688"/>
            <a:ext cx="2657475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77719" y="2928700"/>
            <a:ext cx="2667000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3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76413" y="1778211"/>
            <a:ext cx="1591175" cy="1587075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30"/>
          <p:cNvSpPr txBox="1"/>
          <p:nvPr>
            <p:ph idx="4294967295" type="body"/>
          </p:nvPr>
        </p:nvSpPr>
        <p:spPr>
          <a:xfrm>
            <a:off x="5777725" y="1803525"/>
            <a:ext cx="2073000" cy="8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"/>
              <a:t>My </a:t>
            </a:r>
            <a:r>
              <a:rPr lang="en"/>
              <a:t>TI-Nspire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1343" scaled="0"/>
        </a:grad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1"/>
          <p:cNvSpPr txBox="1"/>
          <p:nvPr>
            <p:ph idx="1" type="body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10000"/>
          </a:bodyPr>
          <a:lstStyle/>
          <a:p>
            <a:pPr indent="-356552" lvl="0" marL="457200" rtl="0" algn="l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Complete the steps in the TI-NSPIRE CX II scavenger hunt. </a:t>
            </a:r>
            <a:endParaRPr/>
          </a:p>
          <a:p>
            <a:pPr indent="-35655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Choose the graphing calculator task card that aligns with your content area. </a:t>
            </a:r>
            <a:endParaRPr/>
          </a:p>
          <a:p>
            <a:pPr indent="-303895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000"/>
              <a:buChar char="○"/>
            </a:pPr>
            <a:r>
              <a:rPr lang="en"/>
              <a:t>Pre-Algebra &amp; Algebra I</a:t>
            </a:r>
            <a:endParaRPr/>
          </a:p>
          <a:p>
            <a:pPr indent="-303895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000"/>
              <a:buChar char="○"/>
            </a:pPr>
            <a:r>
              <a:rPr lang="en"/>
              <a:t>Geometry</a:t>
            </a:r>
            <a:endParaRPr/>
          </a:p>
          <a:p>
            <a:pPr indent="-303895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000"/>
              <a:buChar char="○"/>
            </a:pPr>
            <a:r>
              <a:rPr lang="en"/>
              <a:t>Algebra II</a:t>
            </a:r>
            <a:endParaRPr/>
          </a:p>
          <a:p>
            <a:pPr indent="-303895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000"/>
              <a:buChar char="○"/>
            </a:pPr>
            <a:r>
              <a:rPr lang="en"/>
              <a:t>Precalculus</a:t>
            </a:r>
            <a:endParaRPr/>
          </a:p>
          <a:p>
            <a:pPr indent="-35655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Work through the task card to learn more specific functions for your content.</a:t>
            </a:r>
            <a:endParaRPr/>
          </a:p>
          <a:p>
            <a:pPr indent="-35655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If time allows, try another task card!</a:t>
            </a:r>
            <a:endParaRPr/>
          </a:p>
          <a:p>
            <a:pPr indent="-60952" lvl="7" marL="1645836" rtl="0" algn="l">
              <a:lnSpc>
                <a:spcPct val="115000"/>
              </a:lnSpc>
              <a:spcBef>
                <a:spcPts val="240"/>
              </a:spcBef>
              <a:spcAft>
                <a:spcPts val="1200"/>
              </a:spcAft>
              <a:buSzPct val="88888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7" name="Google Shape;167;p31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TI-Nspire</a:t>
            </a:r>
            <a:r>
              <a:rPr lang="en"/>
              <a:t> </a:t>
            </a:r>
            <a:r>
              <a:rPr lang="en"/>
              <a:t>Scavenger Hunt</a:t>
            </a:r>
            <a:endParaRPr/>
          </a:p>
        </p:txBody>
      </p:sp>
      <p:pic>
        <p:nvPicPr>
          <p:cNvPr id="168" name="Google Shape;168;p31"/>
          <p:cNvPicPr preferRelativeResize="0"/>
          <p:nvPr>
            <p:ph idx="2" type="pic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3975" y="1269150"/>
            <a:ext cx="1496675" cy="2141126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2"/>
          <p:cNvSpPr txBox="1"/>
          <p:nvPr>
            <p:ph idx="1" type="body"/>
          </p:nvPr>
        </p:nvSpPr>
        <p:spPr>
          <a:xfrm>
            <a:off x="457200" y="1305050"/>
            <a:ext cx="55200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Share something about the TI-Nspire</a:t>
            </a:r>
            <a:endParaRPr sz="2000">
              <a:solidFill>
                <a:schemeClr val="dk1"/>
              </a:solidFill>
            </a:endParaRPr>
          </a:p>
          <a:p>
            <a:pPr indent="-188912" lvl="0" marL="22701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My favorite feature is…</a:t>
            </a:r>
            <a:endParaRPr sz="2000"/>
          </a:p>
          <a:p>
            <a:pPr indent="-188912" lvl="0" marL="22701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I found these calculator commands are similar to a computer…</a:t>
            </a:r>
            <a:endParaRPr sz="2000"/>
          </a:p>
          <a:p>
            <a:pPr indent="-188912" lvl="0" marL="22701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This is different than my phone calculator in that…</a:t>
            </a:r>
            <a:endParaRPr sz="2000"/>
          </a:p>
          <a:p>
            <a:pPr indent="-188912" lvl="0" marL="22701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I think I may need help with…</a:t>
            </a:r>
            <a:endParaRPr sz="2000"/>
          </a:p>
          <a:p>
            <a:pPr indent="-188912" lvl="0" marL="22701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I was surprised by…</a:t>
            </a:r>
            <a:endParaRPr sz="2000"/>
          </a:p>
          <a:p>
            <a:pPr indent="-188912" lvl="0" marL="22701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I wish I knew how to…</a:t>
            </a:r>
            <a:endParaRPr sz="2000"/>
          </a:p>
        </p:txBody>
      </p:sp>
      <p:sp>
        <p:nvSpPr>
          <p:cNvPr id="174" name="Google Shape;174;p32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Say Something!</a:t>
            </a:r>
            <a:endParaRPr/>
          </a:p>
        </p:txBody>
      </p:sp>
      <p:pic>
        <p:nvPicPr>
          <p:cNvPr id="175" name="Google Shape;175;p32"/>
          <p:cNvPicPr preferRelativeResize="0"/>
          <p:nvPr>
            <p:ph idx="2" type="pic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5430" y="1224649"/>
            <a:ext cx="2181644" cy="1407100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3"/>
          <p:cNvSpPr txBox="1"/>
          <p:nvPr>
            <p:ph idx="1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227011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-60952" lvl="7" marL="1645836" rtl="0" algn="l">
              <a:lnSpc>
                <a:spcPct val="115000"/>
              </a:lnSpc>
              <a:spcBef>
                <a:spcPts val="240"/>
              </a:spcBef>
              <a:spcAft>
                <a:spcPts val="1200"/>
              </a:spcAft>
              <a:buSzPts val="12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81" name="Google Shape;181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44601" y="0"/>
            <a:ext cx="5454798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Google Shape;186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44601" y="0"/>
            <a:ext cx="5454798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34"/>
          <p:cNvSpPr txBox="1"/>
          <p:nvPr/>
        </p:nvSpPr>
        <p:spPr>
          <a:xfrm>
            <a:off x="3400750" y="288450"/>
            <a:ext cx="95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Touchpad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34"/>
          <p:cNvSpPr txBox="1"/>
          <p:nvPr/>
        </p:nvSpPr>
        <p:spPr>
          <a:xfrm>
            <a:off x="4701775" y="288450"/>
            <a:ext cx="917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Left click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34"/>
          <p:cNvSpPr txBox="1"/>
          <p:nvPr/>
        </p:nvSpPr>
        <p:spPr>
          <a:xfrm>
            <a:off x="6164125" y="180750"/>
            <a:ext cx="847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 </a:t>
            </a:r>
            <a:b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Home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34"/>
          <p:cNvSpPr txBox="1"/>
          <p:nvPr/>
        </p:nvSpPr>
        <p:spPr>
          <a:xfrm>
            <a:off x="6224650" y="1115425"/>
            <a:ext cx="786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Stored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Docs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34"/>
          <p:cNvSpPr txBox="1"/>
          <p:nvPr/>
        </p:nvSpPr>
        <p:spPr>
          <a:xfrm>
            <a:off x="6194350" y="2809775"/>
            <a:ext cx="847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Menu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34"/>
          <p:cNvSpPr txBox="1"/>
          <p:nvPr/>
        </p:nvSpPr>
        <p:spPr>
          <a:xfrm>
            <a:off x="6159100" y="3606500"/>
            <a:ext cx="917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Backspace</a:t>
            </a:r>
            <a:b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Delete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34"/>
          <p:cNvSpPr txBox="1"/>
          <p:nvPr/>
        </p:nvSpPr>
        <p:spPr>
          <a:xfrm>
            <a:off x="1958375" y="3553875"/>
            <a:ext cx="958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Access blue controls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34"/>
          <p:cNvSpPr txBox="1"/>
          <p:nvPr/>
        </p:nvSpPr>
        <p:spPr>
          <a:xfrm>
            <a:off x="1978625" y="1792500"/>
            <a:ext cx="9177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/>
              <a:t>Previous</a:t>
            </a:r>
            <a:b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</a:t>
            </a:r>
            <a:b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34"/>
          <p:cNvSpPr txBox="1"/>
          <p:nvPr/>
        </p:nvSpPr>
        <p:spPr>
          <a:xfrm>
            <a:off x="6128875" y="1792500"/>
            <a:ext cx="9177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Next</a:t>
            </a:r>
            <a:b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</a:t>
            </a:r>
            <a:b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34"/>
          <p:cNvSpPr txBox="1"/>
          <p:nvPr/>
        </p:nvSpPr>
        <p:spPr>
          <a:xfrm>
            <a:off x="2013875" y="903650"/>
            <a:ext cx="8472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Scratch pad</a:t>
            </a:r>
            <a:br>
              <a:rPr b="0" i="0" lang="en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Quick calc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34"/>
          <p:cNvSpPr txBox="1"/>
          <p:nvPr/>
        </p:nvSpPr>
        <p:spPr>
          <a:xfrm>
            <a:off x="2013875" y="288450"/>
            <a:ext cx="847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Escape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34"/>
          <p:cNvSpPr txBox="1"/>
          <p:nvPr/>
        </p:nvSpPr>
        <p:spPr>
          <a:xfrm>
            <a:off x="6128875" y="4257500"/>
            <a:ext cx="917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Define and store Variables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34"/>
          <p:cNvSpPr txBox="1"/>
          <p:nvPr/>
        </p:nvSpPr>
        <p:spPr>
          <a:xfrm>
            <a:off x="1958375" y="4372525"/>
            <a:ext cx="9177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Capitalize letters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34"/>
          <p:cNvSpPr txBox="1"/>
          <p:nvPr/>
        </p:nvSpPr>
        <p:spPr>
          <a:xfrm>
            <a:off x="1912025" y="2638075"/>
            <a:ext cx="1050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Navigate between lines math quickly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5"/>
          <p:cNvSpPr txBox="1"/>
          <p:nvPr>
            <p:ph idx="1" type="body"/>
          </p:nvPr>
        </p:nvSpPr>
        <p:spPr>
          <a:xfrm>
            <a:off x="457200" y="1305050"/>
            <a:ext cx="55200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Share something about the TI-Nspire</a:t>
            </a:r>
            <a:endParaRPr sz="2000">
              <a:solidFill>
                <a:schemeClr val="dk1"/>
              </a:solidFill>
            </a:endParaRPr>
          </a:p>
          <a:p>
            <a:pPr indent="-188912" lvl="0" marL="22701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I think this will help me</a:t>
            </a:r>
            <a:r>
              <a:rPr lang="en" sz="2000"/>
              <a:t>…</a:t>
            </a:r>
            <a:endParaRPr sz="2000"/>
          </a:p>
          <a:p>
            <a:pPr indent="-188912" lvl="0" marL="22701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One thing I find complicated is…</a:t>
            </a:r>
            <a:endParaRPr sz="2000"/>
          </a:p>
          <a:p>
            <a:pPr indent="-188912" lvl="0" marL="22701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I think the most useful feature will be…</a:t>
            </a:r>
            <a:endParaRPr sz="2000"/>
          </a:p>
          <a:p>
            <a:pPr indent="-188912" lvl="0" marL="22701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I don’t know when I’d use…</a:t>
            </a:r>
            <a:endParaRPr sz="2000"/>
          </a:p>
          <a:p>
            <a:pPr indent="-188912" lvl="0" marL="22701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I’d like to learn more about…</a:t>
            </a:r>
            <a:endParaRPr sz="2000"/>
          </a:p>
        </p:txBody>
      </p:sp>
      <p:sp>
        <p:nvSpPr>
          <p:cNvPr id="206" name="Google Shape;206;p35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Say Something!</a:t>
            </a:r>
            <a:endParaRPr/>
          </a:p>
        </p:txBody>
      </p:sp>
      <p:pic>
        <p:nvPicPr>
          <p:cNvPr id="207" name="Google Shape;207;p35"/>
          <p:cNvPicPr preferRelativeResize="0"/>
          <p:nvPr>
            <p:ph idx="2" type="pic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5430" y="1224649"/>
            <a:ext cx="2181644" cy="1407100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6"/>
          <p:cNvSpPr txBox="1"/>
          <p:nvPr>
            <p:ph idx="1" type="body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7011" lvl="0" marL="227011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"/>
              <a:t>Circle any spaces for each task you already know how to complete.</a:t>
            </a:r>
            <a:endParaRPr/>
          </a:p>
          <a:p>
            <a:pPr indent="-227011" lvl="0" marL="227011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"/>
              <a:t>Collaborate with those around you to mark out un-circled spaces on the card.</a:t>
            </a:r>
            <a:endParaRPr/>
          </a:p>
          <a:p>
            <a:pPr indent="0" lvl="0" marL="227011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sp>
        <p:nvSpPr>
          <p:cNvPr id="213" name="Google Shape;213;p36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Find someone who can…</a:t>
            </a:r>
            <a:endParaRPr/>
          </a:p>
        </p:txBody>
      </p:sp>
      <p:pic>
        <p:nvPicPr>
          <p:cNvPr id="214" name="Google Shape;214;p36"/>
          <p:cNvPicPr preferRelativeResize="0"/>
          <p:nvPr>
            <p:ph idx="2" type="pic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11850" y="1437443"/>
            <a:ext cx="3081401" cy="1620799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7"/>
          <p:cNvSpPr txBox="1"/>
          <p:nvPr>
            <p:ph idx="1" type="body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7012" lvl="0" marL="22701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"/>
              <a:t>What do you find most confusing or difficult about the TI-Nspire?</a:t>
            </a:r>
            <a:endParaRPr/>
          </a:p>
          <a:p>
            <a:pPr indent="-227012" lvl="0" marL="22701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"/>
              <a:t>Which tasks to you still need help with?</a:t>
            </a:r>
            <a:endParaRPr/>
          </a:p>
          <a:p>
            <a:pPr indent="0" lvl="0" marL="22701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sp>
        <p:nvSpPr>
          <p:cNvPr id="220" name="Google Shape;220;p37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Muddiest Point</a:t>
            </a:r>
            <a:endParaRPr/>
          </a:p>
        </p:txBody>
      </p:sp>
      <p:pic>
        <p:nvPicPr>
          <p:cNvPr id="221" name="Google Shape;221;p37"/>
          <p:cNvPicPr preferRelativeResize="0"/>
          <p:nvPr>
            <p:ph idx="2" type="pic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11850" y="1292759"/>
            <a:ext cx="3081401" cy="1910167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8"/>
          <p:cNvSpPr txBox="1"/>
          <p:nvPr>
            <p:ph idx="1" type="body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Write down</a:t>
            </a:r>
            <a:endParaRPr/>
          </a:p>
          <a:p>
            <a:pPr indent="-325755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30"/>
              <a:buAutoNum type="alphaLcPeriod"/>
            </a:pPr>
            <a:r>
              <a:rPr lang="en"/>
              <a:t>One thing you learned</a:t>
            </a:r>
            <a:endParaRPr/>
          </a:p>
          <a:p>
            <a:pPr indent="-325755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30"/>
              <a:buAutoNum type="alphaLcPeriod"/>
            </a:pPr>
            <a:r>
              <a:rPr lang="en"/>
              <a:t>One thing you still want to know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Toss your response in the container</a:t>
            </a:r>
            <a:endParaRPr/>
          </a:p>
          <a:p>
            <a:pPr indent="-60952" lvl="7" marL="1645836" rtl="0" algn="l">
              <a:lnSpc>
                <a:spcPct val="115000"/>
              </a:lnSpc>
              <a:spcBef>
                <a:spcPts val="240"/>
              </a:spcBef>
              <a:spcAft>
                <a:spcPts val="1200"/>
              </a:spcAft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27" name="Google Shape;227;p38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Commit and Toss</a:t>
            </a:r>
            <a:endParaRPr/>
          </a:p>
        </p:txBody>
      </p:sp>
      <p:pic>
        <p:nvPicPr>
          <p:cNvPr id="228" name="Google Shape;228;p38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29" l="0" r="0" t="19"/>
          <a:stretch/>
        </p:blipFill>
        <p:spPr>
          <a:xfrm>
            <a:off x="5911850" y="1663336"/>
            <a:ext cx="1828800" cy="1827900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2"/>
          <p:cNvSpPr txBox="1"/>
          <p:nvPr>
            <p:ph type="ctrTitle"/>
          </p:nvPr>
        </p:nvSpPr>
        <p:spPr>
          <a:xfrm>
            <a:off x="517975" y="1007600"/>
            <a:ext cx="7978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" sz="4700"/>
              <a:t>Getting to Know Your </a:t>
            </a:r>
            <a:r>
              <a:rPr lang="en" sz="4700"/>
              <a:t>TI-Nspire</a:t>
            </a:r>
            <a:endParaRPr sz="3400"/>
          </a:p>
        </p:txBody>
      </p:sp>
      <p:sp>
        <p:nvSpPr>
          <p:cNvPr id="92" name="Google Shape;92;p22"/>
          <p:cNvSpPr txBox="1"/>
          <p:nvPr>
            <p:ph idx="1" type="subTitle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/>
          <a:p>
            <a:pPr indent="0" lvl="0" marL="0" marR="34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Learn the essential mechanics of the calculator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3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/>
              <a:t>Essential Question</a:t>
            </a:r>
            <a:endParaRPr/>
          </a:p>
        </p:txBody>
      </p:sp>
      <p:sp>
        <p:nvSpPr>
          <p:cNvPr id="98" name="Google Shape;98;p23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55561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2600"/>
              <a:buNone/>
            </a:pPr>
            <a:r>
              <a:rPr lang="en"/>
              <a:t>Which mechanics of the TI-Nspire are essential for me to know?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4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/>
              <a:t>Learning Objectives</a:t>
            </a:r>
            <a:endParaRPr/>
          </a:p>
        </p:txBody>
      </p:sp>
      <p:sp>
        <p:nvSpPr>
          <p:cNvPr id="104" name="Google Shape;104;p24"/>
          <p:cNvSpPr txBox="1"/>
          <p:nvPr>
            <p:ph idx="1" type="body"/>
          </p:nvPr>
        </p:nvSpPr>
        <p:spPr>
          <a:xfrm>
            <a:off x="530352" y="2028497"/>
            <a:ext cx="7772400" cy="23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 fontScale="77500" lnSpcReduction="20000"/>
          </a:bodyPr>
          <a:lstStyle/>
          <a:p>
            <a:pPr indent="-305752" lvl="0" marL="39846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Explore the TI-Nspire mechanics for calculations, graphs, geometric conceptual development, and data analysis.</a:t>
            </a:r>
            <a:endParaRPr/>
          </a:p>
          <a:p>
            <a:pPr indent="-305752" lvl="0" marL="39846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Demonstrate the use of technology to enhance the learning of mathematics in the classroom.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sngStrike"/>
          </a:p>
          <a:p>
            <a:pPr indent="0" lvl="0" marL="55561" rtl="0" algn="l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5"/>
          <p:cNvSpPr txBox="1"/>
          <p:nvPr>
            <p:ph idx="1" type="body"/>
          </p:nvPr>
        </p:nvSpPr>
        <p:spPr>
          <a:xfrm>
            <a:off x="354775" y="1288150"/>
            <a:ext cx="6657900" cy="312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/>
              <a:t>When each statement displays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Move to the side of the room that you agree with more.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Discuss your choice in your group.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Share why your group was attracted to the statement.</a:t>
            </a:r>
            <a:endParaRPr/>
          </a:p>
        </p:txBody>
      </p:sp>
      <p:sp>
        <p:nvSpPr>
          <p:cNvPr id="110" name="Google Shape;110;p25"/>
          <p:cNvSpPr txBox="1"/>
          <p:nvPr>
            <p:ph type="title"/>
          </p:nvPr>
        </p:nvSpPr>
        <p:spPr>
          <a:xfrm>
            <a:off x="292125" y="307250"/>
            <a:ext cx="85563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Magnetic Statements</a:t>
            </a:r>
            <a:endParaRPr/>
          </a:p>
        </p:txBody>
      </p:sp>
      <p:pic>
        <p:nvPicPr>
          <p:cNvPr id="111" name="Google Shape;111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41025" y="794575"/>
            <a:ext cx="1460875" cy="146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6"/>
          <p:cNvSpPr txBox="1"/>
          <p:nvPr>
            <p:ph idx="4294967295" type="body"/>
          </p:nvPr>
        </p:nvSpPr>
        <p:spPr>
          <a:xfrm>
            <a:off x="786875" y="1784775"/>
            <a:ext cx="25794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"/>
              <a:t>Middle School                                      </a:t>
            </a:r>
            <a:endParaRPr/>
          </a:p>
        </p:txBody>
      </p:sp>
      <p:sp>
        <p:nvSpPr>
          <p:cNvPr id="117" name="Google Shape;117;p26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I got my first calculator in</a:t>
            </a:r>
            <a:endParaRPr/>
          </a:p>
        </p:txBody>
      </p:sp>
      <p:pic>
        <p:nvPicPr>
          <p:cNvPr id="118" name="Google Shape;118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9282" y="2928688"/>
            <a:ext cx="2657475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77719" y="2928700"/>
            <a:ext cx="2667000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76413" y="1778211"/>
            <a:ext cx="1591175" cy="158707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6"/>
          <p:cNvSpPr txBox="1"/>
          <p:nvPr>
            <p:ph idx="4294967295" type="body"/>
          </p:nvPr>
        </p:nvSpPr>
        <p:spPr>
          <a:xfrm>
            <a:off x="5777725" y="1803525"/>
            <a:ext cx="1851000" cy="8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"/>
              <a:t>High School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7"/>
          <p:cNvSpPr txBox="1"/>
          <p:nvPr>
            <p:ph idx="4294967295" type="body"/>
          </p:nvPr>
        </p:nvSpPr>
        <p:spPr>
          <a:xfrm>
            <a:off x="1515275" y="1784775"/>
            <a:ext cx="18510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"/>
              <a:t>Graphing</a:t>
            </a:r>
            <a:r>
              <a:rPr lang="en"/>
              <a:t>                                      </a:t>
            </a:r>
            <a:endParaRPr/>
          </a:p>
        </p:txBody>
      </p:sp>
      <p:sp>
        <p:nvSpPr>
          <p:cNvPr id="127" name="Google Shape;127;p27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Calculators are best for</a:t>
            </a:r>
            <a:endParaRPr/>
          </a:p>
        </p:txBody>
      </p:sp>
      <p:pic>
        <p:nvPicPr>
          <p:cNvPr id="128" name="Google Shape;128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9281" y="2928688"/>
            <a:ext cx="2657475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77719" y="2928700"/>
            <a:ext cx="2667000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76413" y="1778211"/>
            <a:ext cx="1591175" cy="158707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7"/>
          <p:cNvSpPr txBox="1"/>
          <p:nvPr>
            <p:ph idx="4294967295" type="body"/>
          </p:nvPr>
        </p:nvSpPr>
        <p:spPr>
          <a:xfrm>
            <a:off x="5777725" y="1803525"/>
            <a:ext cx="1851000" cy="8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"/>
              <a:t>Computing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8"/>
          <p:cNvSpPr txBox="1"/>
          <p:nvPr>
            <p:ph idx="4294967295" type="body"/>
          </p:nvPr>
        </p:nvSpPr>
        <p:spPr>
          <a:xfrm>
            <a:off x="1515275" y="1784775"/>
            <a:ext cx="18510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"/>
              <a:t>Always</a:t>
            </a:r>
            <a:r>
              <a:rPr lang="en"/>
              <a:t>                                      </a:t>
            </a:r>
            <a:endParaRPr/>
          </a:p>
        </p:txBody>
      </p:sp>
      <p:sp>
        <p:nvSpPr>
          <p:cNvPr id="137" name="Google Shape;137;p28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I </a:t>
            </a:r>
            <a:r>
              <a:rPr lang="en"/>
              <a:t>need a calculator</a:t>
            </a:r>
            <a:endParaRPr/>
          </a:p>
        </p:txBody>
      </p:sp>
      <p:pic>
        <p:nvPicPr>
          <p:cNvPr id="138" name="Google Shape;138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9281" y="2928688"/>
            <a:ext cx="2657475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77719" y="2928700"/>
            <a:ext cx="2667000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76413" y="1778211"/>
            <a:ext cx="1591175" cy="158707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8"/>
          <p:cNvSpPr txBox="1"/>
          <p:nvPr>
            <p:ph idx="4294967295" type="body"/>
          </p:nvPr>
        </p:nvSpPr>
        <p:spPr>
          <a:xfrm>
            <a:off x="5777725" y="1803525"/>
            <a:ext cx="1851000" cy="8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"/>
              <a:t>Sometimes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9"/>
          <p:cNvSpPr txBox="1"/>
          <p:nvPr>
            <p:ph idx="4294967295" type="body"/>
          </p:nvPr>
        </p:nvSpPr>
        <p:spPr>
          <a:xfrm>
            <a:off x="1515275" y="1784775"/>
            <a:ext cx="18510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"/>
              <a:t>Always                                      </a:t>
            </a:r>
            <a:endParaRPr/>
          </a:p>
        </p:txBody>
      </p:sp>
      <p:sp>
        <p:nvSpPr>
          <p:cNvPr id="147" name="Google Shape;147;p29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"/>
              <a:t>Calculators support my understanding</a:t>
            </a:r>
            <a:endParaRPr/>
          </a:p>
        </p:txBody>
      </p:sp>
      <p:pic>
        <p:nvPicPr>
          <p:cNvPr id="148" name="Google Shape;148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9281" y="2928688"/>
            <a:ext cx="2657475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77719" y="2928700"/>
            <a:ext cx="2667000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76413" y="1778211"/>
            <a:ext cx="1591175" cy="1587075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9"/>
          <p:cNvSpPr txBox="1"/>
          <p:nvPr>
            <p:ph idx="4294967295" type="body"/>
          </p:nvPr>
        </p:nvSpPr>
        <p:spPr>
          <a:xfrm>
            <a:off x="5777725" y="1803525"/>
            <a:ext cx="1851000" cy="8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"/>
              <a:t>Sometimes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