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gekVUS6FthimZWO+qG0hbWEiDb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47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e7f409bd92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e7f409bd9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/>
              <a:t>K20 Center. (n.d.). Card Sort. Strategies. </a:t>
            </a:r>
            <a:r>
              <a:rPr lang="en-US" sz="1200" u="sng">
                <a:solidFill>
                  <a:schemeClr val="hlink"/>
                </a:solidFill>
                <a:hlinkClick r:id="rId2"/>
              </a:rPr>
              <a:t>https://learn.k20center.ou.edu/strategy/147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/>
              <a:t>K20 Center. (n.d.). Vision Boards. Strategies. https://learn.k20center.ou.edu/strategy/2054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" name="Google Shape;6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imgs from Google Slides image search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imgs from Google Slides image search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imgs from Google Slides image search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e7f409bd92_0_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e7f409bd92_0_36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g2e7f409bd92_0_36"/>
          <p:cNvSpPr txBox="1"/>
          <p:nvPr>
            <p:ph idx="1" type="body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b="1" sz="1500"/>
            </a:lvl2pPr>
            <a:lvl3pPr indent="-228600" lvl="2" marL="13716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b="1" sz="1350"/>
            </a:lvl3pPr>
            <a:lvl4pPr indent="-228600" lvl="3" marL="18288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4pPr>
            <a:lvl5pPr indent="-228600" lvl="4" marL="22860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g2e7f409bd92_0_36"/>
          <p:cNvSpPr txBox="1"/>
          <p:nvPr>
            <p:ph idx="2" type="body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b="1" sz="1500"/>
            </a:lvl2pPr>
            <a:lvl3pPr indent="-228600" lvl="2" marL="13716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b="1" sz="1350"/>
            </a:lvl3pPr>
            <a:lvl4pPr indent="-228600" lvl="3" marL="18288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4pPr>
            <a:lvl5pPr indent="-228600" lvl="4" marL="22860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g2e7f409bd92_0_36"/>
          <p:cNvSpPr txBox="1"/>
          <p:nvPr>
            <p:ph idx="3" type="body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indent="-314325" lvl="2" marL="13716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indent="-304800" lvl="3" marL="18288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indent="-304800" lvl="4" marL="22860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g2e7f409bd92_0_36"/>
          <p:cNvSpPr txBox="1"/>
          <p:nvPr>
            <p:ph idx="4" type="body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indent="-314325" lvl="2" marL="13716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indent="-304800" lvl="3" marL="18288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indent="-304800" lvl="4" marL="22860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text, sign, vector graphics&#10;&#10;Description automatically generated" id="47" name="Google Shape;47;g2e7f409bd92_0_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12101" y="4099483"/>
            <a:ext cx="901144" cy="873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e7f409bd92_0_43"/>
          <p:cNvSpPr txBox="1"/>
          <p:nvPr>
            <p:ph idx="1" type="body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/>
            </a:lvl1pPr>
            <a:lvl2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36550" lvl="2" marL="137160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indent="-32385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indent="-314325" lvl="4" marL="22860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g2e7f409bd92_0_43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text, vector graphics&#10;&#10;Description automatically generated" id="51" name="Google Shape;51;g2e7f409bd92_0_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1206" y="3769111"/>
            <a:ext cx="1217131" cy="1575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/Quote 1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e7f409bd92_0_6"/>
          <p:cNvSpPr txBox="1"/>
          <p:nvPr>
            <p:ph type="title"/>
          </p:nvPr>
        </p:nvSpPr>
        <p:spPr>
          <a:xfrm>
            <a:off x="3192388" y="1852475"/>
            <a:ext cx="5523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  <a:defRPr sz="5000"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2e7f409bd92_0_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g2e7f409bd92_0_6"/>
          <p:cNvSpPr txBox="1"/>
          <p:nvPr>
            <p:ph idx="2" type="title"/>
          </p:nvPr>
        </p:nvSpPr>
        <p:spPr>
          <a:xfrm>
            <a:off x="3192388" y="2694275"/>
            <a:ext cx="5523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/Quote 2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e7f409bd92_0_10"/>
          <p:cNvSpPr txBox="1"/>
          <p:nvPr>
            <p:ph type="title"/>
          </p:nvPr>
        </p:nvSpPr>
        <p:spPr>
          <a:xfrm>
            <a:off x="701550" y="2250050"/>
            <a:ext cx="7740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  <a:defRPr sz="5000"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g2e7f409bd92_0_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g2e7f409bd92_0_10"/>
          <p:cNvSpPr txBox="1"/>
          <p:nvPr>
            <p:ph idx="2" type="title"/>
          </p:nvPr>
        </p:nvSpPr>
        <p:spPr>
          <a:xfrm>
            <a:off x="1810350" y="3091850"/>
            <a:ext cx="5523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e7f409bd92_0_14"/>
          <p:cNvSpPr txBox="1"/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g2e7f409bd92_0_14"/>
          <p:cNvSpPr txBox="1"/>
          <p:nvPr>
            <p:ph idx="1" type="body"/>
          </p:nvPr>
        </p:nvSpPr>
        <p:spPr>
          <a:xfrm>
            <a:off x="760050" y="1152475"/>
            <a:ext cx="8072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g2e7f409bd92_0_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e7f409bd92_0_18"/>
          <p:cNvSpPr txBox="1"/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g2e7f409bd92_0_18"/>
          <p:cNvSpPr txBox="1"/>
          <p:nvPr>
            <p:ph idx="1" type="body"/>
          </p:nvPr>
        </p:nvSpPr>
        <p:spPr>
          <a:xfrm>
            <a:off x="760050" y="1152475"/>
            <a:ext cx="4291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g2e7f409bd92_0_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g2e7f409bd92_0_18"/>
          <p:cNvSpPr txBox="1"/>
          <p:nvPr>
            <p:ph idx="2" type="body"/>
          </p:nvPr>
        </p:nvSpPr>
        <p:spPr>
          <a:xfrm>
            <a:off x="4326850" y="1152475"/>
            <a:ext cx="4291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">
  <p:cSld name="TITLE_AND_BOD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e7f409bd92_0_23"/>
          <p:cNvSpPr txBox="1"/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g2e7f409bd92_0_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ARN Logo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vector graphics&#10;&#10;Description automatically generated" id="32" name="Google Shape;32;g2e7f409bd92_0_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84738" y="111512"/>
            <a:ext cx="39745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bg>
      <p:bgPr>
        <a:gradFill>
          <a:gsLst>
            <a:gs pos="0">
              <a:srgbClr val="306797"/>
            </a:gs>
            <a:gs pos="8000">
              <a:srgbClr val="306797"/>
            </a:gs>
            <a:gs pos="48000">
              <a:srgbClr val="235079"/>
            </a:gs>
            <a:gs pos="90000">
              <a:srgbClr val="1C3C58"/>
            </a:gs>
            <a:gs pos="100000">
              <a:srgbClr val="1C3C58"/>
            </a:gs>
          </a:gsLst>
          <a:lin ang="16200038" scaled="0"/>
        </a:gra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e7f409bd92_0_28"/>
          <p:cNvSpPr txBox="1"/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0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g2e7f409bd92_0_28"/>
          <p:cNvSpPr txBox="1"/>
          <p:nvPr>
            <p:ph idx="1" type="subTitle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34288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descr="A picture containing text, vector graphics&#10;&#10;Description automatically generated" id="36" name="Google Shape;36;g2e7f409bd92_0_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1206" y="3769111"/>
            <a:ext cx="1217131" cy="1575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2">
    <p:bg>
      <p:bgPr>
        <a:gradFill>
          <a:gsLst>
            <a:gs pos="0">
              <a:srgbClr val="EAD67B"/>
            </a:gs>
            <a:gs pos="9000">
              <a:srgbClr val="EAD67B"/>
            </a:gs>
            <a:gs pos="52000">
              <a:srgbClr val="E6CE64"/>
            </a:gs>
            <a:gs pos="95000">
              <a:srgbClr val="CCAC20"/>
            </a:gs>
            <a:gs pos="100000">
              <a:srgbClr val="CCAC20"/>
            </a:gs>
          </a:gsLst>
          <a:lin ang="15960083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e7f409bd92_0_32"/>
          <p:cNvSpPr txBox="1"/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b="0" sz="5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g2e7f409bd92_0_32"/>
          <p:cNvSpPr txBox="1"/>
          <p:nvPr>
            <p:ph idx="1" type="body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text, vector graphics&#10;&#10;Description automatically generated" id="40" name="Google Shape;40;g2e7f409bd92_0_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1206" y="3769111"/>
            <a:ext cx="1217131" cy="1575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e7f409bd92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2e7f409bd92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2e7f409bd92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"/>
          <p:cNvSpPr txBox="1"/>
          <p:nvPr>
            <p:ph idx="4294967295" type="body"/>
          </p:nvPr>
        </p:nvSpPr>
        <p:spPr>
          <a:xfrm>
            <a:off x="760050" y="1309350"/>
            <a:ext cx="7926900" cy="3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were your top 2 results?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surprised you about your results?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sp>
        <p:nvSpPr>
          <p:cNvPr id="118" name="Google Shape;118;p10"/>
          <p:cNvSpPr txBox="1"/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US" sz="3640"/>
              <a:t>What Motivates You?</a:t>
            </a:r>
            <a:endParaRPr sz="364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1"/>
          <p:cNvSpPr txBox="1"/>
          <p:nvPr>
            <p:ph idx="4294967295" type="body"/>
          </p:nvPr>
        </p:nvSpPr>
        <p:spPr>
          <a:xfrm>
            <a:off x="760050" y="1113850"/>
            <a:ext cx="7955400" cy="3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Extrinsic Motivation: To participate in an activity for the reward of an object.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prize, monetary reward, promotion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Intrinsic Motivation: To participate in an activity for an internal reward or a feeling.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desire to please, succeed, complete a task, or be seen as dependable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1"/>
          <p:cNvSpPr txBox="1"/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US" sz="3640"/>
              <a:t>Two Types of Motivation</a:t>
            </a:r>
            <a:endParaRPr sz="364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4294967295" type="body"/>
          </p:nvPr>
        </p:nvSpPr>
        <p:spPr>
          <a:xfrm>
            <a:off x="760050" y="1309350"/>
            <a:ext cx="7498200" cy="28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Cut out your cards.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cards with extrinsic and intrinsic to create groups of different types of motivation.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group, sort your cards into the group you believe they belong to.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the pros and cons of each motivation.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prepared to share your thinking with the class.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2"/>
          <p:cNvSpPr txBox="1"/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US" sz="3640"/>
              <a:t>Motivation Card Sort</a:t>
            </a:r>
            <a:endParaRPr sz="3640"/>
          </a:p>
        </p:txBody>
      </p:sp>
      <p:pic>
        <p:nvPicPr>
          <p:cNvPr id="131" name="Google Shape;13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25" y="-110477"/>
            <a:ext cx="2343150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/>
          <p:nvPr>
            <p:ph idx="4294967295" type="body"/>
          </p:nvPr>
        </p:nvSpPr>
        <p:spPr>
          <a:xfrm>
            <a:off x="760051" y="1309350"/>
            <a:ext cx="7050300" cy="3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vision board for a goal you have.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in mind the following: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your goal?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you good at that will help you reach your goal?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want to get better at that will help you reach your goal?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▪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you connect and build relationships with others who will help you reach your goal?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your vision board with the class.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3"/>
          <p:cNvSpPr txBox="1"/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US" sz="3640"/>
              <a:t>My Vision Board</a:t>
            </a:r>
            <a:endParaRPr sz="3640"/>
          </a:p>
        </p:txBody>
      </p:sp>
      <p:pic>
        <p:nvPicPr>
          <p:cNvPr id="138" name="Google Shape;13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5222" y="211997"/>
            <a:ext cx="1607225" cy="162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/>
          <p:nvPr>
            <p:ph idx="4294967295" type="body"/>
          </p:nvPr>
        </p:nvSpPr>
        <p:spPr>
          <a:xfrm>
            <a:off x="760050" y="1318875"/>
            <a:ext cx="4516800" cy="3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did making a vision board help you think about the motivation for your goals?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4"/>
          <p:cNvSpPr txBox="1"/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US" sz="3640"/>
              <a:t>Exit Ticket</a:t>
            </a:r>
            <a:endParaRPr sz="3640"/>
          </a:p>
        </p:txBody>
      </p:sp>
      <p:pic>
        <p:nvPicPr>
          <p:cNvPr id="145" name="Google Shape;14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382038">
            <a:off x="5706693" y="747793"/>
            <a:ext cx="2721190" cy="1403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>
            <p:ph type="title"/>
          </p:nvPr>
        </p:nvSpPr>
        <p:spPr>
          <a:xfrm>
            <a:off x="3192400" y="1852475"/>
            <a:ext cx="61041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700"/>
              <a:t>What’s My Motivation?</a:t>
            </a:r>
            <a:endParaRPr sz="4700"/>
          </a:p>
        </p:txBody>
      </p:sp>
      <p:sp>
        <p:nvSpPr>
          <p:cNvPr id="61" name="Google Shape;61;p2"/>
          <p:cNvSpPr txBox="1"/>
          <p:nvPr>
            <p:ph idx="2" type="title"/>
          </p:nvPr>
        </p:nvSpPr>
        <p:spPr>
          <a:xfrm>
            <a:off x="3192388" y="2427575"/>
            <a:ext cx="5523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/>
              <a:t>Staying Motivated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/>
          <p:nvPr>
            <p:ph type="title"/>
          </p:nvPr>
        </p:nvSpPr>
        <p:spPr>
          <a:xfrm>
            <a:off x="701551" y="2250050"/>
            <a:ext cx="7740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67" name="Google Shape;67;p3"/>
          <p:cNvSpPr txBox="1"/>
          <p:nvPr>
            <p:ph idx="4294967295" type="body"/>
          </p:nvPr>
        </p:nvSpPr>
        <p:spPr>
          <a:xfrm>
            <a:off x="685801" y="2971473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we stay motivated to complete a task?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/>
          <p:nvPr>
            <p:ph type="title"/>
          </p:nvPr>
        </p:nvSpPr>
        <p:spPr>
          <a:xfrm>
            <a:off x="701550" y="2078600"/>
            <a:ext cx="7740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73" name="Google Shape;73;p4"/>
          <p:cNvSpPr txBox="1"/>
          <p:nvPr>
            <p:ph idx="2" type="title"/>
          </p:nvPr>
        </p:nvSpPr>
        <p:spPr>
          <a:xfrm>
            <a:off x="646050" y="3225200"/>
            <a:ext cx="7851900" cy="135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-340677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50"/>
              <a:t>Analyze what motivates us to do our best work.</a:t>
            </a:r>
            <a:endParaRPr sz="2850"/>
          </a:p>
          <a:p>
            <a:pPr indent="-340677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50"/>
              <a:t>Apply our understanding of motivation to make a plan to encourage us to do our best work.</a:t>
            </a:r>
            <a:endParaRPr sz="285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17117"/>
              <a:buFont typeface="Arial"/>
              <a:buNone/>
            </a:pPr>
            <a:r>
              <a:t/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/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US" sz="3640"/>
              <a:t>Would You Rather?</a:t>
            </a:r>
            <a:endParaRPr sz="3640"/>
          </a:p>
        </p:txBody>
      </p:sp>
      <p:sp>
        <p:nvSpPr>
          <p:cNvPr id="79" name="Google Shape;79;p5"/>
          <p:cNvSpPr txBox="1"/>
          <p:nvPr>
            <p:ph idx="4294967295" type="body"/>
          </p:nvPr>
        </p:nvSpPr>
        <p:spPr>
          <a:xfrm>
            <a:off x="657900" y="1233775"/>
            <a:ext cx="41619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on vacation to New York City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5"/>
          <p:cNvSpPr txBox="1"/>
          <p:nvPr>
            <p:ph idx="4294967295" type="body"/>
          </p:nvPr>
        </p:nvSpPr>
        <p:spPr>
          <a:xfrm>
            <a:off x="4892702" y="12354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595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camping at the Grand Canyon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900" y="1728175"/>
            <a:ext cx="4041900" cy="269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2700" y="1728163"/>
            <a:ext cx="4041900" cy="2711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/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US" sz="3640"/>
              <a:t>Would You Rather?</a:t>
            </a:r>
            <a:endParaRPr sz="3640"/>
          </a:p>
        </p:txBody>
      </p:sp>
      <p:sp>
        <p:nvSpPr>
          <p:cNvPr id="88" name="Google Shape;88;p6"/>
          <p:cNvSpPr txBox="1"/>
          <p:nvPr>
            <p:ph idx="4294967295" type="body"/>
          </p:nvPr>
        </p:nvSpPr>
        <p:spPr>
          <a:xfrm>
            <a:off x="706275" y="1109950"/>
            <a:ext cx="40104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a book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6"/>
          <p:cNvSpPr txBox="1"/>
          <p:nvPr>
            <p:ph idx="4294967295" type="body"/>
          </p:nvPr>
        </p:nvSpPr>
        <p:spPr>
          <a:xfrm>
            <a:off x="4941077" y="1111595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water skiing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6"/>
          <p:cNvPicPr preferRelativeResize="0"/>
          <p:nvPr/>
        </p:nvPicPr>
        <p:blipFill rotWithShape="1">
          <a:blip r:embed="rId3">
            <a:alphaModFix/>
          </a:blip>
          <a:srcRect b="327" l="0" r="0" t="316"/>
          <a:stretch/>
        </p:blipFill>
        <p:spPr>
          <a:xfrm>
            <a:off x="706275" y="1604350"/>
            <a:ext cx="4041900" cy="269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6"/>
          <p:cNvPicPr preferRelativeResize="0"/>
          <p:nvPr/>
        </p:nvPicPr>
        <p:blipFill rotWithShape="1">
          <a:blip r:embed="rId4">
            <a:alphaModFix/>
          </a:blip>
          <a:srcRect b="1209" l="0" r="0" t="1219"/>
          <a:stretch/>
        </p:blipFill>
        <p:spPr>
          <a:xfrm>
            <a:off x="4941075" y="1604338"/>
            <a:ext cx="4041900" cy="2711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/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US" sz="3640"/>
              <a:t>Would You Rather?</a:t>
            </a:r>
            <a:endParaRPr sz="3640"/>
          </a:p>
        </p:txBody>
      </p:sp>
      <p:sp>
        <p:nvSpPr>
          <p:cNvPr id="97" name="Google Shape;97;p7"/>
          <p:cNvSpPr txBox="1"/>
          <p:nvPr>
            <p:ph idx="4294967295" type="body"/>
          </p:nvPr>
        </p:nvSpPr>
        <p:spPr>
          <a:xfrm>
            <a:off x="657900" y="1148050"/>
            <a:ext cx="40104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on a long road trip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7"/>
          <p:cNvSpPr txBox="1"/>
          <p:nvPr>
            <p:ph idx="4294967295" type="body"/>
          </p:nvPr>
        </p:nvSpPr>
        <p:spPr>
          <a:xfrm>
            <a:off x="4892702" y="1149695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Fly out of town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7"/>
          <p:cNvPicPr preferRelativeResize="0"/>
          <p:nvPr/>
        </p:nvPicPr>
        <p:blipFill rotWithShape="1">
          <a:blip r:embed="rId3">
            <a:alphaModFix/>
          </a:blip>
          <a:srcRect b="0" l="386" r="396" t="0"/>
          <a:stretch/>
        </p:blipFill>
        <p:spPr>
          <a:xfrm>
            <a:off x="657900" y="1642450"/>
            <a:ext cx="4041900" cy="269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7"/>
          <p:cNvPicPr preferRelativeResize="0"/>
          <p:nvPr/>
        </p:nvPicPr>
        <p:blipFill rotWithShape="1">
          <a:blip r:embed="rId4">
            <a:alphaModFix/>
          </a:blip>
          <a:srcRect b="0" l="308" r="307" t="0"/>
          <a:stretch/>
        </p:blipFill>
        <p:spPr>
          <a:xfrm>
            <a:off x="4892700" y="1642438"/>
            <a:ext cx="4041900" cy="2711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 txBox="1"/>
          <p:nvPr>
            <p:ph idx="4294967295" type="body"/>
          </p:nvPr>
        </p:nvSpPr>
        <p:spPr>
          <a:xfrm>
            <a:off x="760050" y="1309350"/>
            <a:ext cx="7821900" cy="3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you rather go on vacation to New York City or camping at the Grand Canyon?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you rather read a book or go water skiing?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you rather go on a long road trip or fly out of town for the weekend?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sp>
        <p:nvSpPr>
          <p:cNvPr id="106" name="Google Shape;106;p8"/>
          <p:cNvSpPr txBox="1"/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US" sz="3640"/>
              <a:t>Would You Rather?</a:t>
            </a:r>
            <a:endParaRPr sz="364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/>
          <p:nvPr>
            <p:ph idx="4294967295" type="body"/>
          </p:nvPr>
        </p:nvSpPr>
        <p:spPr>
          <a:xfrm>
            <a:off x="760050" y="1017725"/>
            <a:ext cx="7926600" cy="3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each question choose the one thing you would most prefer.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answering all the questions, use the Scoring Key to record your results. 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Score: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▪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choice has one of 5 letters at the end.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▪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 how many of each letter you chose.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▪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 the results in the Scoring Key on the last page.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9"/>
          <p:cNvSpPr txBox="1"/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US" sz="3640"/>
              <a:t>What Motivates You?</a:t>
            </a:r>
            <a:endParaRPr sz="364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profe</dc:creator>
</cp:coreProperties>
</file>