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j1JdFH06HPTD1isWmP3LRBMgE4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1" name="Google Shape;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2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For example, if you have set a goal to improve your sleeping habits, milestones might be successfully turning off screens 1 hour before bedtime for a week in a row, successfully getting to sleep by the desired time for # of days in a row, holding a regular pattern of sleeping nine hours at night for a # of weeks, feeling more alert in your first class of the day,… etc.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t>K20 Center. (n.d.). Vision Boards. Strategies. https://learn.k20center.ou.edu/strategy/2054</a:t>
            </a:r>
            <a:endParaRPr sz="120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latin typeface="Times New Roman"/>
                <a:ea typeface="Times New Roman"/>
                <a:cs typeface="Times New Roman"/>
                <a:sym typeface="Times New Roman"/>
              </a:rPr>
              <a:t>Following the video ask students the following questions:</a:t>
            </a:r>
            <a:endParaRPr sz="1200">
              <a:latin typeface="Times New Roman"/>
              <a:ea typeface="Times New Roman"/>
              <a:cs typeface="Times New Roman"/>
              <a:sym typeface="Times New Roman"/>
            </a:endParaRPr>
          </a:p>
          <a:p>
            <a:pPr marL="457200" lvl="0" indent="-304800" algn="l" rtl="0">
              <a:lnSpc>
                <a:spcPct val="100000"/>
              </a:lnSpc>
              <a:spcBef>
                <a:spcPts val="1200"/>
              </a:spcBef>
              <a:spcAft>
                <a:spcPts val="0"/>
              </a:spcAft>
              <a:buClr>
                <a:schemeClr val="dk1"/>
              </a:buClr>
              <a:buSzPts val="1200"/>
              <a:buFont typeface="Times New Roman"/>
              <a:buChar char="●"/>
            </a:pPr>
            <a:r>
              <a:rPr lang="en-US" sz="1200">
                <a:latin typeface="Times New Roman"/>
                <a:ea typeface="Times New Roman"/>
                <a:cs typeface="Times New Roman"/>
                <a:sym typeface="Times New Roman"/>
              </a:rPr>
              <a:t>What is his goal?</a:t>
            </a:r>
            <a:endParaRPr sz="1200">
              <a:latin typeface="Times New Roman"/>
              <a:ea typeface="Times New Roman"/>
              <a:cs typeface="Times New Roman"/>
              <a:sym typeface="Times New Roman"/>
            </a:endParaRPr>
          </a:p>
          <a:p>
            <a:pPr marL="457200" lvl="0" indent="-304800" algn="l" rtl="0">
              <a:lnSpc>
                <a:spcPct val="100000"/>
              </a:lnSpc>
              <a:spcBef>
                <a:spcPts val="0"/>
              </a:spcBef>
              <a:spcAft>
                <a:spcPts val="0"/>
              </a:spcAft>
              <a:buClr>
                <a:schemeClr val="dk1"/>
              </a:buClr>
              <a:buSzPts val="1200"/>
              <a:buFont typeface="Times New Roman"/>
              <a:buChar char="●"/>
            </a:pPr>
            <a:r>
              <a:rPr lang="en-US" sz="1200">
                <a:latin typeface="Times New Roman"/>
                <a:ea typeface="Times New Roman"/>
                <a:cs typeface="Times New Roman"/>
                <a:sym typeface="Times New Roman"/>
              </a:rPr>
              <a:t>What was he trying to do?</a:t>
            </a:r>
            <a:endParaRPr sz="1200">
              <a:latin typeface="Times New Roman"/>
              <a:ea typeface="Times New Roman"/>
              <a:cs typeface="Times New Roman"/>
              <a:sym typeface="Times New Roman"/>
            </a:endParaRPr>
          </a:p>
          <a:p>
            <a:pPr marL="457200" lvl="0" indent="-304800" algn="l" rtl="0">
              <a:lnSpc>
                <a:spcPct val="100000"/>
              </a:lnSpc>
              <a:spcBef>
                <a:spcPts val="0"/>
              </a:spcBef>
              <a:spcAft>
                <a:spcPts val="0"/>
              </a:spcAft>
              <a:buClr>
                <a:schemeClr val="dk1"/>
              </a:buClr>
              <a:buSzPts val="1200"/>
              <a:buFont typeface="Times New Roman"/>
              <a:buChar char="●"/>
            </a:pPr>
            <a:r>
              <a:rPr lang="en-US" sz="1200">
                <a:latin typeface="Times New Roman"/>
                <a:ea typeface="Times New Roman"/>
                <a:cs typeface="Times New Roman"/>
                <a:sym typeface="Times New Roman"/>
              </a:rPr>
              <a:t>How did he become so successful?</a:t>
            </a:r>
            <a:endParaRPr sz="1200">
              <a:latin typeface="Times New Roman"/>
              <a:ea typeface="Times New Roman"/>
              <a:cs typeface="Times New Roman"/>
              <a:sym typeface="Times New Roman"/>
            </a:endParaRPr>
          </a:p>
          <a:p>
            <a:pPr marL="457200" lvl="0" indent="-304800" algn="l" rtl="0">
              <a:lnSpc>
                <a:spcPct val="100000"/>
              </a:lnSpc>
              <a:spcBef>
                <a:spcPts val="0"/>
              </a:spcBef>
              <a:spcAft>
                <a:spcPts val="0"/>
              </a:spcAft>
              <a:buClr>
                <a:schemeClr val="dk1"/>
              </a:buClr>
              <a:buSzPts val="1200"/>
              <a:buFont typeface="Times New Roman"/>
              <a:buChar char="●"/>
            </a:pPr>
            <a:r>
              <a:rPr lang="en-US" sz="1200">
                <a:latin typeface="Times New Roman"/>
                <a:ea typeface="Times New Roman"/>
                <a:cs typeface="Times New Roman"/>
                <a:sym typeface="Times New Roman"/>
              </a:rPr>
              <a:t>Slide about who Jerry Seinfeld is and one about “The Chain”</a:t>
            </a:r>
            <a:endParaRPr sz="1200">
              <a:latin typeface="Times New Roman"/>
              <a:ea typeface="Times New Roman"/>
              <a:cs typeface="Times New Roman"/>
              <a:sym typeface="Times New Roman"/>
            </a:endParaRPr>
          </a:p>
          <a:p>
            <a:pPr marL="0" lvl="0" indent="0" algn="l" rtl="0">
              <a:lnSpc>
                <a:spcPct val="100000"/>
              </a:lnSpc>
              <a:spcBef>
                <a:spcPts val="1200"/>
              </a:spcBef>
              <a:spcAft>
                <a:spcPts val="0"/>
              </a:spcAft>
              <a:buSzPts val="1400"/>
              <a:buNone/>
            </a:pPr>
            <a:endParaRPr/>
          </a:p>
        </p:txBody>
      </p:sp>
      <p:sp>
        <p:nvSpPr>
          <p:cNvPr id="81" name="Google Shape;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https://commons.wikimedia.org/wiki/File:Jerry_Seinfeld_knocks_on_the_Oval_Office_window.jpg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3" name="Google Shape;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Watch in advance and decide if this video will be useful for your students or too advanced.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7" descr="A picture containing text, vector graphics&#10;&#10;Description automatically generated"/>
          <p:cNvPicPr preferRelativeResize="0"/>
          <p:nvPr/>
        </p:nvPicPr>
        <p:blipFill rotWithShape="1">
          <a:blip r:embed="rId2">
            <a:alphaModFix/>
          </a:blip>
          <a:srcRect/>
          <a:stretch/>
        </p:blipFill>
        <p:spPr>
          <a:xfrm>
            <a:off x="2584738" y="111512"/>
            <a:ext cx="3974523"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51"/>
        <p:cNvGrpSpPr/>
        <p:nvPr/>
      </p:nvGrpSpPr>
      <p:grpSpPr>
        <a:xfrm>
          <a:off x="0" y="0"/>
          <a:ext cx="0" cy="0"/>
          <a:chOff x="0" y="0"/>
          <a:chExt cx="0" cy="0"/>
        </a:xfrm>
      </p:grpSpPr>
      <p:sp>
        <p:nvSpPr>
          <p:cNvPr id="52" name="Google Shape;52;p36"/>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53" name="Google Shape;53;p3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 name="Google Shape;54;p36"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55"/>
        <p:cNvGrpSpPr/>
        <p:nvPr/>
      </p:nvGrpSpPr>
      <p:grpSpPr>
        <a:xfrm>
          <a:off x="0" y="0"/>
          <a:ext cx="0" cy="0"/>
          <a:chOff x="0" y="0"/>
          <a:chExt cx="0" cy="0"/>
        </a:xfrm>
      </p:grpSpPr>
      <p:sp>
        <p:nvSpPr>
          <p:cNvPr id="56" name="Google Shape;56;p3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7" name="Google Shape;57;p37"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58"/>
        <p:cNvGrpSpPr/>
        <p:nvPr/>
      </p:nvGrpSpPr>
      <p:grpSpPr>
        <a:xfrm>
          <a:off x="0" y="0"/>
          <a:ext cx="0" cy="0"/>
          <a:chOff x="0" y="0"/>
          <a:chExt cx="0" cy="0"/>
        </a:xfrm>
      </p:grpSpPr>
      <p:pic>
        <p:nvPicPr>
          <p:cNvPr id="59" name="Google Shape;59;p38"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60"/>
        <p:cNvGrpSpPr/>
        <p:nvPr/>
      </p:nvGrpSpPr>
      <p:grpSpPr>
        <a:xfrm>
          <a:off x="0" y="0"/>
          <a:ext cx="0" cy="0"/>
          <a:chOff x="0" y="0"/>
          <a:chExt cx="0" cy="0"/>
        </a:xfrm>
      </p:grpSpPr>
      <p:pic>
        <p:nvPicPr>
          <p:cNvPr id="61" name="Google Shape;61;p39"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62"/>
        <p:cNvGrpSpPr/>
        <p:nvPr/>
      </p:nvGrpSpPr>
      <p:grpSpPr>
        <a:xfrm>
          <a:off x="0" y="0"/>
          <a:ext cx="0" cy="0"/>
          <a:chOff x="0" y="0"/>
          <a:chExt cx="0" cy="0"/>
        </a:xfrm>
      </p:grpSpPr>
      <p:sp>
        <p:nvSpPr>
          <p:cNvPr id="63" name="Google Shape;63;p40"/>
          <p:cNvSpPr txBox="1">
            <a:spLocks noGrp="1"/>
          </p:cNvSpPr>
          <p:nvPr>
            <p:ph type="title"/>
          </p:nvPr>
        </p:nvSpPr>
        <p:spPr>
          <a:xfrm>
            <a:off x="508396" y="457200"/>
            <a:ext cx="6447300" cy="990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body" idx="1"/>
          </p:nvPr>
        </p:nvSpPr>
        <p:spPr>
          <a:xfrm>
            <a:off x="508396" y="1620440"/>
            <a:ext cx="6447300" cy="2911200"/>
          </a:xfrm>
          <a:prstGeom prst="rect">
            <a:avLst/>
          </a:prstGeom>
          <a:noFill/>
          <a:ln>
            <a:noFill/>
          </a:ln>
        </p:spPr>
        <p:txBody>
          <a:bodyPr spcFirstLastPara="1" wrap="square" lIns="68575" tIns="34275" rIns="68575" bIns="34275" anchor="t" anchorCtr="0">
            <a:no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65" name="Google Shape;65;p40"/>
          <p:cNvSpPr txBox="1">
            <a:spLocks noGrp="1"/>
          </p:cNvSpPr>
          <p:nvPr>
            <p:ph type="dt" idx="10"/>
          </p:nvPr>
        </p:nvSpPr>
        <p:spPr>
          <a:xfrm>
            <a:off x="5404247" y="4531519"/>
            <a:ext cx="6834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7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6" name="Google Shape;66;p40"/>
          <p:cNvSpPr txBox="1">
            <a:spLocks noGrp="1"/>
          </p:cNvSpPr>
          <p:nvPr>
            <p:ph type="ftr" idx="11"/>
          </p:nvPr>
        </p:nvSpPr>
        <p:spPr>
          <a:xfrm>
            <a:off x="508397" y="4531519"/>
            <a:ext cx="47232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7" name="Google Shape;67;p40"/>
          <p:cNvSpPr txBox="1">
            <a:spLocks noGrp="1"/>
          </p:cNvSpPr>
          <p:nvPr>
            <p:ph type="sldNum" idx="12"/>
          </p:nvPr>
        </p:nvSpPr>
        <p:spPr>
          <a:xfrm>
            <a:off x="6442472" y="4531519"/>
            <a:ext cx="51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100">
              <a:solidFill>
                <a:srgbClr val="000000"/>
              </a:solidFill>
              <a:latin typeface="Arial"/>
              <a:ea typeface="Arial"/>
              <a:cs typeface="Arial"/>
              <a:sym typeface="Arial"/>
            </a:endParaRPr>
          </a:p>
        </p:txBody>
      </p:sp>
      <p:pic>
        <p:nvPicPr>
          <p:cNvPr id="68" name="Google Shape;68;p40"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306797"/>
            </a:gs>
            <a:gs pos="8000">
              <a:srgbClr val="306797"/>
            </a:gs>
            <a:gs pos="48000">
              <a:srgbClr val="235079"/>
            </a:gs>
            <a:gs pos="90000">
              <a:srgbClr val="1C3C58"/>
            </a:gs>
            <a:gs pos="100000">
              <a:srgbClr val="1C3C58"/>
            </a:gs>
          </a:gsLst>
          <a:lin ang="16200000" scaled="0"/>
        </a:gradFill>
        <a:effectLst/>
      </p:bgPr>
    </p:bg>
    <p:spTree>
      <p:nvGrpSpPr>
        <p:cNvPr id="1" name="Shape 10"/>
        <p:cNvGrpSpPr/>
        <p:nvPr/>
      </p:nvGrpSpPr>
      <p:grpSpPr>
        <a:xfrm>
          <a:off x="0" y="0"/>
          <a:ext cx="0" cy="0"/>
          <a:chOff x="0" y="0"/>
          <a:chExt cx="0" cy="0"/>
        </a:xfrm>
      </p:grpSpPr>
      <p:sp>
        <p:nvSpPr>
          <p:cNvPr id="11" name="Google Shape;11;p28"/>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8"/>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28"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29"/>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dk1"/>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6" name="Google Shape;16;p2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 name="Google Shape;17;p29"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18"/>
        <p:cNvGrpSpPr/>
        <p:nvPr/>
      </p:nvGrpSpPr>
      <p:grpSpPr>
        <a:xfrm>
          <a:off x="0" y="0"/>
          <a:ext cx="0" cy="0"/>
          <a:chOff x="0" y="0"/>
          <a:chExt cx="0" cy="0"/>
        </a:xfrm>
      </p:grpSpPr>
      <p:sp>
        <p:nvSpPr>
          <p:cNvPr id="19" name="Google Shape;19;p30"/>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Clr>
                <a:schemeClr val="dk1"/>
              </a:buClr>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0" name="Google Shape;20;p30"/>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1" name="Google Shape;21;p3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p30"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EAD67B"/>
            </a:gs>
            <a:gs pos="9000">
              <a:srgbClr val="EAD67B"/>
            </a:gs>
            <a:gs pos="52000">
              <a:srgbClr val="E6CE64"/>
            </a:gs>
            <a:gs pos="95000">
              <a:srgbClr val="CCAC20"/>
            </a:gs>
            <a:gs pos="100000">
              <a:srgbClr val="CCAC20"/>
            </a:gs>
          </a:gsLst>
          <a:lin ang="15960000" scaled="0"/>
        </a:gradFill>
        <a:effectLst/>
      </p:bgPr>
    </p:bg>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dk1"/>
              </a:buClr>
              <a:buSzPts val="2600"/>
              <a:buFont typeface="Arial"/>
              <a:buChar char="•"/>
              <a:defRPr sz="2600">
                <a:solidFill>
                  <a:schemeClr val="dk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6" name="Google Shape;26;p31"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7"/>
        <p:cNvGrpSpPr/>
        <p:nvPr/>
      </p:nvGrpSpPr>
      <p:grpSpPr>
        <a:xfrm>
          <a:off x="0" y="0"/>
          <a:ext cx="0" cy="0"/>
          <a:chOff x="0" y="0"/>
          <a:chExt cx="0" cy="0"/>
        </a:xfrm>
      </p:grpSpPr>
      <p:sp>
        <p:nvSpPr>
          <p:cNvPr id="28" name="Google Shape;28;p32"/>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 name="Google Shape;29;p3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2"/>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1" name="Google Shape;31;p32"/>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2" name="Google Shape;32;p32" descr="A picture containing icon&#10;&#10;Description automatically generated"/>
          <p:cNvPicPr preferRelativeResize="0"/>
          <p:nvPr/>
        </p:nvPicPr>
        <p:blipFill rotWithShape="1">
          <a:blip r:embed="rId2">
            <a:alphaModFix/>
          </a:blip>
          <a:srcRect l="34179" t="21571" r="32616" b="56088"/>
          <a:stretch/>
        </p:blipFill>
        <p:spPr>
          <a:xfrm>
            <a:off x="1828288" y="1352281"/>
            <a:ext cx="639651" cy="536620"/>
          </a:xfrm>
          <a:prstGeom prst="rect">
            <a:avLst/>
          </a:prstGeom>
          <a:solidFill>
            <a:srgbClr val="1C3C58"/>
          </a:solidFill>
          <a:ln>
            <a:noFill/>
          </a:ln>
        </p:spPr>
      </p:pic>
      <p:pic>
        <p:nvPicPr>
          <p:cNvPr id="33" name="Google Shape;33;p32" descr="A picture containing text, vector graphics&#10;&#10;Description automatically generated"/>
          <p:cNvPicPr preferRelativeResize="0"/>
          <p:nvPr/>
        </p:nvPicPr>
        <p:blipFill rotWithShape="1">
          <a:blip r:embed="rId3">
            <a:alphaModFix/>
          </a:blip>
          <a:srcRect/>
          <a:stretch/>
        </p:blipFill>
        <p:spPr>
          <a:xfrm>
            <a:off x="7781206" y="3769111"/>
            <a:ext cx="1217131" cy="1575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3"/>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Clr>
                <a:schemeClr val="dk1"/>
              </a:buClr>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7" name="Google Shape;37;p33"/>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pic>
        <p:nvPicPr>
          <p:cNvPr id="38" name="Google Shape;38;p33"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2" name="Google Shape;42;p34"/>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3" name="Google Shape;43;p34"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7" name="Google Shape;47;p35"/>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p35"/>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9" name="Google Shape;49;p35"/>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0" name="Google Shape;50;p35" descr="A picture containing text, sign, vector graphics&#10;&#10;Description automatically generated"/>
          <p:cNvPicPr preferRelativeResize="0"/>
          <p:nvPr/>
        </p:nvPicPr>
        <p:blipFill rotWithShape="1">
          <a:blip r:embed="rId2">
            <a:alphaModFix/>
          </a:blip>
          <a:srcRect/>
          <a:stretch/>
        </p:blipFill>
        <p:spPr>
          <a:xfrm>
            <a:off x="8112101" y="4099483"/>
            <a:ext cx="901143" cy="8730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itWxXyCfW5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LQ5Uj1nryBc"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0"/>
          <p:cNvSpPr txBox="1">
            <a:spLocks noGrp="1"/>
          </p:cNvSpPr>
          <p:nvPr>
            <p:ph type="body" idx="1"/>
          </p:nvPr>
        </p:nvSpPr>
        <p:spPr>
          <a:xfrm>
            <a:off x="457200" y="1309350"/>
            <a:ext cx="4989000" cy="34341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5000"/>
              </a:lnSpc>
              <a:spcBef>
                <a:spcPts val="520"/>
              </a:spcBef>
              <a:spcAft>
                <a:spcPts val="0"/>
              </a:spcAft>
              <a:buSzPct val="108108"/>
              <a:buNone/>
            </a:pPr>
            <a:r>
              <a:rPr lang="en-US" sz="2800" b="1" dirty="0"/>
              <a:t>What are some academic goals you might want to achieve?</a:t>
            </a:r>
            <a:endParaRPr sz="2800" b="1" dirty="0"/>
          </a:p>
          <a:p>
            <a:pPr marL="457200" lvl="0" indent="-381317" algn="l" rtl="0">
              <a:lnSpc>
                <a:spcPct val="115000"/>
              </a:lnSpc>
              <a:spcBef>
                <a:spcPts val="1000"/>
              </a:spcBef>
              <a:spcAft>
                <a:spcPts val="0"/>
              </a:spcAft>
              <a:buSzPct val="100000"/>
              <a:buChar char="•"/>
            </a:pPr>
            <a:r>
              <a:rPr lang="en-US" sz="2800" dirty="0"/>
              <a:t>Write as many goal ideas down as you can in </a:t>
            </a:r>
            <a:r>
              <a:rPr lang="en-US" sz="2800" b="1" dirty="0"/>
              <a:t>two minutes</a:t>
            </a:r>
            <a:endParaRPr sz="2800" b="1" dirty="0"/>
          </a:p>
          <a:p>
            <a:pPr marL="457200" lvl="0" indent="-381317" algn="l" rtl="0">
              <a:lnSpc>
                <a:spcPct val="115000"/>
              </a:lnSpc>
              <a:spcBef>
                <a:spcPts val="1000"/>
              </a:spcBef>
              <a:spcAft>
                <a:spcPts val="0"/>
              </a:spcAft>
              <a:buSzPct val="100000"/>
              <a:buChar char="•"/>
            </a:pPr>
            <a:r>
              <a:rPr lang="en-US" sz="2800" dirty="0"/>
              <a:t>Don’t worry about making them SMART yet</a:t>
            </a:r>
            <a:endParaRPr sz="2800" dirty="0"/>
          </a:p>
          <a:p>
            <a:pPr marL="457200" lvl="0" indent="-381317" algn="l" rtl="0">
              <a:lnSpc>
                <a:spcPct val="115000"/>
              </a:lnSpc>
              <a:spcBef>
                <a:spcPts val="1000"/>
              </a:spcBef>
              <a:spcAft>
                <a:spcPts val="0"/>
              </a:spcAft>
              <a:buSzPct val="100000"/>
              <a:buChar char="•"/>
            </a:pPr>
            <a:r>
              <a:rPr lang="en-US" sz="2800" dirty="0"/>
              <a:t>We will refine later</a:t>
            </a:r>
            <a:endParaRPr sz="2800" dirty="0"/>
          </a:p>
          <a:p>
            <a:pPr marL="0" lvl="0" indent="0" algn="l" rtl="0">
              <a:lnSpc>
                <a:spcPct val="115000"/>
              </a:lnSpc>
              <a:spcBef>
                <a:spcPts val="1000"/>
              </a:spcBef>
              <a:spcAft>
                <a:spcPts val="1000"/>
              </a:spcAft>
              <a:buSzPct val="108108"/>
              <a:buNone/>
            </a:pPr>
            <a:endParaRPr dirty="0"/>
          </a:p>
        </p:txBody>
      </p:sp>
      <p:sp>
        <p:nvSpPr>
          <p:cNvPr id="130" name="Google Shape;130;p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Academic Goals- Brainstorm</a:t>
            </a:r>
            <a:endParaRPr dirty="0"/>
          </a:p>
        </p:txBody>
      </p:sp>
      <p:pic>
        <p:nvPicPr>
          <p:cNvPr id="2" name="Google Shape;121;p9">
            <a:extLst>
              <a:ext uri="{FF2B5EF4-FFF2-40B4-BE49-F238E27FC236}">
                <a16:creationId xmlns:a16="http://schemas.microsoft.com/office/drawing/2014/main" id="{5BDB558A-A0BC-1C41-6C07-5207A3D35745}"/>
              </a:ext>
            </a:extLst>
          </p:cNvPr>
          <p:cNvPicPr preferRelativeResize="0"/>
          <p:nvPr/>
        </p:nvPicPr>
        <p:blipFill rotWithShape="1">
          <a:blip r:embed="rId3">
            <a:alphaModFix/>
          </a:blip>
          <a:srcRect/>
          <a:stretch/>
        </p:blipFill>
        <p:spPr>
          <a:xfrm>
            <a:off x="6266517" y="620672"/>
            <a:ext cx="2766899" cy="2770974"/>
          </a:xfrm>
          <a:prstGeom prst="rect">
            <a:avLst/>
          </a:prstGeom>
          <a:noFill/>
          <a:ln>
            <a:noFill/>
          </a:ln>
        </p:spPr>
      </p:pic>
      <p:sp>
        <p:nvSpPr>
          <p:cNvPr id="3" name="Google Shape;123;p9">
            <a:extLst>
              <a:ext uri="{FF2B5EF4-FFF2-40B4-BE49-F238E27FC236}">
                <a16:creationId xmlns:a16="http://schemas.microsoft.com/office/drawing/2014/main" id="{A4FB177D-4853-E4B8-4C5C-D89E0F80618D}"/>
              </a:ext>
            </a:extLst>
          </p:cNvPr>
          <p:cNvSpPr txBox="1"/>
          <p:nvPr/>
        </p:nvSpPr>
        <p:spPr>
          <a:xfrm>
            <a:off x="6956996" y="1251328"/>
            <a:ext cx="1451400" cy="1477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4200" b="1" i="0" u="none" strike="noStrike" cap="none" dirty="0">
                <a:solidFill>
                  <a:schemeClr val="accent4"/>
                </a:solidFill>
                <a:latin typeface="Calibri"/>
                <a:ea typeface="Calibri"/>
                <a:cs typeface="Calibri"/>
                <a:sym typeface="Calibri"/>
              </a:rPr>
              <a:t>2</a:t>
            </a:r>
            <a:endParaRPr sz="4200" b="1" i="0" u="none" strike="noStrike" cap="none" dirty="0">
              <a:solidFill>
                <a:schemeClr val="accent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200"/>
              <a:buFont typeface="Arial"/>
              <a:buNone/>
            </a:pPr>
            <a:r>
              <a:rPr lang="en-US" sz="4200" b="1" i="0" u="none" strike="noStrike" cap="none" dirty="0">
                <a:solidFill>
                  <a:schemeClr val="accent4"/>
                </a:solidFill>
                <a:latin typeface="Calibri"/>
                <a:ea typeface="Calibri"/>
                <a:cs typeface="Calibri"/>
                <a:sym typeface="Calibri"/>
              </a:rPr>
              <a:t>mins</a:t>
            </a:r>
            <a:endParaRPr sz="4200" b="1" i="0" u="none" strike="noStrike" cap="none" dirty="0">
              <a:solidFill>
                <a:schemeClr val="accent4"/>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1"/>
          <p:cNvSpPr txBox="1">
            <a:spLocks noGrp="1"/>
          </p:cNvSpPr>
          <p:nvPr>
            <p:ph type="body" idx="1"/>
          </p:nvPr>
        </p:nvSpPr>
        <p:spPr>
          <a:xfrm>
            <a:off x="457200" y="1309350"/>
            <a:ext cx="48540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dirty="0"/>
              <a:t>Take turns finishing the sentence above. </a:t>
            </a:r>
            <a:endParaRPr dirty="0"/>
          </a:p>
          <a:p>
            <a:pPr marL="457200" lvl="0" indent="-393700" algn="l" rtl="0">
              <a:lnSpc>
                <a:spcPct val="100000"/>
              </a:lnSpc>
              <a:spcBef>
                <a:spcPts val="1000"/>
              </a:spcBef>
              <a:spcAft>
                <a:spcPts val="1000"/>
              </a:spcAft>
              <a:buSzPts val="2600"/>
              <a:buChar char="•"/>
            </a:pPr>
            <a:r>
              <a:rPr lang="en-US" dirty="0"/>
              <a:t>Keep going around the room until we run out of ideas.</a:t>
            </a:r>
            <a:endParaRPr dirty="0"/>
          </a:p>
        </p:txBody>
      </p:sp>
      <p:sp>
        <p:nvSpPr>
          <p:cNvPr id="137" name="Google Shape;137;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“This Club Will be a Success If…”</a:t>
            </a:r>
            <a:endParaRPr dirty="0"/>
          </a:p>
        </p:txBody>
      </p:sp>
      <p:pic>
        <p:nvPicPr>
          <p:cNvPr id="138" name="Google Shape;138;p11"/>
          <p:cNvPicPr preferRelativeResize="0"/>
          <p:nvPr/>
        </p:nvPicPr>
        <p:blipFill rotWithShape="1">
          <a:blip r:embed="rId3">
            <a:alphaModFix/>
          </a:blip>
          <a:srcRect/>
          <a:stretch/>
        </p:blipFill>
        <p:spPr>
          <a:xfrm>
            <a:off x="4724400" y="355450"/>
            <a:ext cx="3881149" cy="38811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2"/>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b="1" dirty="0"/>
              <a:t>Do one of the goals (personal or academic) from your brainstorming session align to our whole group </a:t>
            </a:r>
            <a:br>
              <a:rPr lang="en-US" b="1" dirty="0"/>
            </a:br>
            <a:r>
              <a:rPr lang="en-US" b="1" dirty="0"/>
              <a:t>club goals brainstorm?</a:t>
            </a:r>
            <a:endParaRPr b="1" dirty="0"/>
          </a:p>
          <a:p>
            <a:pPr marL="457200" lvl="0" indent="-393700" algn="l" rtl="0">
              <a:lnSpc>
                <a:spcPct val="100000"/>
              </a:lnSpc>
              <a:spcBef>
                <a:spcPts val="1000"/>
              </a:spcBef>
              <a:spcAft>
                <a:spcPts val="0"/>
              </a:spcAft>
              <a:buSzPts val="2600"/>
              <a:buChar char="•"/>
            </a:pPr>
            <a:r>
              <a:rPr lang="en-US" dirty="0"/>
              <a:t>Highlight your goals that are the most aligned.</a:t>
            </a:r>
            <a:endParaRPr dirty="0"/>
          </a:p>
          <a:p>
            <a:pPr marL="457200" lvl="0" indent="-393700" algn="l" rtl="0">
              <a:lnSpc>
                <a:spcPct val="100000"/>
              </a:lnSpc>
              <a:spcBef>
                <a:spcPts val="1000"/>
              </a:spcBef>
              <a:spcAft>
                <a:spcPts val="1000"/>
              </a:spcAft>
              <a:buSzPts val="2600"/>
              <a:buChar char="•"/>
            </a:pPr>
            <a:r>
              <a:rPr lang="en-US" dirty="0"/>
              <a:t>Restate this goal in a way that that reflects </a:t>
            </a:r>
            <a:br>
              <a:rPr lang="en-US" dirty="0"/>
            </a:br>
            <a:r>
              <a:rPr lang="en-US" dirty="0"/>
              <a:t>the alignment to what you hope to get out of this club.</a:t>
            </a:r>
            <a:endParaRPr dirty="0"/>
          </a:p>
        </p:txBody>
      </p:sp>
      <p:sp>
        <p:nvSpPr>
          <p:cNvPr id="144" name="Google Shape;144;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Finding your SMART Goal</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Make sure your SMART Goal includes:</a:t>
            </a:r>
            <a:endParaRPr dirty="0"/>
          </a:p>
        </p:txBody>
      </p:sp>
      <p:sp>
        <p:nvSpPr>
          <p:cNvPr id="150" name="Google Shape;150;p13"/>
          <p:cNvSpPr/>
          <p:nvPr/>
        </p:nvSpPr>
        <p:spPr>
          <a:xfrm>
            <a:off x="643800" y="1476875"/>
            <a:ext cx="7758300" cy="2374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 name="Google Shape;151;p13"/>
          <p:cNvPicPr preferRelativeResize="0"/>
          <p:nvPr/>
        </p:nvPicPr>
        <p:blipFill rotWithShape="1">
          <a:blip r:embed="rId3">
            <a:alphaModFix/>
          </a:blip>
          <a:srcRect/>
          <a:stretch/>
        </p:blipFill>
        <p:spPr>
          <a:xfrm>
            <a:off x="801667" y="1476863"/>
            <a:ext cx="7543123" cy="2215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520"/>
              </a:spcBef>
              <a:spcAft>
                <a:spcPts val="0"/>
              </a:spcAft>
              <a:buSzPts val="2600"/>
              <a:buNone/>
            </a:pPr>
            <a:r>
              <a:rPr lang="en-US" b="1" dirty="0"/>
              <a:t>Include the following:</a:t>
            </a:r>
            <a:endParaRPr b="1" dirty="0"/>
          </a:p>
          <a:p>
            <a:pPr marL="457200" lvl="0" indent="-393700" algn="l" rtl="0">
              <a:lnSpc>
                <a:spcPct val="115000"/>
              </a:lnSpc>
              <a:spcBef>
                <a:spcPts val="520"/>
              </a:spcBef>
              <a:spcAft>
                <a:spcPts val="0"/>
              </a:spcAft>
              <a:buSzPts val="2600"/>
              <a:buChar char="•"/>
            </a:pPr>
            <a:r>
              <a:rPr lang="en-US" dirty="0"/>
              <a:t>What are you trying to accomplish? </a:t>
            </a:r>
            <a:endParaRPr dirty="0"/>
          </a:p>
          <a:p>
            <a:pPr marL="457200" lvl="0" indent="-393700" algn="l" rtl="0">
              <a:lnSpc>
                <a:spcPct val="115000"/>
              </a:lnSpc>
              <a:spcBef>
                <a:spcPts val="520"/>
              </a:spcBef>
              <a:spcAft>
                <a:spcPts val="0"/>
              </a:spcAft>
              <a:buSzPts val="2600"/>
              <a:buChar char="•"/>
            </a:pPr>
            <a:r>
              <a:rPr lang="en-US" dirty="0"/>
              <a:t>What three (3) steps will you take each day to achieve this goal?</a:t>
            </a:r>
            <a:endParaRPr dirty="0"/>
          </a:p>
          <a:p>
            <a:pPr marL="457200" lvl="0" indent="-393700" algn="l" rtl="0">
              <a:lnSpc>
                <a:spcPct val="115000"/>
              </a:lnSpc>
              <a:spcBef>
                <a:spcPts val="520"/>
              </a:spcBef>
              <a:spcAft>
                <a:spcPts val="0"/>
              </a:spcAft>
              <a:buSzPts val="2600"/>
              <a:buChar char="•"/>
            </a:pPr>
            <a:r>
              <a:rPr lang="en-US" dirty="0"/>
              <a:t>Where might your steps for achieving this goal take place?</a:t>
            </a:r>
            <a:endParaRPr dirty="0"/>
          </a:p>
          <a:p>
            <a:pPr marL="457200" lvl="0" indent="-393700" algn="l" rtl="0">
              <a:lnSpc>
                <a:spcPct val="115000"/>
              </a:lnSpc>
              <a:spcBef>
                <a:spcPts val="520"/>
              </a:spcBef>
              <a:spcAft>
                <a:spcPts val="0"/>
              </a:spcAft>
              <a:buSzPts val="2600"/>
              <a:buChar char="•"/>
            </a:pPr>
            <a:r>
              <a:rPr lang="en-US" dirty="0"/>
              <a:t>Who will be involved?</a:t>
            </a:r>
            <a:endParaRPr dirty="0"/>
          </a:p>
        </p:txBody>
      </p:sp>
      <p:sp>
        <p:nvSpPr>
          <p:cNvPr id="157" name="Google Shape;157;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Is Your Goal is </a:t>
            </a:r>
            <a:r>
              <a:rPr lang="en-US" b="1" i="1" u="sng" dirty="0"/>
              <a:t>Specific?</a:t>
            </a:r>
            <a:endParaRPr b="1" i="1" u="sn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520"/>
              </a:spcBef>
              <a:spcAft>
                <a:spcPts val="0"/>
              </a:spcAft>
              <a:buSzPts val="2600"/>
              <a:buNone/>
            </a:pPr>
            <a:r>
              <a:rPr lang="en-US" b="1" dirty="0"/>
              <a:t>Include the following:</a:t>
            </a:r>
            <a:endParaRPr b="1" dirty="0"/>
          </a:p>
          <a:p>
            <a:pPr marL="457200" lvl="0" indent="-393700" algn="l" rtl="0">
              <a:lnSpc>
                <a:spcPct val="115000"/>
              </a:lnSpc>
              <a:spcBef>
                <a:spcPts val="1000"/>
              </a:spcBef>
              <a:spcAft>
                <a:spcPts val="0"/>
              </a:spcAft>
              <a:buSzPts val="2600"/>
              <a:buChar char="•"/>
            </a:pPr>
            <a:r>
              <a:rPr lang="en-US" dirty="0"/>
              <a:t>What will success look like?</a:t>
            </a:r>
            <a:endParaRPr dirty="0"/>
          </a:p>
          <a:p>
            <a:pPr marL="457200" lvl="0" indent="-393700" algn="l" rtl="0">
              <a:lnSpc>
                <a:spcPct val="115000"/>
              </a:lnSpc>
              <a:spcBef>
                <a:spcPts val="1000"/>
              </a:spcBef>
              <a:spcAft>
                <a:spcPts val="0"/>
              </a:spcAft>
              <a:buSzPts val="2600"/>
              <a:buChar char="•"/>
            </a:pPr>
            <a:r>
              <a:rPr lang="en-US" dirty="0"/>
              <a:t>How will you measure if you are making progress?</a:t>
            </a:r>
            <a:endParaRPr dirty="0"/>
          </a:p>
          <a:p>
            <a:pPr marL="457200" lvl="0" indent="-393700" algn="l" rtl="0">
              <a:lnSpc>
                <a:spcPct val="115000"/>
              </a:lnSpc>
              <a:spcBef>
                <a:spcPts val="1000"/>
              </a:spcBef>
              <a:spcAft>
                <a:spcPts val="0"/>
              </a:spcAft>
              <a:buSzPts val="2600"/>
              <a:buChar char="•"/>
            </a:pPr>
            <a:r>
              <a:rPr lang="en-US" dirty="0"/>
              <a:t>How often will you check your progress?</a:t>
            </a:r>
            <a:endParaRPr dirty="0"/>
          </a:p>
          <a:p>
            <a:pPr marL="457200" lvl="0" indent="-393700" algn="l" rtl="0">
              <a:lnSpc>
                <a:spcPct val="115000"/>
              </a:lnSpc>
              <a:spcBef>
                <a:spcPts val="1000"/>
              </a:spcBef>
              <a:spcAft>
                <a:spcPts val="1000"/>
              </a:spcAft>
              <a:buSzPts val="2600"/>
              <a:buChar char="•"/>
            </a:pPr>
            <a:r>
              <a:rPr lang="en-US" dirty="0"/>
              <a:t>If it will take several months, set milestones.</a:t>
            </a:r>
            <a:endParaRPr dirty="0"/>
          </a:p>
        </p:txBody>
      </p:sp>
      <p:sp>
        <p:nvSpPr>
          <p:cNvPr id="163" name="Google Shape;163;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Is your Goal </a:t>
            </a:r>
            <a:r>
              <a:rPr lang="en-US" b="1" i="1" u="sng" dirty="0"/>
              <a:t>Measurable</a:t>
            </a:r>
            <a:r>
              <a:rPr lang="en-US" dirty="0"/>
              <a:t>?</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6"/>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15000"/>
              </a:lnSpc>
              <a:spcBef>
                <a:spcPts val="0"/>
              </a:spcBef>
              <a:spcAft>
                <a:spcPts val="0"/>
              </a:spcAft>
              <a:buSzPct val="117647"/>
              <a:buNone/>
            </a:pPr>
            <a:r>
              <a:rPr lang="en-US" b="1"/>
              <a:t>Include the following:</a:t>
            </a:r>
            <a:endParaRPr b="1"/>
          </a:p>
          <a:p>
            <a:pPr marL="457200" lvl="0" indent="-368935" algn="l" rtl="0">
              <a:lnSpc>
                <a:spcPct val="115000"/>
              </a:lnSpc>
              <a:spcBef>
                <a:spcPts val="1000"/>
              </a:spcBef>
              <a:spcAft>
                <a:spcPts val="0"/>
              </a:spcAft>
              <a:buSzPct val="100000"/>
              <a:buChar char="•"/>
            </a:pPr>
            <a:r>
              <a:rPr lang="en-US"/>
              <a:t>Is your goal of a manageable size? Your goal should inspire motivation and help you on your way to bigger things, but not be so big it’s overwhelming.</a:t>
            </a:r>
            <a:endParaRPr/>
          </a:p>
          <a:p>
            <a:pPr marL="457200" lvl="0" indent="-368935" algn="l" rtl="0">
              <a:lnSpc>
                <a:spcPct val="115000"/>
              </a:lnSpc>
              <a:spcBef>
                <a:spcPts val="1000"/>
              </a:spcBef>
              <a:spcAft>
                <a:spcPts val="0"/>
              </a:spcAft>
              <a:buSzPct val="100000"/>
              <a:buChar char="•"/>
            </a:pPr>
            <a:r>
              <a:rPr lang="en-US"/>
              <a:t>Do you expect to encounter obstacles? How will you address them?</a:t>
            </a:r>
            <a:endParaRPr/>
          </a:p>
          <a:p>
            <a:pPr marL="457200" lvl="0" indent="-368935" algn="l" rtl="0">
              <a:lnSpc>
                <a:spcPct val="115000"/>
              </a:lnSpc>
              <a:spcBef>
                <a:spcPts val="520"/>
              </a:spcBef>
              <a:spcAft>
                <a:spcPts val="1000"/>
              </a:spcAft>
              <a:buSzPct val="100000"/>
              <a:buChar char="•"/>
            </a:pPr>
            <a:r>
              <a:rPr lang="en-US"/>
              <a:t>What do you need to succeed? Do you have the necessary skills and resources to accomplish this goal? If not, how will you ensure you have what you need?</a:t>
            </a:r>
            <a:endParaRPr/>
          </a:p>
        </p:txBody>
      </p:sp>
      <p:sp>
        <p:nvSpPr>
          <p:cNvPr id="169" name="Google Shape;169;p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Is Your Goal </a:t>
            </a:r>
            <a:r>
              <a:rPr lang="en-US" b="1" i="1" u="sng"/>
              <a:t>Achievable?</a:t>
            </a:r>
            <a:endParaRPr b="1" i="1" u="sng"/>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7"/>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b="1" dirty="0"/>
              <a:t>Include the following:</a:t>
            </a:r>
            <a:endParaRPr b="1" dirty="0"/>
          </a:p>
          <a:p>
            <a:pPr marL="457200" lvl="0" indent="-393700" algn="l" rtl="0">
              <a:lnSpc>
                <a:spcPct val="100000"/>
              </a:lnSpc>
              <a:spcBef>
                <a:spcPts val="1000"/>
              </a:spcBef>
              <a:spcAft>
                <a:spcPts val="0"/>
              </a:spcAft>
              <a:buSzPts val="2600"/>
              <a:buChar char="•"/>
            </a:pPr>
            <a:r>
              <a:rPr lang="en-US" dirty="0"/>
              <a:t>Why is this goal important for you to accomplish? </a:t>
            </a:r>
            <a:endParaRPr dirty="0"/>
          </a:p>
          <a:p>
            <a:pPr marL="457200" lvl="0" indent="-393700" algn="l" rtl="0">
              <a:lnSpc>
                <a:spcPct val="100000"/>
              </a:lnSpc>
              <a:spcBef>
                <a:spcPts val="1000"/>
              </a:spcBef>
              <a:spcAft>
                <a:spcPts val="1000"/>
              </a:spcAft>
              <a:buSzPts val="2600"/>
              <a:buChar char="•"/>
            </a:pPr>
            <a:r>
              <a:rPr lang="en-US" dirty="0"/>
              <a:t>How does this goal help you reach bigger goals?</a:t>
            </a:r>
            <a:endParaRPr dirty="0"/>
          </a:p>
        </p:txBody>
      </p:sp>
      <p:sp>
        <p:nvSpPr>
          <p:cNvPr id="175" name="Google Shape;175;p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Is Your Goal </a:t>
            </a:r>
            <a:r>
              <a:rPr lang="en-US" b="1" i="1" u="sng" dirty="0"/>
              <a:t>Relevant?</a:t>
            </a:r>
            <a:endParaRPr b="1" i="1"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520"/>
              </a:spcBef>
              <a:spcAft>
                <a:spcPts val="0"/>
              </a:spcAft>
              <a:buSzPts val="2600"/>
              <a:buNone/>
            </a:pPr>
            <a:r>
              <a:rPr lang="en-US" b="1" dirty="0"/>
              <a:t>Include the following:</a:t>
            </a:r>
            <a:endParaRPr b="1" dirty="0"/>
          </a:p>
          <a:p>
            <a:pPr marL="457200" lvl="0" indent="-393700" algn="l" rtl="0">
              <a:lnSpc>
                <a:spcPct val="100000"/>
              </a:lnSpc>
              <a:spcBef>
                <a:spcPts val="1000"/>
              </a:spcBef>
              <a:spcAft>
                <a:spcPts val="0"/>
              </a:spcAft>
              <a:buSzPts val="2600"/>
              <a:buChar char="•"/>
            </a:pPr>
            <a:r>
              <a:rPr lang="en-US" dirty="0"/>
              <a:t>Set a target date for completing your tasks.</a:t>
            </a:r>
            <a:endParaRPr dirty="0"/>
          </a:p>
          <a:p>
            <a:pPr marL="457200" lvl="0" indent="-393700" algn="l" rtl="0">
              <a:lnSpc>
                <a:spcPct val="100000"/>
              </a:lnSpc>
              <a:spcBef>
                <a:spcPts val="1000"/>
              </a:spcBef>
              <a:spcAft>
                <a:spcPts val="0"/>
              </a:spcAft>
              <a:buSzPts val="2600"/>
              <a:buChar char="•"/>
            </a:pPr>
            <a:r>
              <a:rPr lang="en-US" dirty="0"/>
              <a:t>What you can accomplish realistically in that time frame?</a:t>
            </a:r>
            <a:endParaRPr dirty="0"/>
          </a:p>
          <a:p>
            <a:pPr marL="457200" lvl="0" indent="-393700" algn="l" rtl="0">
              <a:lnSpc>
                <a:spcPct val="100000"/>
              </a:lnSpc>
              <a:spcBef>
                <a:spcPts val="1000"/>
              </a:spcBef>
              <a:spcAft>
                <a:spcPts val="1000"/>
              </a:spcAft>
              <a:buSzPts val="2600"/>
              <a:buChar char="•"/>
            </a:pPr>
            <a:r>
              <a:rPr lang="en-US" dirty="0"/>
              <a:t>If your goal will take three (3) months to complete, </a:t>
            </a:r>
            <a:br>
              <a:rPr lang="en-US" dirty="0"/>
            </a:br>
            <a:r>
              <a:rPr lang="en-US" dirty="0"/>
              <a:t>it’s helpful to think about what you should have achieved half-way through.</a:t>
            </a:r>
            <a:endParaRPr dirty="0"/>
          </a:p>
        </p:txBody>
      </p:sp>
      <p:sp>
        <p:nvSpPr>
          <p:cNvPr id="181" name="Google Shape;181;p1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Is Your Goal </a:t>
            </a:r>
            <a:r>
              <a:rPr lang="en-US" b="1" i="1" u="sng" dirty="0"/>
              <a:t>Timely?</a:t>
            </a:r>
            <a:endParaRPr b="1" i="1" u="sng"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Milestones</a:t>
            </a:r>
            <a:endParaRPr dirty="0"/>
          </a:p>
        </p:txBody>
      </p:sp>
      <p:pic>
        <p:nvPicPr>
          <p:cNvPr id="187" name="Google Shape;187;p19"/>
          <p:cNvPicPr preferRelativeResize="0"/>
          <p:nvPr/>
        </p:nvPicPr>
        <p:blipFill rotWithShape="1">
          <a:blip r:embed="rId3">
            <a:alphaModFix/>
          </a:blip>
          <a:srcRect l="26814" t="1097" r="8744" b="910"/>
          <a:stretch/>
        </p:blipFill>
        <p:spPr>
          <a:xfrm>
            <a:off x="4572000" y="1330000"/>
            <a:ext cx="3264601" cy="2808675"/>
          </a:xfrm>
          <a:prstGeom prst="rect">
            <a:avLst/>
          </a:prstGeom>
          <a:noFill/>
          <a:ln w="9525" cap="flat" cmpd="sng">
            <a:solidFill>
              <a:schemeClr val="accent2"/>
            </a:solidFill>
            <a:prstDash val="solid"/>
            <a:round/>
            <a:headEnd type="none" w="sm" len="sm"/>
            <a:tailEnd type="none" w="sm" len="sm"/>
          </a:ln>
        </p:spPr>
      </p:pic>
      <p:sp>
        <p:nvSpPr>
          <p:cNvPr id="188" name="Google Shape;188;p19"/>
          <p:cNvSpPr txBox="1">
            <a:spLocks noGrp="1"/>
          </p:cNvSpPr>
          <p:nvPr>
            <p:ph type="body" idx="2"/>
          </p:nvPr>
        </p:nvSpPr>
        <p:spPr>
          <a:xfrm>
            <a:off x="450849" y="1164647"/>
            <a:ext cx="3992225" cy="3423053"/>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420"/>
              </a:spcBef>
              <a:spcAft>
                <a:spcPts val="0"/>
              </a:spcAft>
              <a:buClr>
                <a:schemeClr val="dk1"/>
              </a:buClr>
              <a:buSzPts val="1100"/>
              <a:buFont typeface="Arial"/>
              <a:buNone/>
            </a:pPr>
            <a:r>
              <a:rPr lang="en-US" sz="2600" dirty="0"/>
              <a:t>Milestones are a series of steps along the way that when added up will result in the completion of your main goal.</a:t>
            </a:r>
            <a:endParaRPr sz="2600" dirty="0"/>
          </a:p>
          <a:p>
            <a:pPr marL="457200" lvl="0" indent="-361950" algn="l" rtl="0">
              <a:lnSpc>
                <a:spcPct val="100000"/>
              </a:lnSpc>
              <a:spcBef>
                <a:spcPts val="1000"/>
              </a:spcBef>
              <a:spcAft>
                <a:spcPts val="0"/>
              </a:spcAft>
              <a:buSzPts val="2100"/>
              <a:buChar char="•"/>
            </a:pPr>
            <a:r>
              <a:rPr lang="en-US" sz="2600" dirty="0"/>
              <a:t>Actions or habits </a:t>
            </a:r>
            <a:endParaRPr sz="2600" dirty="0"/>
          </a:p>
          <a:p>
            <a:pPr marL="457200" lvl="0" indent="-361950" algn="l" rtl="0">
              <a:lnSpc>
                <a:spcPct val="100000"/>
              </a:lnSpc>
              <a:spcBef>
                <a:spcPts val="1000"/>
              </a:spcBef>
              <a:spcAft>
                <a:spcPts val="0"/>
              </a:spcAft>
              <a:buSzPts val="2100"/>
              <a:buChar char="•"/>
            </a:pPr>
            <a:r>
              <a:rPr lang="en-US" sz="2600" dirty="0"/>
              <a:t>Observed change over time</a:t>
            </a:r>
            <a:endParaRPr sz="2600" dirty="0"/>
          </a:p>
          <a:p>
            <a:pPr marL="0" lvl="0" indent="0" algn="l" rtl="0">
              <a:lnSpc>
                <a:spcPct val="100000"/>
              </a:lnSpc>
              <a:spcBef>
                <a:spcPts val="1000"/>
              </a:spcBef>
              <a:spcAft>
                <a:spcPts val="1000"/>
              </a:spcAft>
              <a:buSzPts val="1800"/>
              <a:buNone/>
            </a:pPr>
            <a:endParaRPr sz="2600" dirty="0">
              <a:highlight>
                <a:srgbClr val="00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dirty="0"/>
              <a:t>Seinfeld’s SMART Steps to Success</a:t>
            </a:r>
            <a:endParaRPr dirty="0"/>
          </a:p>
        </p:txBody>
      </p:sp>
      <p:sp>
        <p:nvSpPr>
          <p:cNvPr id="78" name="Google Shape;78;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lvl="0" indent="0" algn="l" rtl="0">
              <a:lnSpc>
                <a:spcPct val="100000"/>
              </a:lnSpc>
              <a:spcBef>
                <a:spcPts val="520"/>
              </a:spcBef>
              <a:spcAft>
                <a:spcPts val="0"/>
              </a:spcAft>
              <a:buSzPts val="2600"/>
              <a:buNone/>
            </a:pPr>
            <a:r>
              <a:rPr lang="en-US" dirty="0"/>
              <a:t>Goal Setting</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Don’t Break the Chain</a:t>
            </a:r>
            <a:endParaRPr dirty="0"/>
          </a:p>
        </p:txBody>
      </p:sp>
      <p:sp>
        <p:nvSpPr>
          <p:cNvPr id="194" name="Google Shape;194;p20"/>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fontScale="55000" lnSpcReduction="20000"/>
          </a:bodyPr>
          <a:lstStyle/>
          <a:p>
            <a:pPr marL="0" lvl="0" indent="0" algn="l" rtl="0">
              <a:lnSpc>
                <a:spcPct val="100000"/>
              </a:lnSpc>
              <a:spcBef>
                <a:spcPts val="520"/>
              </a:spcBef>
              <a:spcAft>
                <a:spcPts val="0"/>
              </a:spcAft>
              <a:buClr>
                <a:schemeClr val="dk1"/>
              </a:buClr>
              <a:buSzPct val="42307"/>
              <a:buFont typeface="Arial"/>
              <a:buNone/>
            </a:pPr>
            <a:r>
              <a:rPr lang="en-US" dirty="0"/>
              <a:t>He said the way to be a better comic was to create better jokes and the way to create better jokes was to write every day.</a:t>
            </a:r>
            <a:endParaRPr dirty="0"/>
          </a:p>
          <a:p>
            <a:pPr marL="0" lvl="0" indent="0" algn="l" rtl="0">
              <a:lnSpc>
                <a:spcPct val="100000"/>
              </a:lnSpc>
              <a:spcBef>
                <a:spcPts val="520"/>
              </a:spcBef>
              <a:spcAft>
                <a:spcPts val="0"/>
              </a:spcAft>
              <a:buClr>
                <a:schemeClr val="dk1"/>
              </a:buClr>
              <a:buSzPct val="42307"/>
              <a:buFont typeface="Arial"/>
              <a:buNone/>
            </a:pPr>
            <a:r>
              <a:rPr lang="en-US" dirty="0"/>
              <a:t>He told me to get a big wall calendar that has a whole year on one page and hang it on a prominent wall. The next step was to get a big red magic marker. He said for each day that I do my task of writing, I get to put a big red X over that day.</a:t>
            </a:r>
            <a:endParaRPr dirty="0"/>
          </a:p>
          <a:p>
            <a:pPr marL="0" lvl="0" indent="0" algn="l" rtl="0">
              <a:lnSpc>
                <a:spcPct val="100000"/>
              </a:lnSpc>
              <a:spcBef>
                <a:spcPts val="520"/>
              </a:spcBef>
              <a:spcAft>
                <a:spcPts val="0"/>
              </a:spcAft>
              <a:buSzPct val="210526"/>
              <a:buNone/>
            </a:pPr>
            <a:r>
              <a:rPr lang="en-US" dirty="0"/>
              <a:t>“After a few days you'll have a chain. Just keep at it and the chain will grow longer every day. You'll like seeing that chain, especially when you get a few weeks under your belt. Your only job is to not break the chain.”</a:t>
            </a:r>
            <a:endParaRPr dirty="0"/>
          </a:p>
        </p:txBody>
      </p:sp>
      <p:sp>
        <p:nvSpPr>
          <p:cNvPr id="195" name="Google Shape;195;p20"/>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fontScale="77500" lnSpcReduction="20000"/>
          </a:bodyPr>
          <a:lstStyle/>
          <a:p>
            <a:pPr marL="457200" lvl="0" indent="-314960" algn="l" rtl="0">
              <a:lnSpc>
                <a:spcPct val="100000"/>
              </a:lnSpc>
              <a:spcBef>
                <a:spcPts val="320"/>
              </a:spcBef>
              <a:spcAft>
                <a:spcPts val="0"/>
              </a:spcAft>
              <a:buSzPct val="100000"/>
              <a:buChar char="-"/>
            </a:pPr>
            <a:r>
              <a:rPr lang="en-US"/>
              <a:t>Brad Isaac on “Tips for a Young Comedian from Jerry Seinfeld”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2"/>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Habit Tracking</a:t>
            </a:r>
            <a:endParaRPr dirty="0"/>
          </a:p>
        </p:txBody>
      </p:sp>
      <p:sp>
        <p:nvSpPr>
          <p:cNvPr id="202" name="Google Shape;202;p22"/>
          <p:cNvSpPr txBox="1">
            <a:spLocks noGrp="1"/>
          </p:cNvSpPr>
          <p:nvPr>
            <p:ph type="body" idx="1"/>
          </p:nvPr>
        </p:nvSpPr>
        <p:spPr>
          <a:xfrm>
            <a:off x="322028" y="1160204"/>
            <a:ext cx="4038600" cy="3448256"/>
          </a:xfrm>
          <a:prstGeom prst="rect">
            <a:avLst/>
          </a:prstGeom>
          <a:noFill/>
          <a:ln>
            <a:noFill/>
          </a:ln>
        </p:spPr>
        <p:txBody>
          <a:bodyPr spcFirstLastPara="1" wrap="square" lIns="91400" tIns="91400" rIns="91400" bIns="91400" anchor="t" anchorCtr="0">
            <a:noAutofit/>
          </a:bodyPr>
          <a:lstStyle/>
          <a:p>
            <a:pPr marL="457200" lvl="0" indent="-355600" algn="l" rtl="0">
              <a:lnSpc>
                <a:spcPct val="115000"/>
              </a:lnSpc>
              <a:spcBef>
                <a:spcPts val="0"/>
              </a:spcBef>
              <a:spcAft>
                <a:spcPts val="0"/>
              </a:spcAft>
              <a:buSzPts val="2000"/>
              <a:buChar char="●"/>
            </a:pPr>
            <a:r>
              <a:rPr lang="en-US" sz="2300" dirty="0">
                <a:latin typeface="Calibri" panose="020F0502020204030204" pitchFamily="34" charset="0"/>
                <a:ea typeface="Arial"/>
                <a:cs typeface="Calibri" panose="020F0502020204030204" pitchFamily="34" charset="0"/>
                <a:sym typeface="Arial"/>
              </a:rPr>
              <a:t>In each habit box write one (1) of your three (3) steps that you said you would do each day to help you achieve your goal.</a:t>
            </a:r>
            <a:endParaRPr sz="2300" dirty="0">
              <a:latin typeface="Calibri" panose="020F0502020204030204" pitchFamily="34" charset="0"/>
              <a:ea typeface="Arial"/>
              <a:cs typeface="Calibri" panose="020F0502020204030204" pitchFamily="34" charset="0"/>
              <a:sym typeface="Arial"/>
            </a:endParaRPr>
          </a:p>
          <a:p>
            <a:pPr marL="457200" lvl="0" indent="-355600" algn="l" rtl="0">
              <a:lnSpc>
                <a:spcPct val="115000"/>
              </a:lnSpc>
              <a:spcBef>
                <a:spcPts val="0"/>
              </a:spcBef>
              <a:spcAft>
                <a:spcPts val="0"/>
              </a:spcAft>
              <a:buSzPts val="2000"/>
              <a:buChar char="●"/>
            </a:pPr>
            <a:r>
              <a:rPr lang="en-US" sz="2300" dirty="0">
                <a:latin typeface="Calibri" panose="020F0502020204030204" pitchFamily="34" charset="0"/>
                <a:ea typeface="Arial"/>
                <a:cs typeface="Calibri" panose="020F0502020204030204" pitchFamily="34" charset="0"/>
                <a:sym typeface="Arial"/>
              </a:rPr>
              <a:t>Each day, if you complete the habit/step, color in the number that corresponds to the calendar date.</a:t>
            </a:r>
            <a:endParaRPr sz="2300" dirty="0">
              <a:latin typeface="Calibri" panose="020F0502020204030204" pitchFamily="34" charset="0"/>
              <a:cs typeface="Calibri" panose="020F0502020204030204" pitchFamily="34" charset="0"/>
            </a:endParaRPr>
          </a:p>
        </p:txBody>
      </p:sp>
      <p:pic>
        <p:nvPicPr>
          <p:cNvPr id="201" name="Google Shape;201;p22"/>
          <p:cNvPicPr preferRelativeResize="0"/>
          <p:nvPr/>
        </p:nvPicPr>
        <p:blipFill rotWithShape="1">
          <a:blip r:embed="rId3">
            <a:alphaModFix/>
          </a:blip>
          <a:srcRect/>
          <a:stretch/>
        </p:blipFill>
        <p:spPr>
          <a:xfrm>
            <a:off x="4545844" y="367362"/>
            <a:ext cx="3407756" cy="44087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dirty="0"/>
              <a:t>Create a vision board for your goals.</a:t>
            </a:r>
            <a:endParaRPr dirty="0"/>
          </a:p>
          <a:p>
            <a:pPr marL="457200" lvl="0" indent="-393700" algn="l" rtl="0">
              <a:lnSpc>
                <a:spcPct val="100000"/>
              </a:lnSpc>
              <a:spcBef>
                <a:spcPts val="1000"/>
              </a:spcBef>
              <a:spcAft>
                <a:spcPts val="0"/>
              </a:spcAft>
              <a:buSzPts val="2600"/>
              <a:buChar char="•"/>
            </a:pPr>
            <a:r>
              <a:rPr lang="en-US" dirty="0"/>
              <a:t>Keep in mind the following:</a:t>
            </a:r>
            <a:endParaRPr dirty="0"/>
          </a:p>
          <a:p>
            <a:pPr marL="914400" lvl="1" indent="-355600" algn="l" rtl="0">
              <a:lnSpc>
                <a:spcPct val="100000"/>
              </a:lnSpc>
              <a:spcBef>
                <a:spcPts val="1000"/>
              </a:spcBef>
              <a:spcAft>
                <a:spcPts val="0"/>
              </a:spcAft>
              <a:buClr>
                <a:schemeClr val="accent4"/>
              </a:buClr>
              <a:buSzPts val="2000"/>
              <a:buChar char="•"/>
            </a:pPr>
            <a:r>
              <a:rPr lang="en-US" dirty="0"/>
              <a:t>What is your goal?</a:t>
            </a:r>
            <a:endParaRPr dirty="0"/>
          </a:p>
          <a:p>
            <a:pPr marL="914400" lvl="1" indent="-355600" algn="l" rtl="0">
              <a:lnSpc>
                <a:spcPct val="100000"/>
              </a:lnSpc>
              <a:spcBef>
                <a:spcPts val="1000"/>
              </a:spcBef>
              <a:spcAft>
                <a:spcPts val="0"/>
              </a:spcAft>
              <a:buClr>
                <a:schemeClr val="accent4"/>
              </a:buClr>
              <a:buSzPts val="2000"/>
              <a:buChar char="•"/>
            </a:pPr>
            <a:r>
              <a:rPr lang="en-US" dirty="0"/>
              <a:t>Why do you want to accomplish this goal?</a:t>
            </a:r>
            <a:endParaRPr dirty="0"/>
          </a:p>
          <a:p>
            <a:pPr marL="914400" lvl="1" indent="-355600" algn="l" rtl="0">
              <a:lnSpc>
                <a:spcPct val="100000"/>
              </a:lnSpc>
              <a:spcBef>
                <a:spcPts val="1000"/>
              </a:spcBef>
              <a:spcAft>
                <a:spcPts val="0"/>
              </a:spcAft>
              <a:buClr>
                <a:schemeClr val="accent4"/>
              </a:buClr>
              <a:buSzPts val="2000"/>
              <a:buChar char="•"/>
            </a:pPr>
            <a:r>
              <a:rPr lang="en-US" dirty="0"/>
              <a:t>What are some visual reminders that will help motivate you?</a:t>
            </a:r>
            <a:endParaRPr dirty="0"/>
          </a:p>
          <a:p>
            <a:pPr marL="457200" lvl="0" indent="-393700" algn="l" rtl="0">
              <a:lnSpc>
                <a:spcPct val="100000"/>
              </a:lnSpc>
              <a:spcBef>
                <a:spcPts val="1000"/>
              </a:spcBef>
              <a:spcAft>
                <a:spcPts val="1000"/>
              </a:spcAft>
              <a:buSzPts val="2600"/>
              <a:buChar char="•"/>
            </a:pPr>
            <a:r>
              <a:rPr lang="en-US" dirty="0"/>
              <a:t>You will be sharing your vision board with a partner.</a:t>
            </a:r>
            <a:endParaRPr dirty="0"/>
          </a:p>
        </p:txBody>
      </p:sp>
      <p:sp>
        <p:nvSpPr>
          <p:cNvPr id="208" name="Google Shape;208;p2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My Vision Board</a:t>
            </a:r>
            <a:endParaRPr dirty="0"/>
          </a:p>
        </p:txBody>
      </p:sp>
      <p:pic>
        <p:nvPicPr>
          <p:cNvPr id="209" name="Google Shape;209;p21"/>
          <p:cNvPicPr preferRelativeResize="0"/>
          <p:nvPr/>
        </p:nvPicPr>
        <p:blipFill rotWithShape="1">
          <a:blip r:embed="rId3">
            <a:alphaModFix/>
          </a:blip>
          <a:srcRect/>
          <a:stretch/>
        </p:blipFill>
        <p:spPr>
          <a:xfrm>
            <a:off x="6763247" y="307247"/>
            <a:ext cx="1607225" cy="1621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fontScale="55000" lnSpcReduction="20000"/>
          </a:bodyPr>
          <a:lstStyle/>
          <a:p>
            <a:pPr marL="0" lvl="0" indent="0" algn="l" rtl="0">
              <a:lnSpc>
                <a:spcPct val="100000"/>
              </a:lnSpc>
              <a:spcBef>
                <a:spcPts val="520"/>
              </a:spcBef>
              <a:spcAft>
                <a:spcPts val="0"/>
              </a:spcAft>
              <a:buClr>
                <a:schemeClr val="dk1"/>
              </a:buClr>
              <a:buSzPct val="42307"/>
              <a:buFont typeface="Arial"/>
              <a:buNone/>
            </a:pPr>
            <a:r>
              <a:rPr lang="en-US" dirty="0"/>
              <a:t>If I don’t do a set in two weeks, I feel it. I read an article a few years ago that said when you practice a sport a lot, you literally become a broadband: the nerve pathway in your brain contains a lot more information. As soon as you stop practicing, the pathway begins shrinking back down. Reading that changed my life. I used to wonder, Why am I doing these sets, getting on a stage? Don’t I know how to do this already? The answer is no. You must keep doing it. The broadband starts to narrow the moment you stop.</a:t>
            </a:r>
            <a:endParaRPr dirty="0"/>
          </a:p>
          <a:p>
            <a:pPr marL="0" lvl="0" indent="0" algn="l" rtl="0">
              <a:lnSpc>
                <a:spcPct val="100000"/>
              </a:lnSpc>
              <a:spcBef>
                <a:spcPts val="520"/>
              </a:spcBef>
              <a:spcAft>
                <a:spcPts val="0"/>
              </a:spcAft>
              <a:buSzPct val="181818"/>
              <a:buNone/>
            </a:pPr>
            <a:endParaRPr dirty="0"/>
          </a:p>
        </p:txBody>
      </p:sp>
      <p:sp>
        <p:nvSpPr>
          <p:cNvPr id="215" name="Google Shape;215;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Don’t Break the Chain</a:t>
            </a:r>
            <a:endParaRPr dirty="0"/>
          </a:p>
        </p:txBody>
      </p:sp>
      <p:sp>
        <p:nvSpPr>
          <p:cNvPr id="216" name="Google Shape;216;p23"/>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fontScale="77500" lnSpcReduction="20000"/>
          </a:bodyPr>
          <a:lstStyle/>
          <a:p>
            <a:pPr marL="457200" lvl="0" indent="-314960" algn="l" rtl="0">
              <a:lnSpc>
                <a:spcPct val="100000"/>
              </a:lnSpc>
              <a:spcBef>
                <a:spcPts val="320"/>
              </a:spcBef>
              <a:spcAft>
                <a:spcPts val="0"/>
              </a:spcAft>
              <a:buSzPct val="100000"/>
              <a:buChar char="-"/>
            </a:pPr>
            <a:r>
              <a:rPr lang="en-US"/>
              <a:t>Jerry Seinfeld Intends to Die Standing Up</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Reflection</a:t>
            </a:r>
            <a:endParaRPr dirty="0"/>
          </a:p>
        </p:txBody>
      </p:sp>
      <p:sp>
        <p:nvSpPr>
          <p:cNvPr id="222" name="Google Shape;222;p2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dirty="0"/>
              <a:t>How are you doing on tracking those habits?</a:t>
            </a:r>
            <a:endParaRPr dirty="0"/>
          </a:p>
          <a:p>
            <a:pPr marL="457200" lvl="0" indent="-393700" algn="l" rtl="0">
              <a:lnSpc>
                <a:spcPct val="100000"/>
              </a:lnSpc>
              <a:spcBef>
                <a:spcPts val="0"/>
              </a:spcBef>
              <a:spcAft>
                <a:spcPts val="0"/>
              </a:spcAft>
              <a:buSzPts val="2600"/>
              <a:buChar char="•"/>
            </a:pPr>
            <a:r>
              <a:rPr lang="en-US" dirty="0"/>
              <a:t>Did you meet your goal?</a:t>
            </a:r>
            <a:endParaRPr dirty="0"/>
          </a:p>
          <a:p>
            <a:pPr marL="457200" lvl="0" indent="-393700" algn="l" rtl="0">
              <a:lnSpc>
                <a:spcPct val="100000"/>
              </a:lnSpc>
              <a:spcBef>
                <a:spcPts val="0"/>
              </a:spcBef>
              <a:spcAft>
                <a:spcPts val="0"/>
              </a:spcAft>
              <a:buSzPts val="2600"/>
              <a:buChar char="•"/>
            </a:pPr>
            <a:r>
              <a:rPr lang="en-US" dirty="0"/>
              <a:t>If you’re not on track to meet your goals, what can you do to help you meet your goal?</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5"/>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1000"/>
              </a:spcAft>
              <a:buSzPts val="3600"/>
              <a:buNone/>
            </a:pPr>
            <a:r>
              <a:rPr lang="en-US" dirty="0"/>
              <a:t>TikTok</a:t>
            </a:r>
            <a:endParaRPr dirty="0"/>
          </a:p>
        </p:txBody>
      </p:sp>
      <p:sp>
        <p:nvSpPr>
          <p:cNvPr id="228" name="Google Shape;228;p25"/>
          <p:cNvSpPr txBox="1">
            <a:spLocks noGrp="1"/>
          </p:cNvSpPr>
          <p:nvPr>
            <p:ph type="body" idx="1"/>
          </p:nvPr>
        </p:nvSpPr>
        <p:spPr>
          <a:xfrm>
            <a:off x="457200" y="1317950"/>
            <a:ext cx="7629900" cy="34482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480"/>
              </a:spcBef>
              <a:spcAft>
                <a:spcPts val="0"/>
              </a:spcAft>
              <a:buSzPts val="2400"/>
              <a:buChar char="•"/>
            </a:pPr>
            <a:r>
              <a:rPr lang="en-US"/>
              <a:t>Choose a song that describes your goal setting and tracking process and/or your feelings</a:t>
            </a:r>
            <a:endParaRPr/>
          </a:p>
          <a:p>
            <a:pPr marL="457200" lvl="0" indent="-381000" algn="l" rtl="0">
              <a:lnSpc>
                <a:spcPct val="100000"/>
              </a:lnSpc>
              <a:spcBef>
                <a:spcPts val="1000"/>
              </a:spcBef>
              <a:spcAft>
                <a:spcPts val="1000"/>
              </a:spcAft>
              <a:buSzPts val="2400"/>
              <a:buChar char="•"/>
            </a:pPr>
            <a:r>
              <a:rPr lang="en-US" b="1" dirty="0"/>
              <a:t>End text screen, Answer this question:</a:t>
            </a:r>
            <a:r>
              <a:rPr lang="en-US" dirty="0"/>
              <a:t> How does working towards your goal help you work towards your post-secondary education?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3" descr="Jerry Seinfeld describes the anatomy of his Pop-Tart joke, still a work in progress, and shows his longhand writing process.&#10;&#10;Subscribe on YouTube: http://bit.ly/U8Ys7n&#10;&#10;---------------------------------------------------------------&#10;&#10;Want more from The New York Times?&#10;&#10;Watch more videos at: http://nytimes.com/video&#10;&#10;Facebook: https://www.facebook.com/nytvideo&#10;&#10;Twitter: https://twitter.com/nytvideo&#10;&#10;Instagram: http://instagram.com/nytvideo&#10;&#10;Whether it's reporting on conflicts abroad and political divisions at home, or covering the latest style trends and scientific developments, New York Times video journalists provide a revealing and unforgettable view of the world. It's all the news that's fit to watch. On YouTube.&#10;&#10;Jerry Seinfeld Interview: How to Write a Joke | The New York Times&#10;http://www.youtube.com/user/TheNewYorkTimes" title="Jerry Seinfeld Interview: How to Write a Joke | The New York Times">
            <a:hlinkClick r:id="rId3"/>
          </p:cNvPr>
          <p:cNvPicPr preferRelativeResize="0"/>
          <p:nvPr/>
        </p:nvPicPr>
        <p:blipFill rotWithShape="1">
          <a:blip r:embed="rId4">
            <a:alphaModFix/>
          </a:blip>
          <a:srcRect/>
          <a:stretch/>
        </p:blipFill>
        <p:spPr>
          <a:xfrm>
            <a:off x="0" y="-861750"/>
            <a:ext cx="914400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Who is Jerry Seinfeld</a:t>
            </a:r>
            <a:endParaRPr dirty="0"/>
          </a:p>
        </p:txBody>
      </p:sp>
      <p:sp>
        <p:nvSpPr>
          <p:cNvPr id="89" name="Google Shape;89;p4"/>
          <p:cNvSpPr txBox="1">
            <a:spLocks noGrp="1"/>
          </p:cNvSpPr>
          <p:nvPr>
            <p:ph type="body" idx="2"/>
          </p:nvPr>
        </p:nvSpPr>
        <p:spPr>
          <a:xfrm>
            <a:off x="450850" y="1164647"/>
            <a:ext cx="4508400" cy="3852625"/>
          </a:xfrm>
          <a:prstGeom prst="rect">
            <a:avLst/>
          </a:prstGeom>
          <a:noFill/>
          <a:ln>
            <a:noFill/>
          </a:ln>
        </p:spPr>
        <p:txBody>
          <a:bodyPr spcFirstLastPara="1" wrap="square" lIns="91425" tIns="0" rIns="91425" bIns="45700" anchor="t" anchorCtr="0">
            <a:normAutofit fontScale="85000" lnSpcReduction="20000"/>
          </a:bodyPr>
          <a:lstStyle/>
          <a:p>
            <a:pPr marL="457200" lvl="0" indent="-334327" algn="l" rtl="0">
              <a:lnSpc>
                <a:spcPct val="100000"/>
              </a:lnSpc>
              <a:spcBef>
                <a:spcPts val="360"/>
              </a:spcBef>
              <a:spcAft>
                <a:spcPts val="0"/>
              </a:spcAft>
              <a:buSzPct val="100000"/>
              <a:buChar char="•"/>
            </a:pPr>
            <a:r>
              <a:rPr lang="en-US" sz="2800" dirty="0"/>
              <a:t>Career</a:t>
            </a:r>
            <a:endParaRPr sz="2800" dirty="0"/>
          </a:p>
          <a:p>
            <a:pPr marL="914400" lvl="1" indent="-322580" algn="l" rtl="0">
              <a:lnSpc>
                <a:spcPct val="100000"/>
              </a:lnSpc>
              <a:spcBef>
                <a:spcPts val="0"/>
              </a:spcBef>
              <a:spcAft>
                <a:spcPts val="0"/>
              </a:spcAft>
              <a:buSzPct val="100000"/>
              <a:buChar char="•"/>
            </a:pPr>
            <a:r>
              <a:rPr lang="en-US" sz="1900" dirty="0"/>
              <a:t>Stand-up comedian</a:t>
            </a:r>
            <a:endParaRPr sz="1900" dirty="0"/>
          </a:p>
          <a:p>
            <a:pPr marL="914400" lvl="1" indent="-322580" algn="l" rtl="0">
              <a:lnSpc>
                <a:spcPct val="100000"/>
              </a:lnSpc>
              <a:spcBef>
                <a:spcPts val="0"/>
              </a:spcBef>
              <a:spcAft>
                <a:spcPts val="0"/>
              </a:spcAft>
              <a:buSzPct val="100000"/>
              <a:buChar char="•"/>
            </a:pPr>
            <a:r>
              <a:rPr lang="en-US" sz="1900" dirty="0"/>
              <a:t>Actor</a:t>
            </a:r>
            <a:endParaRPr sz="1900" dirty="0"/>
          </a:p>
          <a:p>
            <a:pPr marL="914400" lvl="1" indent="-322580" algn="l" rtl="0">
              <a:lnSpc>
                <a:spcPct val="100000"/>
              </a:lnSpc>
              <a:spcBef>
                <a:spcPts val="0"/>
              </a:spcBef>
              <a:spcAft>
                <a:spcPts val="0"/>
              </a:spcAft>
              <a:buSzPct val="100000"/>
              <a:buChar char="•"/>
            </a:pPr>
            <a:r>
              <a:rPr lang="en-US" sz="1900" dirty="0"/>
              <a:t>Writer</a:t>
            </a:r>
            <a:endParaRPr sz="1900" dirty="0"/>
          </a:p>
          <a:p>
            <a:pPr marL="914400" lvl="1" indent="-322580" algn="l" rtl="0">
              <a:lnSpc>
                <a:spcPct val="100000"/>
              </a:lnSpc>
              <a:spcBef>
                <a:spcPts val="0"/>
              </a:spcBef>
              <a:spcAft>
                <a:spcPts val="0"/>
              </a:spcAft>
              <a:buSzPct val="100000"/>
              <a:buChar char="•"/>
            </a:pPr>
            <a:r>
              <a:rPr lang="en-US" sz="1900" dirty="0"/>
              <a:t>Producer</a:t>
            </a:r>
            <a:endParaRPr sz="1900" dirty="0"/>
          </a:p>
          <a:p>
            <a:pPr marL="914400" lvl="1" indent="-322580" algn="l" rtl="0">
              <a:lnSpc>
                <a:spcPct val="100000"/>
              </a:lnSpc>
              <a:spcBef>
                <a:spcPts val="0"/>
              </a:spcBef>
              <a:spcAft>
                <a:spcPts val="0"/>
              </a:spcAft>
              <a:buSzPct val="100000"/>
              <a:buChar char="•"/>
            </a:pPr>
            <a:r>
              <a:rPr lang="en-US" sz="1900" dirty="0"/>
              <a:t>Most known for his semi-fictionalized portrayal of himself in the show </a:t>
            </a:r>
            <a:r>
              <a:rPr lang="en-US" sz="1900" i="1" dirty="0"/>
              <a:t>Seinfeld</a:t>
            </a:r>
            <a:endParaRPr sz="1900" i="1" dirty="0"/>
          </a:p>
          <a:p>
            <a:pPr marL="457200" lvl="0" indent="-334327" algn="l" rtl="0">
              <a:lnSpc>
                <a:spcPct val="100000"/>
              </a:lnSpc>
              <a:spcBef>
                <a:spcPts val="0"/>
              </a:spcBef>
              <a:spcAft>
                <a:spcPts val="0"/>
              </a:spcAft>
              <a:buSzPct val="100000"/>
              <a:buChar char="•"/>
            </a:pPr>
            <a:r>
              <a:rPr lang="en-US" sz="2800" dirty="0"/>
              <a:t>Awards</a:t>
            </a:r>
            <a:endParaRPr sz="2800" dirty="0"/>
          </a:p>
          <a:p>
            <a:pPr marL="914400" lvl="1" indent="-322580" algn="l" rtl="0">
              <a:lnSpc>
                <a:spcPct val="100000"/>
              </a:lnSpc>
              <a:spcBef>
                <a:spcPts val="0"/>
              </a:spcBef>
              <a:spcAft>
                <a:spcPts val="0"/>
              </a:spcAft>
              <a:buSzPct val="100000"/>
              <a:buChar char="•"/>
            </a:pPr>
            <a:r>
              <a:rPr lang="en-US" sz="1900" dirty="0"/>
              <a:t>Nominated for 19 Primetime Emmy Awards</a:t>
            </a:r>
            <a:endParaRPr sz="1900" dirty="0"/>
          </a:p>
          <a:p>
            <a:pPr marL="914400" lvl="1" indent="-322580" algn="l" rtl="0">
              <a:lnSpc>
                <a:spcPct val="100000"/>
              </a:lnSpc>
              <a:spcBef>
                <a:spcPts val="0"/>
              </a:spcBef>
              <a:spcAft>
                <a:spcPts val="0"/>
              </a:spcAft>
              <a:buSzPct val="100000"/>
              <a:buChar char="•"/>
            </a:pPr>
            <a:r>
              <a:rPr lang="en-US" sz="1900" dirty="0"/>
              <a:t>Won 1 Primetime Emmy Award</a:t>
            </a:r>
            <a:endParaRPr sz="1900" dirty="0"/>
          </a:p>
          <a:p>
            <a:pPr marL="914400" lvl="1" indent="-322580" algn="l" rtl="0">
              <a:lnSpc>
                <a:spcPct val="100000"/>
              </a:lnSpc>
              <a:spcBef>
                <a:spcPts val="0"/>
              </a:spcBef>
              <a:spcAft>
                <a:spcPts val="0"/>
              </a:spcAft>
              <a:buSzPct val="100000"/>
              <a:buChar char="•"/>
            </a:pPr>
            <a:r>
              <a:rPr lang="en-US" sz="1900" dirty="0"/>
              <a:t>Nominated for 4 Grammy Awards</a:t>
            </a:r>
            <a:endParaRPr sz="1900" dirty="0"/>
          </a:p>
          <a:p>
            <a:pPr marL="914400" lvl="1" indent="-322580" algn="l" rtl="0">
              <a:lnSpc>
                <a:spcPct val="100000"/>
              </a:lnSpc>
              <a:spcBef>
                <a:spcPts val="0"/>
              </a:spcBef>
              <a:spcAft>
                <a:spcPts val="0"/>
              </a:spcAft>
              <a:buSzPct val="100000"/>
              <a:buChar char="•"/>
            </a:pPr>
            <a:r>
              <a:rPr lang="en-US" sz="1900" dirty="0"/>
              <a:t>Nominated for 4 Golden Globe Awards</a:t>
            </a:r>
            <a:endParaRPr sz="1900" dirty="0"/>
          </a:p>
          <a:p>
            <a:pPr marL="914400" lvl="1" indent="-322580" algn="l" rtl="0">
              <a:lnSpc>
                <a:spcPct val="100000"/>
              </a:lnSpc>
              <a:spcBef>
                <a:spcPts val="0"/>
              </a:spcBef>
              <a:spcAft>
                <a:spcPts val="0"/>
              </a:spcAft>
              <a:buSzPct val="100000"/>
              <a:buChar char="•"/>
            </a:pPr>
            <a:r>
              <a:rPr lang="en-US" sz="1900" dirty="0"/>
              <a:t>Won 1 Golden Globe Award</a:t>
            </a:r>
            <a:endParaRPr sz="1900" dirty="0"/>
          </a:p>
          <a:p>
            <a:pPr marL="914400" lvl="1" indent="-322580" algn="l" rtl="0">
              <a:lnSpc>
                <a:spcPct val="100000"/>
              </a:lnSpc>
              <a:spcBef>
                <a:spcPts val="0"/>
              </a:spcBef>
              <a:spcAft>
                <a:spcPts val="0"/>
              </a:spcAft>
              <a:buSzPct val="100000"/>
              <a:buChar char="•"/>
            </a:pPr>
            <a:r>
              <a:rPr lang="en-US" sz="1900" dirty="0"/>
              <a:t>Nominated for 4 Screen Actors Guild Awards</a:t>
            </a:r>
            <a:endParaRPr sz="1900" dirty="0"/>
          </a:p>
          <a:p>
            <a:pPr marL="914400" lvl="1" indent="-322580" algn="l" rtl="0">
              <a:lnSpc>
                <a:spcPct val="100000"/>
              </a:lnSpc>
              <a:spcBef>
                <a:spcPts val="0"/>
              </a:spcBef>
              <a:spcAft>
                <a:spcPts val="0"/>
              </a:spcAft>
              <a:buSzPct val="100000"/>
              <a:buChar char="•"/>
            </a:pPr>
            <a:r>
              <a:rPr lang="en-US" sz="1900" dirty="0"/>
              <a:t>Won 3 Screen Actors Guild Awards</a:t>
            </a:r>
            <a:endParaRPr sz="1900" dirty="0"/>
          </a:p>
        </p:txBody>
      </p:sp>
      <p:pic>
        <p:nvPicPr>
          <p:cNvPr id="90" name="Google Shape;90;p4"/>
          <p:cNvPicPr preferRelativeResize="0"/>
          <p:nvPr/>
        </p:nvPicPr>
        <p:blipFill rotWithShape="1">
          <a:blip r:embed="rId3">
            <a:alphaModFix/>
          </a:blip>
          <a:srcRect/>
          <a:stretch/>
        </p:blipFill>
        <p:spPr>
          <a:xfrm>
            <a:off x="5094200" y="1488650"/>
            <a:ext cx="3249300" cy="2166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Questions</a:t>
            </a:r>
            <a:endParaRPr dirty="0"/>
          </a:p>
        </p:txBody>
      </p:sp>
      <p:sp>
        <p:nvSpPr>
          <p:cNvPr id="96" name="Google Shape;96;p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2600"/>
              <a:buNone/>
            </a:pPr>
            <a:r>
              <a:rPr lang="en-US" dirty="0"/>
              <a:t>Why is it important to have a goal that is specific?</a:t>
            </a:r>
            <a:endParaRPr dirty="0"/>
          </a:p>
          <a:p>
            <a:pPr marL="0" lvl="0" indent="165100" algn="l" rtl="0">
              <a:lnSpc>
                <a:spcPct val="100000"/>
              </a:lnSpc>
              <a:spcBef>
                <a:spcPts val="600"/>
              </a:spcBef>
              <a:spcAft>
                <a:spcPts val="0"/>
              </a:spcAft>
              <a:buSzPts val="26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dirty="0"/>
              <a:t>Learning Objectives</a:t>
            </a:r>
            <a:endParaRPr dirty="0"/>
          </a:p>
        </p:txBody>
      </p:sp>
      <p:sp>
        <p:nvSpPr>
          <p:cNvPr id="102" name="Google Shape;102;p6"/>
          <p:cNvSpPr txBox="1">
            <a:spLocks noGrp="1"/>
          </p:cNvSpPr>
          <p:nvPr>
            <p:ph type="body" idx="1"/>
          </p:nvPr>
        </p:nvSpPr>
        <p:spPr>
          <a:xfrm>
            <a:off x="530350" y="2028501"/>
            <a:ext cx="7772400" cy="19110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520"/>
              </a:spcBef>
              <a:spcAft>
                <a:spcPts val="0"/>
              </a:spcAft>
              <a:buSzPts val="2600"/>
              <a:buNone/>
            </a:pPr>
            <a:r>
              <a:rPr lang="en-US" dirty="0"/>
              <a:t>Students will be able to:</a:t>
            </a:r>
            <a:endParaRPr dirty="0"/>
          </a:p>
          <a:p>
            <a:pPr marL="457200" lvl="0" indent="-393700" algn="l" rtl="0">
              <a:lnSpc>
                <a:spcPct val="100000"/>
              </a:lnSpc>
              <a:spcBef>
                <a:spcPts val="520"/>
              </a:spcBef>
              <a:spcAft>
                <a:spcPts val="0"/>
              </a:spcAft>
              <a:buSzPts val="2600"/>
              <a:buChar char="•"/>
            </a:pPr>
            <a:r>
              <a:rPr lang="en-US" dirty="0"/>
              <a:t>Identify an area of personal and academic growth</a:t>
            </a:r>
            <a:endParaRPr dirty="0"/>
          </a:p>
          <a:p>
            <a:pPr marL="457200" lvl="0" indent="-393700" algn="l" rtl="0">
              <a:lnSpc>
                <a:spcPct val="100000"/>
              </a:lnSpc>
              <a:spcBef>
                <a:spcPts val="0"/>
              </a:spcBef>
              <a:spcAft>
                <a:spcPts val="0"/>
              </a:spcAft>
              <a:buSzPts val="2600"/>
              <a:buChar char="•"/>
            </a:pPr>
            <a:r>
              <a:rPr lang="en-US" dirty="0"/>
              <a:t>Write a SMART goal</a:t>
            </a:r>
            <a:endParaRPr dirty="0"/>
          </a:p>
          <a:p>
            <a:pPr marL="457200" lvl="0" indent="-393700" algn="l" rtl="0">
              <a:lnSpc>
                <a:spcPct val="100000"/>
              </a:lnSpc>
              <a:spcBef>
                <a:spcPts val="0"/>
              </a:spcBef>
              <a:spcAft>
                <a:spcPts val="0"/>
              </a:spcAft>
              <a:buSzPts val="2600"/>
              <a:buChar char="•"/>
            </a:pPr>
            <a:r>
              <a:rPr lang="en-US" dirty="0"/>
              <a:t>Reflect on their daily progress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What is a SMART Goal?</a:t>
            </a:r>
            <a:endParaRPr dirty="0"/>
          </a:p>
        </p:txBody>
      </p:sp>
      <p:sp>
        <p:nvSpPr>
          <p:cNvPr id="108" name="Google Shape;108;p7"/>
          <p:cNvSpPr/>
          <p:nvPr/>
        </p:nvSpPr>
        <p:spPr>
          <a:xfrm>
            <a:off x="643800" y="1476875"/>
            <a:ext cx="7758300" cy="2374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p7"/>
          <p:cNvPicPr preferRelativeResize="0"/>
          <p:nvPr/>
        </p:nvPicPr>
        <p:blipFill rotWithShape="1">
          <a:blip r:embed="rId3">
            <a:alphaModFix/>
          </a:blip>
          <a:srcRect/>
          <a:stretch/>
        </p:blipFill>
        <p:spPr>
          <a:xfrm>
            <a:off x="801667" y="1476863"/>
            <a:ext cx="7543123" cy="2215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13"/>
        <p:cNvGrpSpPr/>
        <p:nvPr/>
      </p:nvGrpSpPr>
      <p:grpSpPr>
        <a:xfrm>
          <a:off x="0" y="0"/>
          <a:ext cx="0" cy="0"/>
          <a:chOff x="0" y="0"/>
          <a:chExt cx="0" cy="0"/>
        </a:xfrm>
      </p:grpSpPr>
      <p:sp>
        <p:nvSpPr>
          <p:cNvPr id="114" name="Google Shape;114;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endParaRPr/>
          </a:p>
        </p:txBody>
      </p:sp>
      <p:pic>
        <p:nvPicPr>
          <p:cNvPr id="115" name="Google Shape;115;p8" descr="I know things can seem a bit overwhelming when you’re out of school, there are no more grades, and all of a sudden people are talking about five-year plans when it feels like you don’t know what’s happening in five weeks. But we’ve got you. It's time to set goals for yourself!&#10;&#10;***&#10;&#10;Crash Course is on Patreon! You can support us directly by signing up at http://www.patreon.com/crashcourse&#10;&#10;Thanks to the following patrons for their generous monthly contributions that help keep Crash Course free for everyone forever:&#10;&#10;Eric Prestemon, Sam Buck, Mark Brouwer, Jonathan Zbikowski, Siobhan Sabino, Zach Van Stanley, Bob Doye, Jennifer Killen, Naman Goel, Nathan Catchings, Brandon Westmoreland, dorsey, Indika Siriwardena, Kenneth F Penttinen, Trevin Beattie, Erika &amp; Alexa Saur, Glenn Elliott, Justin Zingsheim, Jessica Wode, Tom Trval, Jason Saslow, Nathan Taylor, Brian Thomas Gossett, Khaled El Shalakany, SR Foxley, Sam Ferguson, Yasenia Cruz, Eric Koslow, Caleb Weeks, Tim Curwick, D.A. Noe, Shawn Arnold, Malcolm Callis, William McGraw, Andrei Krishkevich, Rachel Bright, Jirat, Ian Dundore&#10;--&#10;&#10;Want to find Crash Course elsewhere on the internet?&#10;Facebook - http://www.facebook.com/YouTubeCrashCourse&#10;Twitter - http://www.twitter.com/TheCrashCourse&#10;Tumblr - http://thecrashcourse.tumblr.com &#10;Support Crash Course on Patreon: http://patreon.com/crashcourse&#10;&#10;CC Kids: http://www.youtube.com/crashcoursekids" title="How to Set and Achieve SMART Goals: Crash Course Business - Soft Skills #9">
            <a:hlinkClick r:id="rId3"/>
          </p:cNvPr>
          <p:cNvPicPr preferRelativeResize="0"/>
          <p:nvPr/>
        </p:nvPicPr>
        <p:blipFill rotWithShape="1">
          <a:blip r:embed="rId4">
            <a:alphaModFix/>
          </a:blip>
          <a:srcRect/>
          <a:stretch/>
        </p:blipFill>
        <p:spPr>
          <a:xfrm>
            <a:off x="0" y="-872511"/>
            <a:ext cx="9315175" cy="6986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9"/>
          <p:cNvSpPr txBox="1">
            <a:spLocks noGrp="1"/>
          </p:cNvSpPr>
          <p:nvPr>
            <p:ph type="body" idx="1"/>
          </p:nvPr>
        </p:nvSpPr>
        <p:spPr>
          <a:xfrm>
            <a:off x="457200" y="1146950"/>
            <a:ext cx="5601694" cy="343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20"/>
              </a:spcBef>
              <a:spcAft>
                <a:spcPts val="0"/>
              </a:spcAft>
              <a:buSzPct val="108108"/>
              <a:buNone/>
            </a:pPr>
            <a:r>
              <a:rPr lang="en-US" b="1" dirty="0"/>
              <a:t>What are some personal goals you might want to achieve?</a:t>
            </a:r>
            <a:endParaRPr b="1" dirty="0"/>
          </a:p>
          <a:p>
            <a:pPr marL="457200" lvl="0" indent="-381317" algn="l" rtl="0">
              <a:lnSpc>
                <a:spcPct val="115000"/>
              </a:lnSpc>
              <a:spcBef>
                <a:spcPts val="1000"/>
              </a:spcBef>
              <a:spcAft>
                <a:spcPts val="0"/>
              </a:spcAft>
              <a:buSzPct val="100000"/>
              <a:buChar char="•"/>
            </a:pPr>
            <a:r>
              <a:rPr lang="en-US" dirty="0"/>
              <a:t>Write as many goal ideas down as you can in </a:t>
            </a:r>
            <a:r>
              <a:rPr lang="en-US" b="1" dirty="0"/>
              <a:t>two minutes</a:t>
            </a:r>
            <a:endParaRPr b="1" dirty="0"/>
          </a:p>
          <a:p>
            <a:pPr marL="457200" lvl="0" indent="-381317" algn="l" rtl="0">
              <a:lnSpc>
                <a:spcPct val="115000"/>
              </a:lnSpc>
              <a:spcBef>
                <a:spcPts val="1000"/>
              </a:spcBef>
              <a:spcAft>
                <a:spcPts val="0"/>
              </a:spcAft>
              <a:buSzPct val="100000"/>
              <a:buChar char="•"/>
            </a:pPr>
            <a:r>
              <a:rPr lang="en-US" dirty="0"/>
              <a:t>Don’t worry about making them SMART yet</a:t>
            </a:r>
            <a:endParaRPr dirty="0"/>
          </a:p>
          <a:p>
            <a:pPr marL="457200" lvl="0" indent="-381317" algn="l" rtl="0">
              <a:lnSpc>
                <a:spcPct val="115000"/>
              </a:lnSpc>
              <a:spcBef>
                <a:spcPts val="1000"/>
              </a:spcBef>
              <a:spcAft>
                <a:spcPts val="0"/>
              </a:spcAft>
              <a:buSzPct val="100000"/>
              <a:buChar char="•"/>
            </a:pPr>
            <a:r>
              <a:rPr lang="en-US" dirty="0"/>
              <a:t>We will refine later</a:t>
            </a:r>
            <a:endParaRPr dirty="0"/>
          </a:p>
          <a:p>
            <a:pPr marL="0" lvl="0" indent="0" algn="l" rtl="0">
              <a:lnSpc>
                <a:spcPct val="115000"/>
              </a:lnSpc>
              <a:spcBef>
                <a:spcPts val="1000"/>
              </a:spcBef>
              <a:spcAft>
                <a:spcPts val="1000"/>
              </a:spcAft>
              <a:buSzPct val="108108"/>
              <a:buNone/>
            </a:pPr>
            <a:endParaRPr dirty="0"/>
          </a:p>
        </p:txBody>
      </p:sp>
      <p:pic>
        <p:nvPicPr>
          <p:cNvPr id="121" name="Google Shape;121;p9"/>
          <p:cNvPicPr preferRelativeResize="0"/>
          <p:nvPr/>
        </p:nvPicPr>
        <p:blipFill rotWithShape="1">
          <a:blip r:embed="rId3">
            <a:alphaModFix/>
          </a:blip>
          <a:srcRect/>
          <a:stretch/>
        </p:blipFill>
        <p:spPr>
          <a:xfrm>
            <a:off x="6266517" y="620672"/>
            <a:ext cx="2766899" cy="2770974"/>
          </a:xfrm>
          <a:prstGeom prst="rect">
            <a:avLst/>
          </a:prstGeom>
          <a:noFill/>
          <a:ln>
            <a:noFill/>
          </a:ln>
        </p:spPr>
      </p:pic>
      <p:sp>
        <p:nvSpPr>
          <p:cNvPr id="122" name="Google Shape;122;p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Personal Goals- Brainstorm</a:t>
            </a:r>
            <a:endParaRPr dirty="0"/>
          </a:p>
        </p:txBody>
      </p:sp>
      <p:sp>
        <p:nvSpPr>
          <p:cNvPr id="123" name="Google Shape;123;p9"/>
          <p:cNvSpPr txBox="1"/>
          <p:nvPr/>
        </p:nvSpPr>
        <p:spPr>
          <a:xfrm>
            <a:off x="6956996" y="1251328"/>
            <a:ext cx="1451400" cy="1477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4200" b="1" i="0" u="none" strike="noStrike" cap="none" dirty="0">
                <a:solidFill>
                  <a:schemeClr val="accent4"/>
                </a:solidFill>
                <a:latin typeface="Calibri"/>
                <a:ea typeface="Calibri"/>
                <a:cs typeface="Calibri"/>
                <a:sym typeface="Calibri"/>
              </a:rPr>
              <a:t>2</a:t>
            </a:r>
            <a:endParaRPr sz="4200" b="1" i="0" u="none" strike="noStrike" cap="none" dirty="0">
              <a:solidFill>
                <a:schemeClr val="accent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200"/>
              <a:buFont typeface="Arial"/>
              <a:buNone/>
            </a:pPr>
            <a:r>
              <a:rPr lang="en-US" sz="4200" b="1" i="0" u="none" strike="noStrike" cap="none" dirty="0">
                <a:solidFill>
                  <a:schemeClr val="accent4"/>
                </a:solidFill>
                <a:latin typeface="Calibri"/>
                <a:ea typeface="Calibri"/>
                <a:cs typeface="Calibri"/>
                <a:sym typeface="Calibri"/>
              </a:rPr>
              <a:t>mins</a:t>
            </a:r>
            <a:endParaRPr sz="4200" b="1" i="0" u="none" strike="noStrike" cap="none" dirty="0">
              <a:solidFill>
                <a:schemeClr val="accent4"/>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1241</Words>
  <Application>Microsoft Macintosh PowerPoint</Application>
  <PresentationFormat>On-screen Show (16:9)</PresentationFormat>
  <Paragraphs>111</Paragraphs>
  <Slides>25</Slides>
  <Notes>25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Noto Sans Symbols</vt:lpstr>
      <vt:lpstr>Times New Roman</vt:lpstr>
      <vt:lpstr>Trebuchet MS</vt:lpstr>
      <vt:lpstr>LEARN theme</vt:lpstr>
      <vt:lpstr>PowerPoint Presentation</vt:lpstr>
      <vt:lpstr>Seinfeld’s SMART Steps to Success</vt:lpstr>
      <vt:lpstr>PowerPoint Presentation</vt:lpstr>
      <vt:lpstr>Who is Jerry Seinfeld</vt:lpstr>
      <vt:lpstr>Essential Questions</vt:lpstr>
      <vt:lpstr>Learning Objectives</vt:lpstr>
      <vt:lpstr>What is a SMART Goal?</vt:lpstr>
      <vt:lpstr>PowerPoint Presentation</vt:lpstr>
      <vt:lpstr>Personal Goals- Brainstorm</vt:lpstr>
      <vt:lpstr>Academic Goals- Brainstorm</vt:lpstr>
      <vt:lpstr>“This Club Will be a Success If…”</vt:lpstr>
      <vt:lpstr>Finding your SMART Goal</vt:lpstr>
      <vt:lpstr>Make sure your SMART Goal includes:</vt:lpstr>
      <vt:lpstr>Is Your Goal is Specific?</vt:lpstr>
      <vt:lpstr>Is your Goal Measurable?</vt:lpstr>
      <vt:lpstr>Is Your Goal Achievable?</vt:lpstr>
      <vt:lpstr>Is Your Goal Relevant?</vt:lpstr>
      <vt:lpstr>Is Your Goal Timely?</vt:lpstr>
      <vt:lpstr>Milestones</vt:lpstr>
      <vt:lpstr>Don’t Break the Chain</vt:lpstr>
      <vt:lpstr>Habit Tracking</vt:lpstr>
      <vt:lpstr>My Vision Board</vt:lpstr>
      <vt:lpstr>Don’t Break the Chain</vt:lpstr>
      <vt:lpstr>Reflection</vt:lpstr>
      <vt:lpstr>TikTok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Marcelli, Ann N.</cp:lastModifiedBy>
  <cp:revision>1</cp:revision>
  <dcterms:modified xsi:type="dcterms:W3CDTF">2022-09-07T15:28:37Z</dcterms:modified>
</cp:coreProperties>
</file>