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VCT7zeaPvEUgUdIdDlUDBeL4l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5"/>
    <p:restoredTop sz="94694"/>
  </p:normalViewPr>
  <p:slideViewPr>
    <p:cSldViewPr snapToGrid="0">
      <p:cViewPr varScale="1">
        <p:scale>
          <a:sx n="130" d="100"/>
          <a:sy n="130" d="100"/>
        </p:scale>
        <p:origin x="20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7ef0ed5c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7ef0ed5c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For example, if you have set a goal to improve your sleeping habits, milestones might be successfully turning off screens 1 hour before bedtime for a week in a row, successfully getting to sleep by the desired time for # of days in a row, holding a regular pattern of sleeping nine hours at night for a # of weeks, feeling more alert in your first class of the day,… etc.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K20 Center. (n.d.). Vision Boards. Strategies. https://learn.k20center.ou.edu/strategy/2054</a:t>
            </a:r>
            <a:endParaRPr sz="120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Following the video ask students the following questions:</a:t>
            </a:r>
            <a:endParaRPr sz="1200">
              <a:latin typeface="Times New Roman"/>
              <a:ea typeface="Times New Roman"/>
              <a:cs typeface="Times New Roman"/>
              <a:sym typeface="Times New Roman"/>
            </a:endParaRPr>
          </a:p>
          <a:p>
            <a:pPr marL="457200" lvl="0" indent="-304800" algn="l" rtl="0">
              <a:lnSpc>
                <a:spcPct val="100000"/>
              </a:lnSpc>
              <a:spcBef>
                <a:spcPts val="120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What is his goal?</a:t>
            </a:r>
            <a:endParaRPr sz="1200">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What was he trying to do?</a:t>
            </a:r>
            <a:endParaRPr sz="1200">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How did he become so successful?</a:t>
            </a:r>
            <a:endParaRPr sz="1200">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Slide about who Jerry Seinfeld is and one about “The Chain”</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endParaRPr/>
          </a:p>
        </p:txBody>
      </p:sp>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https://commons.wikimedia.org/wiki/File:Jerry_Seinfeld_knocks_on_the_Oval_Office_window.jpg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Watch in advance and decide if this video will be useful for your students or too advanced.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
        <p:nvSpPr>
          <p:cNvPr id="10" name="Google Shape;10;g2e7ef0ed5c2_0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41"/>
        <p:cNvGrpSpPr/>
        <p:nvPr/>
      </p:nvGrpSpPr>
      <p:grpSpPr>
        <a:xfrm>
          <a:off x="0" y="0"/>
          <a:ext cx="0" cy="0"/>
          <a:chOff x="0" y="0"/>
          <a:chExt cx="0" cy="0"/>
        </a:xfrm>
      </p:grpSpPr>
      <p:sp>
        <p:nvSpPr>
          <p:cNvPr id="42" name="Google Shape;42;g2e7ef0ed5c2_0_36"/>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Clr>
                <a:schemeClr val="dk1"/>
              </a:buClr>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3" name="Google Shape;43;g2e7ef0ed5c2_0_36"/>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4" name="Google Shape;44;g2e7ef0ed5c2_0_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5" name="Google Shape;45;g2e7ef0ed5c2_0_36"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_HEADER_2">
    <p:bg>
      <p:bgPr>
        <a:gradFill>
          <a:gsLst>
            <a:gs pos="0">
              <a:srgbClr val="EAD67B"/>
            </a:gs>
            <a:gs pos="9000">
              <a:srgbClr val="EAD67B"/>
            </a:gs>
            <a:gs pos="52000">
              <a:srgbClr val="E6CE64"/>
            </a:gs>
            <a:gs pos="95000">
              <a:srgbClr val="CCAC20"/>
            </a:gs>
            <a:gs pos="100000">
              <a:srgbClr val="CCAC20"/>
            </a:gs>
          </a:gsLst>
          <a:lin ang="15960083" scaled="0"/>
        </a:gradFill>
        <a:effectLst/>
      </p:bgPr>
    </p:bg>
    <p:spTree>
      <p:nvGrpSpPr>
        <p:cNvPr id="1" name="Shape 46"/>
        <p:cNvGrpSpPr/>
        <p:nvPr/>
      </p:nvGrpSpPr>
      <p:grpSpPr>
        <a:xfrm>
          <a:off x="0" y="0"/>
          <a:ext cx="0" cy="0"/>
          <a:chOff x="0" y="0"/>
          <a:chExt cx="0" cy="0"/>
        </a:xfrm>
      </p:grpSpPr>
      <p:sp>
        <p:nvSpPr>
          <p:cNvPr id="47" name="Google Shape;47;g2e7ef0ed5c2_0_4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g2e7ef0ed5c2_0_4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dk1"/>
              </a:buClr>
              <a:buSzPts val="2600"/>
              <a:buFont typeface="Arial"/>
              <a:buChar char="•"/>
              <a:defRPr sz="2600">
                <a:solidFill>
                  <a:schemeClr val="dk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9" name="Google Shape;49;g2e7ef0ed5c2_0_41"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50"/>
        <p:cNvGrpSpPr/>
        <p:nvPr/>
      </p:nvGrpSpPr>
      <p:grpSpPr>
        <a:xfrm>
          <a:off x="0" y="0"/>
          <a:ext cx="0" cy="0"/>
          <a:chOff x="0" y="0"/>
          <a:chExt cx="0" cy="0"/>
        </a:xfrm>
      </p:grpSpPr>
      <p:sp>
        <p:nvSpPr>
          <p:cNvPr id="51" name="Google Shape;51;g2e7ef0ed5c2_0_45"/>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 name="Google Shape;52;g2e7ef0ed5c2_0_4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g2e7ef0ed5c2_0_45"/>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54" name="Google Shape;54;g2e7ef0ed5c2_0_45"/>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55" name="Google Shape;55;g2e7ef0ed5c2_0_45" descr="A picture containing icon&#10;&#10;Description automatically generated"/>
          <p:cNvPicPr preferRelativeResize="0"/>
          <p:nvPr/>
        </p:nvPicPr>
        <p:blipFill rotWithShape="1">
          <a:blip r:embed="rId2">
            <a:alphaModFix/>
          </a:blip>
          <a:srcRect l="34177" t="21570" r="32617" b="56089"/>
          <a:stretch/>
        </p:blipFill>
        <p:spPr>
          <a:xfrm>
            <a:off x="1828288" y="1352281"/>
            <a:ext cx="639651" cy="536620"/>
          </a:xfrm>
          <a:prstGeom prst="rect">
            <a:avLst/>
          </a:prstGeom>
          <a:solidFill>
            <a:srgbClr val="1C3C58"/>
          </a:solidFill>
          <a:ln>
            <a:noFill/>
          </a:ln>
        </p:spPr>
      </p:pic>
      <p:pic>
        <p:nvPicPr>
          <p:cNvPr id="56" name="Google Shape;56;g2e7ef0ed5c2_0_45" descr="A picture containing text, vector graphics&#10;&#10;Description automatically generated"/>
          <p:cNvPicPr preferRelativeResize="0"/>
          <p:nvPr/>
        </p:nvPicPr>
        <p:blipFill rotWithShape="1">
          <a:blip r:embed="rId3">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7"/>
        <p:cNvGrpSpPr/>
        <p:nvPr/>
      </p:nvGrpSpPr>
      <p:grpSpPr>
        <a:xfrm>
          <a:off x="0" y="0"/>
          <a:ext cx="0" cy="0"/>
          <a:chOff x="0" y="0"/>
          <a:chExt cx="0" cy="0"/>
        </a:xfrm>
      </p:grpSpPr>
      <p:sp>
        <p:nvSpPr>
          <p:cNvPr id="58" name="Google Shape;58;g2e7ef0ed5c2_0_5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g2e7ef0ed5c2_0_5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60" name="Google Shape;60;g2e7ef0ed5c2_0_5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1" name="Google Shape;61;g2e7ef0ed5c2_0_52"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Quote 1"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e7ef0ed5c2_0_6"/>
          <p:cNvSpPr txBox="1">
            <a:spLocks noGrp="1"/>
          </p:cNvSpPr>
          <p:nvPr>
            <p:ph type="title"/>
          </p:nvPr>
        </p:nvSpPr>
        <p:spPr>
          <a:xfrm>
            <a:off x="3192388" y="1852475"/>
            <a:ext cx="55233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Font typeface="Calibri"/>
              <a:buNone/>
              <a:defRPr sz="5000">
                <a:latin typeface="Calibri"/>
                <a:ea typeface="Calibri"/>
                <a:cs typeface="Calibri"/>
                <a:sym typeface="Calibri"/>
              </a:defRPr>
            </a:lvl1pPr>
            <a:lvl2pPr lvl="1" algn="ctr" rtl="0">
              <a:spcBef>
                <a:spcPts val="0"/>
              </a:spcBef>
              <a:spcAft>
                <a:spcPts val="0"/>
              </a:spcAft>
              <a:buSzPts val="3600"/>
              <a:buFont typeface="Calibri"/>
              <a:buNone/>
              <a:defRPr sz="3600">
                <a:latin typeface="Calibri"/>
                <a:ea typeface="Calibri"/>
                <a:cs typeface="Calibri"/>
                <a:sym typeface="Calibri"/>
              </a:defRPr>
            </a:lvl2pPr>
            <a:lvl3pPr lvl="2" algn="ctr" rtl="0">
              <a:spcBef>
                <a:spcPts val="0"/>
              </a:spcBef>
              <a:spcAft>
                <a:spcPts val="0"/>
              </a:spcAft>
              <a:buSzPts val="3600"/>
              <a:buFont typeface="Calibri"/>
              <a:buNone/>
              <a:defRPr sz="3600">
                <a:latin typeface="Calibri"/>
                <a:ea typeface="Calibri"/>
                <a:cs typeface="Calibri"/>
                <a:sym typeface="Calibri"/>
              </a:defRPr>
            </a:lvl3pPr>
            <a:lvl4pPr lvl="3" algn="ctr" rtl="0">
              <a:spcBef>
                <a:spcPts val="0"/>
              </a:spcBef>
              <a:spcAft>
                <a:spcPts val="0"/>
              </a:spcAft>
              <a:buSzPts val="3600"/>
              <a:buFont typeface="Calibri"/>
              <a:buNone/>
              <a:defRPr sz="3600">
                <a:latin typeface="Calibri"/>
                <a:ea typeface="Calibri"/>
                <a:cs typeface="Calibri"/>
                <a:sym typeface="Calibri"/>
              </a:defRPr>
            </a:lvl4pPr>
            <a:lvl5pPr lvl="4" algn="ctr" rtl="0">
              <a:spcBef>
                <a:spcPts val="0"/>
              </a:spcBef>
              <a:spcAft>
                <a:spcPts val="0"/>
              </a:spcAft>
              <a:buSzPts val="3600"/>
              <a:buFont typeface="Calibri"/>
              <a:buNone/>
              <a:defRPr sz="3600">
                <a:latin typeface="Calibri"/>
                <a:ea typeface="Calibri"/>
                <a:cs typeface="Calibri"/>
                <a:sym typeface="Calibri"/>
              </a:defRPr>
            </a:lvl5pPr>
            <a:lvl6pPr lvl="5" algn="ctr" rtl="0">
              <a:spcBef>
                <a:spcPts val="0"/>
              </a:spcBef>
              <a:spcAft>
                <a:spcPts val="0"/>
              </a:spcAft>
              <a:buSzPts val="3600"/>
              <a:buFont typeface="Calibri"/>
              <a:buNone/>
              <a:defRPr sz="3600">
                <a:latin typeface="Calibri"/>
                <a:ea typeface="Calibri"/>
                <a:cs typeface="Calibri"/>
                <a:sym typeface="Calibri"/>
              </a:defRPr>
            </a:lvl6pPr>
            <a:lvl7pPr lvl="6" algn="ctr" rtl="0">
              <a:spcBef>
                <a:spcPts val="0"/>
              </a:spcBef>
              <a:spcAft>
                <a:spcPts val="0"/>
              </a:spcAft>
              <a:buSzPts val="3600"/>
              <a:buFont typeface="Calibri"/>
              <a:buNone/>
              <a:defRPr sz="3600">
                <a:latin typeface="Calibri"/>
                <a:ea typeface="Calibri"/>
                <a:cs typeface="Calibri"/>
                <a:sym typeface="Calibri"/>
              </a:defRPr>
            </a:lvl7pPr>
            <a:lvl8pPr lvl="7" algn="ctr" rtl="0">
              <a:spcBef>
                <a:spcPts val="0"/>
              </a:spcBef>
              <a:spcAft>
                <a:spcPts val="0"/>
              </a:spcAft>
              <a:buSzPts val="3600"/>
              <a:buFont typeface="Calibri"/>
              <a:buNone/>
              <a:defRPr sz="3600">
                <a:latin typeface="Calibri"/>
                <a:ea typeface="Calibri"/>
                <a:cs typeface="Calibri"/>
                <a:sym typeface="Calibri"/>
              </a:defRPr>
            </a:lvl8pPr>
            <a:lvl9pPr lvl="8" algn="ctr" rtl="0">
              <a:spcBef>
                <a:spcPts val="0"/>
              </a:spcBef>
              <a:spcAft>
                <a:spcPts val="0"/>
              </a:spcAft>
              <a:buSzPts val="3600"/>
              <a:buFont typeface="Calibri"/>
              <a:buNone/>
              <a:defRPr sz="3600">
                <a:latin typeface="Calibri"/>
                <a:ea typeface="Calibri"/>
                <a:cs typeface="Calibri"/>
                <a:sym typeface="Calibri"/>
              </a:defRPr>
            </a:lvl9pPr>
          </a:lstStyle>
          <a:p>
            <a:endParaRPr/>
          </a:p>
        </p:txBody>
      </p:sp>
      <p:sp>
        <p:nvSpPr>
          <p:cNvPr id="13" name="Google Shape;13;g2e7ef0ed5c2_0_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g2e7ef0ed5c2_0_6"/>
          <p:cNvSpPr txBox="1">
            <a:spLocks noGrp="1"/>
          </p:cNvSpPr>
          <p:nvPr>
            <p:ph type="title" idx="2"/>
          </p:nvPr>
        </p:nvSpPr>
        <p:spPr>
          <a:xfrm>
            <a:off x="3192388" y="2694275"/>
            <a:ext cx="55233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600"/>
              <a:buFont typeface="Calibri"/>
              <a:buNone/>
              <a:defRPr sz="2600">
                <a:latin typeface="Calibri"/>
                <a:ea typeface="Calibri"/>
                <a:cs typeface="Calibri"/>
                <a:sym typeface="Calibri"/>
              </a:defRPr>
            </a:lvl1pPr>
            <a:lvl2pPr lvl="1" algn="ctr" rtl="0">
              <a:spcBef>
                <a:spcPts val="0"/>
              </a:spcBef>
              <a:spcAft>
                <a:spcPts val="0"/>
              </a:spcAft>
              <a:buSzPts val="2600"/>
              <a:buFont typeface="Calibri"/>
              <a:buNone/>
              <a:defRPr sz="2600">
                <a:latin typeface="Calibri"/>
                <a:ea typeface="Calibri"/>
                <a:cs typeface="Calibri"/>
                <a:sym typeface="Calibri"/>
              </a:defRPr>
            </a:lvl2pPr>
            <a:lvl3pPr lvl="2" algn="ctr" rtl="0">
              <a:spcBef>
                <a:spcPts val="0"/>
              </a:spcBef>
              <a:spcAft>
                <a:spcPts val="0"/>
              </a:spcAft>
              <a:buSzPts val="2600"/>
              <a:buFont typeface="Calibri"/>
              <a:buNone/>
              <a:defRPr sz="2600">
                <a:latin typeface="Calibri"/>
                <a:ea typeface="Calibri"/>
                <a:cs typeface="Calibri"/>
                <a:sym typeface="Calibri"/>
              </a:defRPr>
            </a:lvl3pPr>
            <a:lvl4pPr lvl="3" algn="ctr" rtl="0">
              <a:spcBef>
                <a:spcPts val="0"/>
              </a:spcBef>
              <a:spcAft>
                <a:spcPts val="0"/>
              </a:spcAft>
              <a:buSzPts val="2600"/>
              <a:buFont typeface="Calibri"/>
              <a:buNone/>
              <a:defRPr sz="2600">
                <a:latin typeface="Calibri"/>
                <a:ea typeface="Calibri"/>
                <a:cs typeface="Calibri"/>
                <a:sym typeface="Calibri"/>
              </a:defRPr>
            </a:lvl4pPr>
            <a:lvl5pPr lvl="4" algn="ctr" rtl="0">
              <a:spcBef>
                <a:spcPts val="0"/>
              </a:spcBef>
              <a:spcAft>
                <a:spcPts val="0"/>
              </a:spcAft>
              <a:buSzPts val="2600"/>
              <a:buFont typeface="Calibri"/>
              <a:buNone/>
              <a:defRPr sz="2600">
                <a:latin typeface="Calibri"/>
                <a:ea typeface="Calibri"/>
                <a:cs typeface="Calibri"/>
                <a:sym typeface="Calibri"/>
              </a:defRPr>
            </a:lvl5pPr>
            <a:lvl6pPr lvl="5" algn="ctr" rtl="0">
              <a:spcBef>
                <a:spcPts val="0"/>
              </a:spcBef>
              <a:spcAft>
                <a:spcPts val="0"/>
              </a:spcAft>
              <a:buSzPts val="2600"/>
              <a:buFont typeface="Calibri"/>
              <a:buNone/>
              <a:defRPr sz="2600">
                <a:latin typeface="Calibri"/>
                <a:ea typeface="Calibri"/>
                <a:cs typeface="Calibri"/>
                <a:sym typeface="Calibri"/>
              </a:defRPr>
            </a:lvl6pPr>
            <a:lvl7pPr lvl="6" algn="ctr" rtl="0">
              <a:spcBef>
                <a:spcPts val="0"/>
              </a:spcBef>
              <a:spcAft>
                <a:spcPts val="0"/>
              </a:spcAft>
              <a:buSzPts val="2600"/>
              <a:buFont typeface="Calibri"/>
              <a:buNone/>
              <a:defRPr sz="2600">
                <a:latin typeface="Calibri"/>
                <a:ea typeface="Calibri"/>
                <a:cs typeface="Calibri"/>
                <a:sym typeface="Calibri"/>
              </a:defRPr>
            </a:lvl7pPr>
            <a:lvl8pPr lvl="7" algn="ctr" rtl="0">
              <a:spcBef>
                <a:spcPts val="0"/>
              </a:spcBef>
              <a:spcAft>
                <a:spcPts val="0"/>
              </a:spcAft>
              <a:buSzPts val="2600"/>
              <a:buFont typeface="Calibri"/>
              <a:buNone/>
              <a:defRPr sz="2600">
                <a:latin typeface="Calibri"/>
                <a:ea typeface="Calibri"/>
                <a:cs typeface="Calibri"/>
                <a:sym typeface="Calibri"/>
              </a:defRPr>
            </a:lvl8pPr>
            <a:lvl9pPr lvl="8" algn="ctr" rtl="0">
              <a:spcBef>
                <a:spcPts val="0"/>
              </a:spcBef>
              <a:spcAft>
                <a:spcPts val="0"/>
              </a:spcAft>
              <a:buSzPts val="2600"/>
              <a:buFont typeface="Calibri"/>
              <a:buNone/>
              <a:defRPr sz="2600">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Quote 2">
  <p:cSld name="SECTION_HEADER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2e7ef0ed5c2_0_10"/>
          <p:cNvSpPr txBox="1">
            <a:spLocks noGrp="1"/>
          </p:cNvSpPr>
          <p:nvPr>
            <p:ph type="title"/>
          </p:nvPr>
        </p:nvSpPr>
        <p:spPr>
          <a:xfrm>
            <a:off x="701550" y="2250050"/>
            <a:ext cx="77409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Font typeface="Calibri"/>
              <a:buNone/>
              <a:defRPr sz="5000">
                <a:latin typeface="Calibri"/>
                <a:ea typeface="Calibri"/>
                <a:cs typeface="Calibri"/>
                <a:sym typeface="Calibri"/>
              </a:defRPr>
            </a:lvl1pPr>
            <a:lvl2pPr lvl="1" algn="ctr" rtl="0">
              <a:spcBef>
                <a:spcPts val="0"/>
              </a:spcBef>
              <a:spcAft>
                <a:spcPts val="0"/>
              </a:spcAft>
              <a:buSzPts val="3600"/>
              <a:buFont typeface="Calibri"/>
              <a:buNone/>
              <a:defRPr sz="3600">
                <a:latin typeface="Calibri"/>
                <a:ea typeface="Calibri"/>
                <a:cs typeface="Calibri"/>
                <a:sym typeface="Calibri"/>
              </a:defRPr>
            </a:lvl2pPr>
            <a:lvl3pPr lvl="2" algn="ctr" rtl="0">
              <a:spcBef>
                <a:spcPts val="0"/>
              </a:spcBef>
              <a:spcAft>
                <a:spcPts val="0"/>
              </a:spcAft>
              <a:buSzPts val="3600"/>
              <a:buFont typeface="Calibri"/>
              <a:buNone/>
              <a:defRPr sz="3600">
                <a:latin typeface="Calibri"/>
                <a:ea typeface="Calibri"/>
                <a:cs typeface="Calibri"/>
                <a:sym typeface="Calibri"/>
              </a:defRPr>
            </a:lvl3pPr>
            <a:lvl4pPr lvl="3" algn="ctr" rtl="0">
              <a:spcBef>
                <a:spcPts val="0"/>
              </a:spcBef>
              <a:spcAft>
                <a:spcPts val="0"/>
              </a:spcAft>
              <a:buSzPts val="3600"/>
              <a:buFont typeface="Calibri"/>
              <a:buNone/>
              <a:defRPr sz="3600">
                <a:latin typeface="Calibri"/>
                <a:ea typeface="Calibri"/>
                <a:cs typeface="Calibri"/>
                <a:sym typeface="Calibri"/>
              </a:defRPr>
            </a:lvl4pPr>
            <a:lvl5pPr lvl="4" algn="ctr" rtl="0">
              <a:spcBef>
                <a:spcPts val="0"/>
              </a:spcBef>
              <a:spcAft>
                <a:spcPts val="0"/>
              </a:spcAft>
              <a:buSzPts val="3600"/>
              <a:buFont typeface="Calibri"/>
              <a:buNone/>
              <a:defRPr sz="3600">
                <a:latin typeface="Calibri"/>
                <a:ea typeface="Calibri"/>
                <a:cs typeface="Calibri"/>
                <a:sym typeface="Calibri"/>
              </a:defRPr>
            </a:lvl5pPr>
            <a:lvl6pPr lvl="5" algn="ctr" rtl="0">
              <a:spcBef>
                <a:spcPts val="0"/>
              </a:spcBef>
              <a:spcAft>
                <a:spcPts val="0"/>
              </a:spcAft>
              <a:buSzPts val="3600"/>
              <a:buFont typeface="Calibri"/>
              <a:buNone/>
              <a:defRPr sz="3600">
                <a:latin typeface="Calibri"/>
                <a:ea typeface="Calibri"/>
                <a:cs typeface="Calibri"/>
                <a:sym typeface="Calibri"/>
              </a:defRPr>
            </a:lvl6pPr>
            <a:lvl7pPr lvl="6" algn="ctr" rtl="0">
              <a:spcBef>
                <a:spcPts val="0"/>
              </a:spcBef>
              <a:spcAft>
                <a:spcPts val="0"/>
              </a:spcAft>
              <a:buSzPts val="3600"/>
              <a:buFont typeface="Calibri"/>
              <a:buNone/>
              <a:defRPr sz="3600">
                <a:latin typeface="Calibri"/>
                <a:ea typeface="Calibri"/>
                <a:cs typeface="Calibri"/>
                <a:sym typeface="Calibri"/>
              </a:defRPr>
            </a:lvl7pPr>
            <a:lvl8pPr lvl="7" algn="ctr" rtl="0">
              <a:spcBef>
                <a:spcPts val="0"/>
              </a:spcBef>
              <a:spcAft>
                <a:spcPts val="0"/>
              </a:spcAft>
              <a:buSzPts val="3600"/>
              <a:buFont typeface="Calibri"/>
              <a:buNone/>
              <a:defRPr sz="3600">
                <a:latin typeface="Calibri"/>
                <a:ea typeface="Calibri"/>
                <a:cs typeface="Calibri"/>
                <a:sym typeface="Calibri"/>
              </a:defRPr>
            </a:lvl8pPr>
            <a:lvl9pPr lvl="8" algn="ctr" rtl="0">
              <a:spcBef>
                <a:spcPts val="0"/>
              </a:spcBef>
              <a:spcAft>
                <a:spcPts val="0"/>
              </a:spcAft>
              <a:buSzPts val="3600"/>
              <a:buFont typeface="Calibri"/>
              <a:buNone/>
              <a:defRPr sz="3600">
                <a:latin typeface="Calibri"/>
                <a:ea typeface="Calibri"/>
                <a:cs typeface="Calibri"/>
                <a:sym typeface="Calibri"/>
              </a:defRPr>
            </a:lvl9pPr>
          </a:lstStyle>
          <a:p>
            <a:endParaRPr/>
          </a:p>
        </p:txBody>
      </p:sp>
      <p:sp>
        <p:nvSpPr>
          <p:cNvPr id="17" name="Google Shape;17;g2e7ef0ed5c2_0_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g2e7ef0ed5c2_0_10"/>
          <p:cNvSpPr txBox="1">
            <a:spLocks noGrp="1"/>
          </p:cNvSpPr>
          <p:nvPr>
            <p:ph type="title" idx="2"/>
          </p:nvPr>
        </p:nvSpPr>
        <p:spPr>
          <a:xfrm>
            <a:off x="1810350" y="3091850"/>
            <a:ext cx="55233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600"/>
              <a:buFont typeface="Calibri"/>
              <a:buNone/>
              <a:defRPr sz="2600">
                <a:latin typeface="Calibri"/>
                <a:ea typeface="Calibri"/>
                <a:cs typeface="Calibri"/>
                <a:sym typeface="Calibri"/>
              </a:defRPr>
            </a:lvl1pPr>
            <a:lvl2pPr lvl="1" algn="ctr" rtl="0">
              <a:spcBef>
                <a:spcPts val="0"/>
              </a:spcBef>
              <a:spcAft>
                <a:spcPts val="0"/>
              </a:spcAft>
              <a:buSzPts val="2600"/>
              <a:buFont typeface="Calibri"/>
              <a:buNone/>
              <a:defRPr sz="2600">
                <a:latin typeface="Calibri"/>
                <a:ea typeface="Calibri"/>
                <a:cs typeface="Calibri"/>
                <a:sym typeface="Calibri"/>
              </a:defRPr>
            </a:lvl2pPr>
            <a:lvl3pPr lvl="2" algn="ctr" rtl="0">
              <a:spcBef>
                <a:spcPts val="0"/>
              </a:spcBef>
              <a:spcAft>
                <a:spcPts val="0"/>
              </a:spcAft>
              <a:buSzPts val="2600"/>
              <a:buFont typeface="Calibri"/>
              <a:buNone/>
              <a:defRPr sz="2600">
                <a:latin typeface="Calibri"/>
                <a:ea typeface="Calibri"/>
                <a:cs typeface="Calibri"/>
                <a:sym typeface="Calibri"/>
              </a:defRPr>
            </a:lvl3pPr>
            <a:lvl4pPr lvl="3" algn="ctr" rtl="0">
              <a:spcBef>
                <a:spcPts val="0"/>
              </a:spcBef>
              <a:spcAft>
                <a:spcPts val="0"/>
              </a:spcAft>
              <a:buSzPts val="2600"/>
              <a:buFont typeface="Calibri"/>
              <a:buNone/>
              <a:defRPr sz="2600">
                <a:latin typeface="Calibri"/>
                <a:ea typeface="Calibri"/>
                <a:cs typeface="Calibri"/>
                <a:sym typeface="Calibri"/>
              </a:defRPr>
            </a:lvl4pPr>
            <a:lvl5pPr lvl="4" algn="ctr" rtl="0">
              <a:spcBef>
                <a:spcPts val="0"/>
              </a:spcBef>
              <a:spcAft>
                <a:spcPts val="0"/>
              </a:spcAft>
              <a:buSzPts val="2600"/>
              <a:buFont typeface="Calibri"/>
              <a:buNone/>
              <a:defRPr sz="2600">
                <a:latin typeface="Calibri"/>
                <a:ea typeface="Calibri"/>
                <a:cs typeface="Calibri"/>
                <a:sym typeface="Calibri"/>
              </a:defRPr>
            </a:lvl5pPr>
            <a:lvl6pPr lvl="5" algn="ctr" rtl="0">
              <a:spcBef>
                <a:spcPts val="0"/>
              </a:spcBef>
              <a:spcAft>
                <a:spcPts val="0"/>
              </a:spcAft>
              <a:buSzPts val="2600"/>
              <a:buFont typeface="Calibri"/>
              <a:buNone/>
              <a:defRPr sz="2600">
                <a:latin typeface="Calibri"/>
                <a:ea typeface="Calibri"/>
                <a:cs typeface="Calibri"/>
                <a:sym typeface="Calibri"/>
              </a:defRPr>
            </a:lvl6pPr>
            <a:lvl7pPr lvl="6" algn="ctr" rtl="0">
              <a:spcBef>
                <a:spcPts val="0"/>
              </a:spcBef>
              <a:spcAft>
                <a:spcPts val="0"/>
              </a:spcAft>
              <a:buSzPts val="2600"/>
              <a:buFont typeface="Calibri"/>
              <a:buNone/>
              <a:defRPr sz="2600">
                <a:latin typeface="Calibri"/>
                <a:ea typeface="Calibri"/>
                <a:cs typeface="Calibri"/>
                <a:sym typeface="Calibri"/>
              </a:defRPr>
            </a:lvl7pPr>
            <a:lvl8pPr lvl="7" algn="ctr" rtl="0">
              <a:spcBef>
                <a:spcPts val="0"/>
              </a:spcBef>
              <a:spcAft>
                <a:spcPts val="0"/>
              </a:spcAft>
              <a:buSzPts val="2600"/>
              <a:buFont typeface="Calibri"/>
              <a:buNone/>
              <a:defRPr sz="2600">
                <a:latin typeface="Calibri"/>
                <a:ea typeface="Calibri"/>
                <a:cs typeface="Calibri"/>
                <a:sym typeface="Calibri"/>
              </a:defRPr>
            </a:lvl8pPr>
            <a:lvl9pPr lvl="8" algn="ctr" rtl="0">
              <a:spcBef>
                <a:spcPts val="0"/>
              </a:spcBef>
              <a:spcAft>
                <a:spcPts val="0"/>
              </a:spcAft>
              <a:buSzPts val="2600"/>
              <a:buFont typeface="Calibri"/>
              <a:buNone/>
              <a:defRPr sz="2600">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e7ef0ed5c2_0_14"/>
          <p:cNvSpPr txBox="1">
            <a:spLocks noGrp="1"/>
          </p:cNvSpPr>
          <p:nvPr>
            <p:ph type="title"/>
          </p:nvPr>
        </p:nvSpPr>
        <p:spPr>
          <a:xfrm>
            <a:off x="760050" y="445025"/>
            <a:ext cx="8072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600"/>
              <a:buFont typeface="Calibri"/>
              <a:buNone/>
              <a:defRPr sz="3600">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g2e7ef0ed5c2_0_14"/>
          <p:cNvSpPr txBox="1">
            <a:spLocks noGrp="1"/>
          </p:cNvSpPr>
          <p:nvPr>
            <p:ph type="body" idx="1"/>
          </p:nvPr>
        </p:nvSpPr>
        <p:spPr>
          <a:xfrm>
            <a:off x="760050" y="1152475"/>
            <a:ext cx="80724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2" name="Google Shape;22;g2e7ef0ed5c2_0_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2e7ef0ed5c2_0_18"/>
          <p:cNvSpPr txBox="1">
            <a:spLocks noGrp="1"/>
          </p:cNvSpPr>
          <p:nvPr>
            <p:ph type="title"/>
          </p:nvPr>
        </p:nvSpPr>
        <p:spPr>
          <a:xfrm>
            <a:off x="760050" y="445025"/>
            <a:ext cx="8072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g2e7ef0ed5c2_0_18"/>
          <p:cNvSpPr txBox="1">
            <a:spLocks noGrp="1"/>
          </p:cNvSpPr>
          <p:nvPr>
            <p:ph type="body" idx="1"/>
          </p:nvPr>
        </p:nvSpPr>
        <p:spPr>
          <a:xfrm>
            <a:off x="760050" y="1152475"/>
            <a:ext cx="42915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6" name="Google Shape;26;g2e7ef0ed5c2_0_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g2e7ef0ed5c2_0_18"/>
          <p:cNvSpPr txBox="1">
            <a:spLocks noGrp="1"/>
          </p:cNvSpPr>
          <p:nvPr>
            <p:ph type="body" idx="2"/>
          </p:nvPr>
        </p:nvSpPr>
        <p:spPr>
          <a:xfrm>
            <a:off x="4326850" y="1152475"/>
            <a:ext cx="42915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1">
  <p:cSld name="TITLE_AND_BODY_1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e7ef0ed5c2_0_23"/>
          <p:cNvSpPr txBox="1">
            <a:spLocks noGrp="1"/>
          </p:cNvSpPr>
          <p:nvPr>
            <p:ph type="title"/>
          </p:nvPr>
        </p:nvSpPr>
        <p:spPr>
          <a:xfrm>
            <a:off x="760050" y="445025"/>
            <a:ext cx="8072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g2e7ef0ed5c2_0_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31"/>
        <p:cNvGrpSpPr/>
        <p:nvPr/>
      </p:nvGrpSpPr>
      <p:grpSpPr>
        <a:xfrm>
          <a:off x="0" y="0"/>
          <a:ext cx="0" cy="0"/>
          <a:chOff x="0" y="0"/>
          <a:chExt cx="0" cy="0"/>
        </a:xfrm>
      </p:grpSpPr>
      <p:pic>
        <p:nvPicPr>
          <p:cNvPr id="32" name="Google Shape;32;g2e7ef0ed5c2_0_26" descr="A picture containing text, vector graphics&#10;&#10;Description automatically generated"/>
          <p:cNvPicPr preferRelativeResize="0"/>
          <p:nvPr/>
        </p:nvPicPr>
        <p:blipFill rotWithShape="1">
          <a:blip r:embed="rId2">
            <a:alphaModFix/>
          </a:blip>
          <a:srcRect/>
          <a:stretch/>
        </p:blipFill>
        <p:spPr>
          <a:xfrm>
            <a:off x="2584738" y="111512"/>
            <a:ext cx="3974525"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_1">
    <p:bg>
      <p:bgPr>
        <a:gradFill>
          <a:gsLst>
            <a:gs pos="0">
              <a:srgbClr val="306797"/>
            </a:gs>
            <a:gs pos="8000">
              <a:srgbClr val="306797"/>
            </a:gs>
            <a:gs pos="48000">
              <a:srgbClr val="235079"/>
            </a:gs>
            <a:gs pos="90000">
              <a:srgbClr val="1C3C58"/>
            </a:gs>
            <a:gs pos="100000">
              <a:srgbClr val="1C3C58"/>
            </a:gs>
          </a:gsLst>
          <a:lin ang="16200038" scaled="0"/>
        </a:gradFill>
        <a:effectLst/>
      </p:bgPr>
    </p:bg>
    <p:spTree>
      <p:nvGrpSpPr>
        <p:cNvPr id="1" name="Shape 33"/>
        <p:cNvGrpSpPr/>
        <p:nvPr/>
      </p:nvGrpSpPr>
      <p:grpSpPr>
        <a:xfrm>
          <a:off x="0" y="0"/>
          <a:ext cx="0" cy="0"/>
          <a:chOff x="0" y="0"/>
          <a:chExt cx="0" cy="0"/>
        </a:xfrm>
      </p:grpSpPr>
      <p:sp>
        <p:nvSpPr>
          <p:cNvPr id="34" name="Google Shape;34;g2e7ef0ed5c2_0_28"/>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 name="Google Shape;35;g2e7ef0ed5c2_0_28"/>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36" name="Google Shape;36;g2e7ef0ed5c2_0_28"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g2e7ef0ed5c2_0_3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dk1"/>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9" name="Google Shape;39;g2e7ef0ed5c2_0_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0" name="Google Shape;40;g2e7ef0ed5c2_0_32"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g2e7ef0ed5c2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2e7ef0ed5c2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e7ef0ed5c2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itWxXyCfW5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LQ5Uj1nryBc"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body" idx="4294967295"/>
          </p:nvPr>
        </p:nvSpPr>
        <p:spPr>
          <a:xfrm>
            <a:off x="760050" y="1309350"/>
            <a:ext cx="5459700" cy="34341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520"/>
              </a:spcBef>
              <a:spcAft>
                <a:spcPts val="0"/>
              </a:spcAft>
              <a:buSzPct val="90358"/>
              <a:buNone/>
            </a:pPr>
            <a:r>
              <a:rPr lang="en-US" sz="3350" b="1">
                <a:solidFill>
                  <a:schemeClr val="dk1"/>
                </a:solidFill>
                <a:latin typeface="Calibri"/>
                <a:ea typeface="Calibri"/>
                <a:cs typeface="Calibri"/>
                <a:sym typeface="Calibri"/>
              </a:rPr>
              <a:t>What are some academic goals you might want to achieve?</a:t>
            </a:r>
            <a:endParaRPr sz="3350" b="1">
              <a:solidFill>
                <a:schemeClr val="dk1"/>
              </a:solidFill>
              <a:latin typeface="Calibri"/>
              <a:ea typeface="Calibri"/>
              <a:cs typeface="Calibri"/>
              <a:sym typeface="Calibri"/>
            </a:endParaRPr>
          </a:p>
          <a:p>
            <a:pPr marL="457200" lvl="0" indent="-381713" algn="l" rtl="0">
              <a:lnSpc>
                <a:spcPct val="115000"/>
              </a:lnSpc>
              <a:spcBef>
                <a:spcPts val="1000"/>
              </a:spcBef>
              <a:spcAft>
                <a:spcPts val="0"/>
              </a:spcAft>
              <a:buClr>
                <a:schemeClr val="dk1"/>
              </a:buClr>
              <a:buSzPct val="100000"/>
              <a:buChar char="•"/>
            </a:pPr>
            <a:r>
              <a:rPr lang="en-US" sz="3350">
                <a:solidFill>
                  <a:schemeClr val="dk1"/>
                </a:solidFill>
                <a:latin typeface="Calibri"/>
                <a:ea typeface="Calibri"/>
                <a:cs typeface="Calibri"/>
                <a:sym typeface="Calibri"/>
              </a:rPr>
              <a:t>Write as many goal ideas down as you can in </a:t>
            </a:r>
            <a:r>
              <a:rPr lang="en-US" sz="3350" b="1">
                <a:solidFill>
                  <a:schemeClr val="dk1"/>
                </a:solidFill>
                <a:latin typeface="Calibri"/>
                <a:ea typeface="Calibri"/>
                <a:cs typeface="Calibri"/>
                <a:sym typeface="Calibri"/>
              </a:rPr>
              <a:t>two minutes</a:t>
            </a:r>
            <a:endParaRPr sz="3350" b="1">
              <a:solidFill>
                <a:schemeClr val="dk1"/>
              </a:solidFill>
              <a:latin typeface="Calibri"/>
              <a:ea typeface="Calibri"/>
              <a:cs typeface="Calibri"/>
              <a:sym typeface="Calibri"/>
            </a:endParaRPr>
          </a:p>
          <a:p>
            <a:pPr marL="457200" lvl="0" indent="-381713" algn="l" rtl="0">
              <a:lnSpc>
                <a:spcPct val="115000"/>
              </a:lnSpc>
              <a:spcBef>
                <a:spcPts val="1000"/>
              </a:spcBef>
              <a:spcAft>
                <a:spcPts val="0"/>
              </a:spcAft>
              <a:buClr>
                <a:schemeClr val="dk1"/>
              </a:buClr>
              <a:buSzPct val="100000"/>
              <a:buFont typeface="Calibri"/>
              <a:buChar char="•"/>
            </a:pPr>
            <a:r>
              <a:rPr lang="en-US" sz="3350">
                <a:solidFill>
                  <a:schemeClr val="dk1"/>
                </a:solidFill>
                <a:latin typeface="Calibri"/>
                <a:ea typeface="Calibri"/>
                <a:cs typeface="Calibri"/>
                <a:sym typeface="Calibri"/>
              </a:rPr>
              <a:t>Don’t worry about making them SMART yet</a:t>
            </a:r>
            <a:endParaRPr sz="3350">
              <a:solidFill>
                <a:schemeClr val="dk1"/>
              </a:solidFill>
              <a:latin typeface="Calibri"/>
              <a:ea typeface="Calibri"/>
              <a:cs typeface="Calibri"/>
              <a:sym typeface="Calibri"/>
            </a:endParaRPr>
          </a:p>
          <a:p>
            <a:pPr marL="457200" lvl="0" indent="-381713" algn="l" rtl="0">
              <a:lnSpc>
                <a:spcPct val="115000"/>
              </a:lnSpc>
              <a:spcBef>
                <a:spcPts val="1000"/>
              </a:spcBef>
              <a:spcAft>
                <a:spcPts val="0"/>
              </a:spcAft>
              <a:buClr>
                <a:schemeClr val="dk1"/>
              </a:buClr>
              <a:buSzPct val="100000"/>
              <a:buFont typeface="Calibri"/>
              <a:buChar char="•"/>
            </a:pPr>
            <a:r>
              <a:rPr lang="en-US" sz="3350">
                <a:solidFill>
                  <a:schemeClr val="dk1"/>
                </a:solidFill>
                <a:latin typeface="Calibri"/>
                <a:ea typeface="Calibri"/>
                <a:cs typeface="Calibri"/>
                <a:sym typeface="Calibri"/>
              </a:rPr>
              <a:t>We will refine later</a:t>
            </a:r>
            <a:endParaRPr sz="3350">
              <a:solidFill>
                <a:schemeClr val="dk1"/>
              </a:solidFill>
              <a:latin typeface="Calibri"/>
              <a:ea typeface="Calibri"/>
              <a:cs typeface="Calibri"/>
              <a:sym typeface="Calibri"/>
            </a:endParaRPr>
          </a:p>
          <a:p>
            <a:pPr marL="0" lvl="0" indent="0" algn="l" rtl="0">
              <a:lnSpc>
                <a:spcPct val="115000"/>
              </a:lnSpc>
              <a:spcBef>
                <a:spcPts val="1000"/>
              </a:spcBef>
              <a:spcAft>
                <a:spcPts val="1000"/>
              </a:spcAft>
              <a:buSzPct val="156156"/>
              <a:buNone/>
            </a:pPr>
            <a:endParaRPr/>
          </a:p>
        </p:txBody>
      </p:sp>
      <p:sp>
        <p:nvSpPr>
          <p:cNvPr id="122" name="Google Shape;122;p10"/>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Academic Goals- Brainstorm</a:t>
            </a:r>
            <a:endParaRPr sz="3640"/>
          </a:p>
        </p:txBody>
      </p:sp>
      <p:pic>
        <p:nvPicPr>
          <p:cNvPr id="123" name="Google Shape;123;p10"/>
          <p:cNvPicPr preferRelativeResize="0"/>
          <p:nvPr/>
        </p:nvPicPr>
        <p:blipFill rotWithShape="1">
          <a:blip r:embed="rId3">
            <a:alphaModFix/>
          </a:blip>
          <a:srcRect/>
          <a:stretch/>
        </p:blipFill>
        <p:spPr>
          <a:xfrm>
            <a:off x="6462024" y="608149"/>
            <a:ext cx="2370435" cy="2373925"/>
          </a:xfrm>
          <a:prstGeom prst="rect">
            <a:avLst/>
          </a:prstGeom>
          <a:noFill/>
          <a:ln>
            <a:noFill/>
          </a:ln>
        </p:spPr>
      </p:pic>
      <p:sp>
        <p:nvSpPr>
          <p:cNvPr id="124" name="Google Shape;124;p10"/>
          <p:cNvSpPr txBox="1"/>
          <p:nvPr/>
        </p:nvSpPr>
        <p:spPr>
          <a:xfrm>
            <a:off x="7025490" y="1377040"/>
            <a:ext cx="12435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3400" b="1" i="0" u="none" strike="noStrike" cap="none">
                <a:solidFill>
                  <a:schemeClr val="dk1"/>
                </a:solidFill>
                <a:latin typeface="Calibri"/>
                <a:ea typeface="Calibri"/>
                <a:cs typeface="Calibri"/>
                <a:sym typeface="Calibri"/>
              </a:rPr>
              <a:t>2</a:t>
            </a:r>
            <a:endParaRPr sz="3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200"/>
              <a:buFont typeface="Arial"/>
              <a:buNone/>
            </a:pPr>
            <a:r>
              <a:rPr lang="en-US" sz="3400" b="1" i="0" u="none" strike="noStrike" cap="none">
                <a:solidFill>
                  <a:schemeClr val="dk1"/>
                </a:solidFill>
                <a:latin typeface="Calibri"/>
                <a:ea typeface="Calibri"/>
                <a:cs typeface="Calibri"/>
                <a:sym typeface="Calibri"/>
              </a:rPr>
              <a:t>mins</a:t>
            </a:r>
            <a:endParaRPr sz="3400" b="1"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body" idx="4294967295"/>
          </p:nvPr>
        </p:nvSpPr>
        <p:spPr>
          <a:xfrm>
            <a:off x="760050" y="1309350"/>
            <a:ext cx="45513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Take turns finishing the sentence above. </a:t>
            </a:r>
            <a:endParaRPr sz="2600">
              <a:solidFill>
                <a:schemeClr val="dk1"/>
              </a:solidFill>
              <a:latin typeface="Calibri"/>
              <a:ea typeface="Calibri"/>
              <a:cs typeface="Calibri"/>
              <a:sym typeface="Calibri"/>
            </a:endParaRPr>
          </a:p>
          <a:p>
            <a:pPr marL="457200" lvl="0" indent="-393700" algn="l" rtl="0">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Keep going around the room until we run out of ideas.</a:t>
            </a:r>
            <a:endParaRPr sz="2600">
              <a:solidFill>
                <a:schemeClr val="dk1"/>
              </a:solidFill>
              <a:latin typeface="Calibri"/>
              <a:ea typeface="Calibri"/>
              <a:cs typeface="Calibri"/>
              <a:sym typeface="Calibri"/>
            </a:endParaRPr>
          </a:p>
        </p:txBody>
      </p:sp>
      <p:sp>
        <p:nvSpPr>
          <p:cNvPr id="130" name="Google Shape;130;p11"/>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“This Club Will be a Success If…”</a:t>
            </a:r>
            <a:endParaRPr sz="3640"/>
          </a:p>
        </p:txBody>
      </p:sp>
      <p:pic>
        <p:nvPicPr>
          <p:cNvPr id="131" name="Google Shape;131;p11"/>
          <p:cNvPicPr preferRelativeResize="0"/>
          <p:nvPr/>
        </p:nvPicPr>
        <p:blipFill rotWithShape="1">
          <a:blip r:embed="rId3">
            <a:alphaModFix/>
          </a:blip>
          <a:srcRect/>
          <a:stretch/>
        </p:blipFill>
        <p:spPr>
          <a:xfrm>
            <a:off x="5048250" y="384025"/>
            <a:ext cx="3881150" cy="3881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a:spLocks noGrp="1"/>
          </p:cNvSpPr>
          <p:nvPr>
            <p:ph type="body" idx="4294967295"/>
          </p:nvPr>
        </p:nvSpPr>
        <p:spPr>
          <a:xfrm>
            <a:off x="760050" y="1309350"/>
            <a:ext cx="7926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600" b="1">
                <a:solidFill>
                  <a:schemeClr val="dk1"/>
                </a:solidFill>
                <a:latin typeface="Calibri"/>
                <a:ea typeface="Calibri"/>
                <a:cs typeface="Calibri"/>
                <a:sym typeface="Calibri"/>
              </a:rPr>
              <a:t>Do one of the goals (personal or academic) from your brainstorming session align to our whole group </a:t>
            </a:r>
            <a:br>
              <a:rPr lang="en-US" sz="2600" b="1">
                <a:solidFill>
                  <a:schemeClr val="dk1"/>
                </a:solidFill>
                <a:latin typeface="Calibri"/>
                <a:ea typeface="Calibri"/>
                <a:cs typeface="Calibri"/>
                <a:sym typeface="Calibri"/>
              </a:rPr>
            </a:br>
            <a:r>
              <a:rPr lang="en-US" sz="2600" b="1">
                <a:solidFill>
                  <a:schemeClr val="dk1"/>
                </a:solidFill>
                <a:latin typeface="Calibri"/>
                <a:ea typeface="Calibri"/>
                <a:cs typeface="Calibri"/>
                <a:sym typeface="Calibri"/>
              </a:rPr>
              <a:t>club goals brainstorm?</a:t>
            </a:r>
            <a:endParaRPr sz="2600" b="1">
              <a:solidFill>
                <a:schemeClr val="dk1"/>
              </a:solidFill>
              <a:latin typeface="Calibri"/>
              <a:ea typeface="Calibri"/>
              <a:cs typeface="Calibri"/>
              <a:sym typeface="Calibri"/>
            </a:endParaRPr>
          </a:p>
          <a:p>
            <a:pPr marL="457200" lvl="0" indent="-393700" algn="l" rtl="0">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Highlight your goals that are the most aligned.</a:t>
            </a:r>
            <a:endParaRPr sz="2600">
              <a:solidFill>
                <a:schemeClr val="dk1"/>
              </a:solidFill>
              <a:latin typeface="Calibri"/>
              <a:ea typeface="Calibri"/>
              <a:cs typeface="Calibri"/>
              <a:sym typeface="Calibri"/>
            </a:endParaRPr>
          </a:p>
          <a:p>
            <a:pPr marL="457200" lvl="0" indent="-393700" algn="l" rtl="0">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Restate this goal in a way that that reflects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the alignment to what you hope to get out of this club.</a:t>
            </a:r>
            <a:endParaRPr sz="2600">
              <a:solidFill>
                <a:schemeClr val="dk1"/>
              </a:solidFill>
              <a:latin typeface="Calibri"/>
              <a:ea typeface="Calibri"/>
              <a:cs typeface="Calibri"/>
              <a:sym typeface="Calibri"/>
            </a:endParaRPr>
          </a:p>
        </p:txBody>
      </p:sp>
      <p:sp>
        <p:nvSpPr>
          <p:cNvPr id="137" name="Google Shape;137;p12"/>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Finding your SMART Goal</a:t>
            </a:r>
            <a:endParaRPr sz="364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Make sure your SMART Goal includes:</a:t>
            </a:r>
            <a:endParaRPr sz="3640"/>
          </a:p>
        </p:txBody>
      </p:sp>
      <p:sp>
        <p:nvSpPr>
          <p:cNvPr id="143" name="Google Shape;143;p13"/>
          <p:cNvSpPr/>
          <p:nvPr/>
        </p:nvSpPr>
        <p:spPr>
          <a:xfrm>
            <a:off x="643800" y="1476875"/>
            <a:ext cx="7758300" cy="237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13"/>
          <p:cNvPicPr preferRelativeResize="0"/>
          <p:nvPr/>
        </p:nvPicPr>
        <p:blipFill rotWithShape="1">
          <a:blip r:embed="rId3">
            <a:alphaModFix/>
          </a:blip>
          <a:srcRect/>
          <a:stretch/>
        </p:blipFill>
        <p:spPr>
          <a:xfrm>
            <a:off x="801667" y="1476863"/>
            <a:ext cx="7543123" cy="221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body" idx="4294967295"/>
          </p:nvPr>
        </p:nvSpPr>
        <p:spPr>
          <a:xfrm>
            <a:off x="760050" y="1309350"/>
            <a:ext cx="7926600" cy="343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20"/>
              </a:spcBef>
              <a:spcAft>
                <a:spcPts val="0"/>
              </a:spcAft>
              <a:buSzPts val="2600"/>
              <a:buNone/>
            </a:pPr>
            <a:r>
              <a:rPr lang="en-US" sz="2600" b="1">
                <a:solidFill>
                  <a:schemeClr val="dk1"/>
                </a:solidFill>
                <a:latin typeface="Calibri"/>
                <a:ea typeface="Calibri"/>
                <a:cs typeface="Calibri"/>
                <a:sym typeface="Calibri"/>
              </a:rPr>
              <a:t>Include the following:</a:t>
            </a:r>
            <a:endParaRPr sz="2600" b="1">
              <a:solidFill>
                <a:schemeClr val="dk1"/>
              </a:solidFill>
              <a:latin typeface="Calibri"/>
              <a:ea typeface="Calibri"/>
              <a:cs typeface="Calibri"/>
              <a:sym typeface="Calibri"/>
            </a:endParaRPr>
          </a:p>
          <a:p>
            <a:pPr marL="457200" lvl="0" indent="-393700" algn="l" rtl="0">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are you trying to accomplish? </a:t>
            </a:r>
            <a:endParaRPr sz="2600">
              <a:solidFill>
                <a:schemeClr val="dk1"/>
              </a:solidFill>
              <a:latin typeface="Calibri"/>
              <a:ea typeface="Calibri"/>
              <a:cs typeface="Calibri"/>
              <a:sym typeface="Calibri"/>
            </a:endParaRPr>
          </a:p>
          <a:p>
            <a:pPr marL="457200" lvl="0" indent="-393700" algn="l" rtl="0">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three (3) steps will you take each day to achieve this goal?</a:t>
            </a:r>
            <a:endParaRPr sz="2600">
              <a:solidFill>
                <a:schemeClr val="dk1"/>
              </a:solidFill>
              <a:latin typeface="Calibri"/>
              <a:ea typeface="Calibri"/>
              <a:cs typeface="Calibri"/>
              <a:sym typeface="Calibri"/>
            </a:endParaRPr>
          </a:p>
          <a:p>
            <a:pPr marL="457200" lvl="0" indent="-393700" algn="l" rtl="0">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Where might your steps for achieving this goal take place?</a:t>
            </a:r>
            <a:endParaRPr sz="2600">
              <a:solidFill>
                <a:schemeClr val="dk1"/>
              </a:solidFill>
              <a:latin typeface="Calibri"/>
              <a:ea typeface="Calibri"/>
              <a:cs typeface="Calibri"/>
              <a:sym typeface="Calibri"/>
            </a:endParaRPr>
          </a:p>
          <a:p>
            <a:pPr marL="457200" lvl="0" indent="-393700" algn="l" rtl="0">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Who will be involved?</a:t>
            </a:r>
            <a:endParaRPr sz="2600">
              <a:solidFill>
                <a:schemeClr val="dk1"/>
              </a:solidFill>
              <a:latin typeface="Calibri"/>
              <a:ea typeface="Calibri"/>
              <a:cs typeface="Calibri"/>
              <a:sym typeface="Calibri"/>
            </a:endParaRPr>
          </a:p>
        </p:txBody>
      </p:sp>
      <p:sp>
        <p:nvSpPr>
          <p:cNvPr id="150" name="Google Shape;150;p14"/>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Is Your Goal is </a:t>
            </a:r>
            <a:r>
              <a:rPr lang="en-US" sz="3640" b="1" i="1" u="sng"/>
              <a:t>Specific?</a:t>
            </a:r>
            <a:endParaRPr sz="3640" b="1" i="1"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body" idx="4294967295"/>
          </p:nvPr>
        </p:nvSpPr>
        <p:spPr>
          <a:xfrm>
            <a:off x="760050" y="1309350"/>
            <a:ext cx="79266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520"/>
              </a:spcBef>
              <a:spcAft>
                <a:spcPts val="0"/>
              </a:spcAft>
              <a:buSzPts val="2600"/>
              <a:buNone/>
            </a:pPr>
            <a:r>
              <a:rPr lang="en-US" sz="2600" b="1">
                <a:solidFill>
                  <a:schemeClr val="dk1"/>
                </a:solidFill>
                <a:latin typeface="Calibri"/>
                <a:ea typeface="Calibri"/>
                <a:cs typeface="Calibri"/>
                <a:sym typeface="Calibri"/>
              </a:rPr>
              <a:t>Include the following:</a:t>
            </a:r>
            <a:endParaRPr sz="2600" b="1">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will success look like?</a:t>
            </a:r>
            <a:endParaRPr sz="260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will you measure if you are making progress?</a:t>
            </a:r>
            <a:endParaRPr sz="260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often will you check your progress?</a:t>
            </a:r>
            <a:endParaRPr sz="2600">
              <a:solidFill>
                <a:schemeClr val="dk1"/>
              </a:solidFill>
              <a:latin typeface="Calibri"/>
              <a:ea typeface="Calibri"/>
              <a:cs typeface="Calibri"/>
              <a:sym typeface="Calibri"/>
            </a:endParaRPr>
          </a:p>
          <a:p>
            <a:pPr marL="457200" lvl="0" indent="-393700" algn="l" rtl="0">
              <a:lnSpc>
                <a:spcPct val="115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If it will take several months, set milestones.</a:t>
            </a:r>
            <a:endParaRPr sz="2600">
              <a:solidFill>
                <a:schemeClr val="dk1"/>
              </a:solidFill>
              <a:latin typeface="Calibri"/>
              <a:ea typeface="Calibri"/>
              <a:cs typeface="Calibri"/>
              <a:sym typeface="Calibri"/>
            </a:endParaRPr>
          </a:p>
        </p:txBody>
      </p:sp>
      <p:sp>
        <p:nvSpPr>
          <p:cNvPr id="156" name="Google Shape;156;p15"/>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Is your Goal </a:t>
            </a:r>
            <a:r>
              <a:rPr lang="en-US" sz="3640" b="1" i="1" u="sng"/>
              <a:t>Measurable</a:t>
            </a:r>
            <a:r>
              <a:rPr lang="en-US" sz="3640"/>
              <a:t>?</a:t>
            </a:r>
            <a:endParaRPr sz="364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body" idx="4294967295"/>
          </p:nvPr>
        </p:nvSpPr>
        <p:spPr>
          <a:xfrm>
            <a:off x="760050" y="1085850"/>
            <a:ext cx="79266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059"/>
              <a:buNone/>
            </a:pPr>
            <a:r>
              <a:rPr lang="en-US" sz="2200" b="1">
                <a:solidFill>
                  <a:schemeClr val="dk1"/>
                </a:solidFill>
                <a:latin typeface="Calibri"/>
                <a:ea typeface="Calibri"/>
                <a:cs typeface="Calibri"/>
                <a:sym typeface="Calibri"/>
              </a:rPr>
              <a:t>Include the following:</a:t>
            </a:r>
            <a:endParaRPr sz="2200" b="1">
              <a:solidFill>
                <a:schemeClr val="dk1"/>
              </a:solidFill>
              <a:latin typeface="Calibri"/>
              <a:ea typeface="Calibri"/>
              <a:cs typeface="Calibri"/>
              <a:sym typeface="Calibri"/>
            </a:endParaRPr>
          </a:p>
          <a:p>
            <a:pPr marL="457200" lvl="0" indent="-368300" algn="l" rtl="0">
              <a:lnSpc>
                <a:spcPct val="115000"/>
              </a:lnSpc>
              <a:spcBef>
                <a:spcPts val="10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Is your goal of a manageable size? Your goal should inspire motivation and help you on your way to bigger things, but not be so big it’s overwhelming.</a:t>
            </a:r>
            <a:endParaRPr sz="2200">
              <a:solidFill>
                <a:schemeClr val="dk1"/>
              </a:solidFill>
              <a:latin typeface="Calibri"/>
              <a:ea typeface="Calibri"/>
              <a:cs typeface="Calibri"/>
              <a:sym typeface="Calibri"/>
            </a:endParaRPr>
          </a:p>
          <a:p>
            <a:pPr marL="457200" lvl="0" indent="-368300" algn="l" rtl="0">
              <a:lnSpc>
                <a:spcPct val="115000"/>
              </a:lnSpc>
              <a:spcBef>
                <a:spcPts val="10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Do you expect to encounter obstacles? How will you address them?</a:t>
            </a:r>
            <a:endParaRPr sz="2200">
              <a:solidFill>
                <a:schemeClr val="dk1"/>
              </a:solidFill>
              <a:latin typeface="Calibri"/>
              <a:ea typeface="Calibri"/>
              <a:cs typeface="Calibri"/>
              <a:sym typeface="Calibri"/>
            </a:endParaRPr>
          </a:p>
          <a:p>
            <a:pPr marL="457200" lvl="0" indent="-368300" algn="l" rtl="0">
              <a:lnSpc>
                <a:spcPct val="115000"/>
              </a:lnSpc>
              <a:spcBef>
                <a:spcPts val="520"/>
              </a:spcBef>
              <a:spcAft>
                <a:spcPts val="1000"/>
              </a:spcAft>
              <a:buClr>
                <a:schemeClr val="dk1"/>
              </a:buClr>
              <a:buSzPts val="2200"/>
              <a:buFont typeface="Calibri"/>
              <a:buChar char="•"/>
            </a:pPr>
            <a:r>
              <a:rPr lang="en-US" sz="2200">
                <a:solidFill>
                  <a:schemeClr val="dk1"/>
                </a:solidFill>
                <a:latin typeface="Calibri"/>
                <a:ea typeface="Calibri"/>
                <a:cs typeface="Calibri"/>
                <a:sym typeface="Calibri"/>
              </a:rPr>
              <a:t>What do you need to succeed? Do you have the necessary skills and resources to accomplish this goal? If not, how will you ensure you have what you need?</a:t>
            </a:r>
            <a:endParaRPr sz="2200">
              <a:solidFill>
                <a:schemeClr val="dk1"/>
              </a:solidFill>
              <a:latin typeface="Calibri"/>
              <a:ea typeface="Calibri"/>
              <a:cs typeface="Calibri"/>
              <a:sym typeface="Calibri"/>
            </a:endParaRPr>
          </a:p>
        </p:txBody>
      </p:sp>
      <p:sp>
        <p:nvSpPr>
          <p:cNvPr id="162" name="Google Shape;162;p16"/>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Is Your Goal </a:t>
            </a:r>
            <a:r>
              <a:rPr lang="en-US" sz="3640" b="1" i="1" u="sng"/>
              <a:t>Achievable?</a:t>
            </a:r>
            <a:endParaRPr sz="3640" b="1" i="1" u="sn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body" idx="4294967295"/>
          </p:nvPr>
        </p:nvSpPr>
        <p:spPr>
          <a:xfrm>
            <a:off x="760050" y="1309350"/>
            <a:ext cx="7926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600" b="1">
                <a:solidFill>
                  <a:schemeClr val="dk1"/>
                </a:solidFill>
                <a:latin typeface="Calibri"/>
                <a:ea typeface="Calibri"/>
                <a:cs typeface="Calibri"/>
                <a:sym typeface="Calibri"/>
              </a:rPr>
              <a:t>Include the following:</a:t>
            </a:r>
            <a:endParaRPr sz="2600" b="1">
              <a:solidFill>
                <a:schemeClr val="dk1"/>
              </a:solidFill>
              <a:latin typeface="Calibri"/>
              <a:ea typeface="Calibri"/>
              <a:cs typeface="Calibri"/>
              <a:sym typeface="Calibri"/>
            </a:endParaRPr>
          </a:p>
          <a:p>
            <a:pPr marL="457200" lvl="0" indent="-393700" algn="l" rtl="0">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Why is this goal important for you to accomplish? </a:t>
            </a:r>
            <a:endParaRPr sz="2600">
              <a:solidFill>
                <a:schemeClr val="dk1"/>
              </a:solidFill>
              <a:latin typeface="Calibri"/>
              <a:ea typeface="Calibri"/>
              <a:cs typeface="Calibri"/>
              <a:sym typeface="Calibri"/>
            </a:endParaRPr>
          </a:p>
          <a:p>
            <a:pPr marL="457200" lvl="0" indent="-393700" algn="l" rtl="0">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How does this goal help you reach bigger goals?</a:t>
            </a:r>
            <a:endParaRPr sz="2600">
              <a:solidFill>
                <a:schemeClr val="dk1"/>
              </a:solidFill>
              <a:latin typeface="Calibri"/>
              <a:ea typeface="Calibri"/>
              <a:cs typeface="Calibri"/>
              <a:sym typeface="Calibri"/>
            </a:endParaRPr>
          </a:p>
        </p:txBody>
      </p:sp>
      <p:sp>
        <p:nvSpPr>
          <p:cNvPr id="168" name="Google Shape;168;p17"/>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Is Your Goal </a:t>
            </a:r>
            <a:r>
              <a:rPr lang="en-US" sz="3640" b="1" i="1" u="sng"/>
              <a:t>Relevant?</a:t>
            </a:r>
            <a:endParaRPr sz="3640" b="1" i="1"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body" idx="4294967295"/>
          </p:nvPr>
        </p:nvSpPr>
        <p:spPr>
          <a:xfrm>
            <a:off x="760050" y="1309350"/>
            <a:ext cx="7926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600" b="1">
                <a:solidFill>
                  <a:schemeClr val="dk1"/>
                </a:solidFill>
                <a:latin typeface="Calibri"/>
                <a:ea typeface="Calibri"/>
                <a:cs typeface="Calibri"/>
                <a:sym typeface="Calibri"/>
              </a:rPr>
              <a:t>Include the following:</a:t>
            </a:r>
            <a:endParaRPr sz="2600" b="1">
              <a:solidFill>
                <a:schemeClr val="dk1"/>
              </a:solidFill>
              <a:latin typeface="Calibri"/>
              <a:ea typeface="Calibri"/>
              <a:cs typeface="Calibri"/>
              <a:sym typeface="Calibri"/>
            </a:endParaRPr>
          </a:p>
          <a:p>
            <a:pPr marL="457200" lvl="0" indent="-393700" algn="l" rtl="0">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Set a target date for completing your tasks.</a:t>
            </a:r>
            <a:endParaRPr sz="2600">
              <a:solidFill>
                <a:schemeClr val="dk1"/>
              </a:solidFill>
              <a:latin typeface="Calibri"/>
              <a:ea typeface="Calibri"/>
              <a:cs typeface="Calibri"/>
              <a:sym typeface="Calibri"/>
            </a:endParaRPr>
          </a:p>
          <a:p>
            <a:pPr marL="457200" lvl="0" indent="-393700" algn="l" rtl="0">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you can accomplish realistically in that time frame?</a:t>
            </a:r>
            <a:endParaRPr sz="2600">
              <a:solidFill>
                <a:schemeClr val="dk1"/>
              </a:solidFill>
              <a:latin typeface="Calibri"/>
              <a:ea typeface="Calibri"/>
              <a:cs typeface="Calibri"/>
              <a:sym typeface="Calibri"/>
            </a:endParaRPr>
          </a:p>
          <a:p>
            <a:pPr marL="457200" lvl="0" indent="-393700" algn="l" rtl="0">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If your goal will take three (3) months to complete,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it’s helpful to think about what you should have achieved half-way through.</a:t>
            </a:r>
            <a:endParaRPr sz="2600">
              <a:solidFill>
                <a:schemeClr val="dk1"/>
              </a:solidFill>
              <a:latin typeface="Calibri"/>
              <a:ea typeface="Calibri"/>
              <a:cs typeface="Calibri"/>
              <a:sym typeface="Calibri"/>
            </a:endParaRPr>
          </a:p>
        </p:txBody>
      </p:sp>
      <p:sp>
        <p:nvSpPr>
          <p:cNvPr id="174" name="Google Shape;174;p18"/>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Is Your Goal </a:t>
            </a:r>
            <a:r>
              <a:rPr lang="en-US" sz="3640" b="1" i="1" u="sng"/>
              <a:t>Timely?</a:t>
            </a:r>
            <a:endParaRPr sz="3640" b="1" i="1" u="sng"/>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Milestones</a:t>
            </a:r>
            <a:endParaRPr sz="3640"/>
          </a:p>
        </p:txBody>
      </p:sp>
      <p:pic>
        <p:nvPicPr>
          <p:cNvPr id="180" name="Google Shape;180;p19"/>
          <p:cNvPicPr preferRelativeResize="0"/>
          <p:nvPr/>
        </p:nvPicPr>
        <p:blipFill rotWithShape="1">
          <a:blip r:embed="rId3">
            <a:alphaModFix/>
          </a:blip>
          <a:srcRect l="26814" t="1096" r="8744" b="910"/>
          <a:stretch/>
        </p:blipFill>
        <p:spPr>
          <a:xfrm>
            <a:off x="5353050" y="1310950"/>
            <a:ext cx="3264601" cy="2808675"/>
          </a:xfrm>
          <a:prstGeom prst="rect">
            <a:avLst/>
          </a:prstGeom>
          <a:noFill/>
          <a:ln w="9525" cap="flat" cmpd="sng">
            <a:solidFill>
              <a:schemeClr val="accent2"/>
            </a:solidFill>
            <a:prstDash val="solid"/>
            <a:round/>
            <a:headEnd type="none" w="sm" len="sm"/>
            <a:tailEnd type="none" w="sm" len="sm"/>
          </a:ln>
        </p:spPr>
      </p:pic>
      <p:sp>
        <p:nvSpPr>
          <p:cNvPr id="181" name="Google Shape;181;p19"/>
          <p:cNvSpPr txBox="1">
            <a:spLocks noGrp="1"/>
          </p:cNvSpPr>
          <p:nvPr>
            <p:ph type="body" idx="4294967295"/>
          </p:nvPr>
        </p:nvSpPr>
        <p:spPr>
          <a:xfrm>
            <a:off x="760049" y="1174172"/>
            <a:ext cx="3992100" cy="34230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420"/>
              </a:spcBef>
              <a:spcAft>
                <a:spcPts val="0"/>
              </a:spcAft>
              <a:buClr>
                <a:schemeClr val="dk1"/>
              </a:buClr>
              <a:buSzPts val="1100"/>
              <a:buFont typeface="Arial"/>
              <a:buNone/>
            </a:pPr>
            <a:r>
              <a:rPr lang="en-US" sz="2600">
                <a:solidFill>
                  <a:schemeClr val="dk1"/>
                </a:solidFill>
                <a:latin typeface="Calibri"/>
                <a:ea typeface="Calibri"/>
                <a:cs typeface="Calibri"/>
                <a:sym typeface="Calibri"/>
              </a:rPr>
              <a:t>Milestones are a series of steps along the way that when added up will result in the completion of your main goal.</a:t>
            </a:r>
            <a:endParaRPr sz="2600">
              <a:solidFill>
                <a:schemeClr val="dk1"/>
              </a:solidFill>
              <a:latin typeface="Calibri"/>
              <a:ea typeface="Calibri"/>
              <a:cs typeface="Calibri"/>
              <a:sym typeface="Calibri"/>
            </a:endParaRPr>
          </a:p>
          <a:p>
            <a:pPr marL="457200" lvl="0" indent="-361950" algn="l" rtl="0">
              <a:lnSpc>
                <a:spcPct val="100000"/>
              </a:lnSpc>
              <a:spcBef>
                <a:spcPts val="1000"/>
              </a:spcBef>
              <a:spcAft>
                <a:spcPts val="0"/>
              </a:spcAft>
              <a:buClr>
                <a:schemeClr val="dk1"/>
              </a:buClr>
              <a:buSzPts val="2100"/>
              <a:buFont typeface="Calibri"/>
              <a:buChar char="•"/>
            </a:pPr>
            <a:r>
              <a:rPr lang="en-US" sz="2600">
                <a:solidFill>
                  <a:schemeClr val="dk1"/>
                </a:solidFill>
                <a:latin typeface="Calibri"/>
                <a:ea typeface="Calibri"/>
                <a:cs typeface="Calibri"/>
                <a:sym typeface="Calibri"/>
              </a:rPr>
              <a:t>Actions or habits </a:t>
            </a:r>
            <a:endParaRPr sz="2600">
              <a:solidFill>
                <a:schemeClr val="dk1"/>
              </a:solidFill>
              <a:latin typeface="Calibri"/>
              <a:ea typeface="Calibri"/>
              <a:cs typeface="Calibri"/>
              <a:sym typeface="Calibri"/>
            </a:endParaRPr>
          </a:p>
          <a:p>
            <a:pPr marL="457200" lvl="0" indent="-361950" algn="l" rtl="0">
              <a:lnSpc>
                <a:spcPct val="100000"/>
              </a:lnSpc>
              <a:spcBef>
                <a:spcPts val="1000"/>
              </a:spcBef>
              <a:spcAft>
                <a:spcPts val="0"/>
              </a:spcAft>
              <a:buClr>
                <a:schemeClr val="dk1"/>
              </a:buClr>
              <a:buSzPts val="2100"/>
              <a:buFont typeface="Calibri"/>
              <a:buChar char="•"/>
            </a:pPr>
            <a:r>
              <a:rPr lang="en-US" sz="2600">
                <a:solidFill>
                  <a:schemeClr val="dk1"/>
                </a:solidFill>
                <a:latin typeface="Calibri"/>
                <a:ea typeface="Calibri"/>
                <a:cs typeface="Calibri"/>
                <a:sym typeface="Calibri"/>
              </a:rPr>
              <a:t>Observed change over time</a:t>
            </a:r>
            <a:endParaRPr sz="260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800"/>
              <a:buNone/>
            </a:pPr>
            <a:endParaRPr sz="2600">
              <a:highlight>
                <a:srgbClr val="00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3211438" y="2309675"/>
            <a:ext cx="5523300" cy="8418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Seinfeld’s SMART Steps to Success</a:t>
            </a:r>
            <a:endParaRPr/>
          </a:p>
        </p:txBody>
      </p:sp>
      <p:sp>
        <p:nvSpPr>
          <p:cNvPr id="71" name="Google Shape;71;p2"/>
          <p:cNvSpPr txBox="1">
            <a:spLocks noGrp="1"/>
          </p:cNvSpPr>
          <p:nvPr>
            <p:ph type="title" idx="2"/>
          </p:nvPr>
        </p:nvSpPr>
        <p:spPr>
          <a:xfrm>
            <a:off x="3211438" y="2903825"/>
            <a:ext cx="55233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a:t>Goal Setting</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00000"/>
              <a:buNone/>
            </a:pPr>
            <a:r>
              <a:rPr lang="en-US"/>
              <a:t>Don’t Break the Chain</a:t>
            </a:r>
            <a:endParaRPr/>
          </a:p>
        </p:txBody>
      </p:sp>
      <p:sp>
        <p:nvSpPr>
          <p:cNvPr id="187" name="Google Shape;187;p20"/>
          <p:cNvSpPr txBox="1">
            <a:spLocks noGrp="1"/>
          </p:cNvSpPr>
          <p:nvPr>
            <p:ph type="body" idx="4294967295"/>
          </p:nvPr>
        </p:nvSpPr>
        <p:spPr>
          <a:xfrm>
            <a:off x="1962150" y="1190625"/>
            <a:ext cx="5610300" cy="27204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Clr>
                <a:schemeClr val="dk1"/>
              </a:buClr>
              <a:buSzPts val="1100"/>
              <a:buFont typeface="Arial"/>
              <a:buNone/>
            </a:pPr>
            <a:r>
              <a:rPr lang="en-US" sz="1600">
                <a:solidFill>
                  <a:schemeClr val="dk1"/>
                </a:solidFill>
                <a:latin typeface="Calibri"/>
                <a:ea typeface="Calibri"/>
                <a:cs typeface="Calibri"/>
                <a:sym typeface="Calibri"/>
              </a:rPr>
              <a:t>He said the way to be a better comic was to create better jokes and the way to create better jokes was to write every day.</a:t>
            </a:r>
            <a:endParaRPr sz="1600">
              <a:solidFill>
                <a:schemeClr val="dk1"/>
              </a:solidFill>
              <a:latin typeface="Calibri"/>
              <a:ea typeface="Calibri"/>
              <a:cs typeface="Calibri"/>
              <a:sym typeface="Calibri"/>
            </a:endParaRPr>
          </a:p>
          <a:p>
            <a:pPr marL="0" lvl="0" indent="0" algn="l" rtl="0">
              <a:lnSpc>
                <a:spcPct val="100000"/>
              </a:lnSpc>
              <a:spcBef>
                <a:spcPts val="520"/>
              </a:spcBef>
              <a:spcAft>
                <a:spcPts val="0"/>
              </a:spcAft>
              <a:buClr>
                <a:schemeClr val="dk1"/>
              </a:buClr>
              <a:buSzPts val="1100"/>
              <a:buFont typeface="Arial"/>
              <a:buNone/>
            </a:pPr>
            <a:r>
              <a:rPr lang="en-US" sz="1600">
                <a:solidFill>
                  <a:schemeClr val="dk1"/>
                </a:solidFill>
                <a:latin typeface="Calibri"/>
                <a:ea typeface="Calibri"/>
                <a:cs typeface="Calibri"/>
                <a:sym typeface="Calibri"/>
              </a:rPr>
              <a:t>He told me to get a big wall calendar that has a whole year on one page and hang it on a prominent wall. The next step was to get a big red magic marker. He said for each day that I do my task of writing, I get to put a big red X over that day.</a:t>
            </a:r>
            <a:endParaRPr sz="1600">
              <a:solidFill>
                <a:schemeClr val="dk1"/>
              </a:solidFill>
              <a:latin typeface="Calibri"/>
              <a:ea typeface="Calibri"/>
              <a:cs typeface="Calibri"/>
              <a:sym typeface="Calibri"/>
            </a:endParaRPr>
          </a:p>
          <a:p>
            <a:pPr marL="0" lvl="0" indent="0" algn="l" rtl="0">
              <a:lnSpc>
                <a:spcPct val="100000"/>
              </a:lnSpc>
              <a:spcBef>
                <a:spcPts val="520"/>
              </a:spcBef>
              <a:spcAft>
                <a:spcPts val="0"/>
              </a:spcAft>
              <a:buSzPts val="5474"/>
              <a:buNone/>
            </a:pPr>
            <a:r>
              <a:rPr lang="en-US" sz="1600">
                <a:solidFill>
                  <a:schemeClr val="dk1"/>
                </a:solidFill>
                <a:latin typeface="Calibri"/>
                <a:ea typeface="Calibri"/>
                <a:cs typeface="Calibri"/>
                <a:sym typeface="Calibri"/>
              </a:rPr>
              <a:t>“After a few days you'll have a chain. Just keep at it and the chain will grow longer every day. You'll like seeing that chain, especially when you get a few weeks under your belt. Your only job is to not break the chain.”</a:t>
            </a:r>
            <a:endParaRPr sz="1600">
              <a:solidFill>
                <a:schemeClr val="dk1"/>
              </a:solidFill>
              <a:latin typeface="Calibri"/>
              <a:ea typeface="Calibri"/>
              <a:cs typeface="Calibri"/>
              <a:sym typeface="Calibri"/>
            </a:endParaRPr>
          </a:p>
        </p:txBody>
      </p:sp>
      <p:sp>
        <p:nvSpPr>
          <p:cNvPr id="188" name="Google Shape;188;p20"/>
          <p:cNvSpPr txBox="1">
            <a:spLocks noGrp="1"/>
          </p:cNvSpPr>
          <p:nvPr>
            <p:ph type="body" idx="4294967295"/>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p>
            <a:pPr marL="457200" lvl="0" indent="-325120" algn="l" rtl="0">
              <a:lnSpc>
                <a:spcPct val="100000"/>
              </a:lnSpc>
              <a:spcBef>
                <a:spcPts val="32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Brad Isaac on “Tips for a Young Comedian from Jerry Seinfeld”</a:t>
            </a:r>
            <a:endParaRPr sz="1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Habit Tracking</a:t>
            </a:r>
            <a:endParaRPr sz="3640"/>
          </a:p>
        </p:txBody>
      </p:sp>
      <p:sp>
        <p:nvSpPr>
          <p:cNvPr id="194" name="Google Shape;194;p22"/>
          <p:cNvSpPr txBox="1">
            <a:spLocks noGrp="1"/>
          </p:cNvSpPr>
          <p:nvPr>
            <p:ph type="body" idx="4294967295"/>
          </p:nvPr>
        </p:nvSpPr>
        <p:spPr>
          <a:xfrm>
            <a:off x="760050" y="1160200"/>
            <a:ext cx="4326300" cy="3448200"/>
          </a:xfrm>
          <a:prstGeom prst="rect">
            <a:avLst/>
          </a:prstGeom>
          <a:noFill/>
          <a:ln>
            <a:noFill/>
          </a:ln>
        </p:spPr>
        <p:txBody>
          <a:bodyPr spcFirstLastPara="1" wrap="square" lIns="91400" tIns="91400" rIns="91400" bIns="91400" anchor="t" anchorCtr="0">
            <a:noAutofit/>
          </a:bodyPr>
          <a:lstStyle/>
          <a:p>
            <a:pPr marL="457200" lvl="0" indent="-349250" algn="l" rtl="0">
              <a:lnSpc>
                <a:spcPct val="115000"/>
              </a:lnSpc>
              <a:spcBef>
                <a:spcPts val="0"/>
              </a:spcBef>
              <a:spcAft>
                <a:spcPts val="0"/>
              </a:spcAft>
              <a:buClr>
                <a:schemeClr val="dk1"/>
              </a:buClr>
              <a:buSzPts val="1900"/>
              <a:buChar char="●"/>
            </a:pPr>
            <a:r>
              <a:rPr lang="en-US" sz="2200">
                <a:solidFill>
                  <a:schemeClr val="dk1"/>
                </a:solidFill>
                <a:latin typeface="Calibri"/>
                <a:ea typeface="Calibri"/>
                <a:cs typeface="Calibri"/>
                <a:sym typeface="Calibri"/>
              </a:rPr>
              <a:t>In each habit box write one (1) of your three (3) steps that you said you would do each day to help you achieve your goal.</a:t>
            </a:r>
            <a:endParaRPr sz="22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Char char="●"/>
            </a:pPr>
            <a:r>
              <a:rPr lang="en-US" sz="2200">
                <a:solidFill>
                  <a:schemeClr val="dk1"/>
                </a:solidFill>
                <a:latin typeface="Calibri"/>
                <a:ea typeface="Calibri"/>
                <a:cs typeface="Calibri"/>
                <a:sym typeface="Calibri"/>
              </a:rPr>
              <a:t>Each day, if you complete the habit/step, color in the number that corresponds to the calendar date.</a:t>
            </a:r>
            <a:endParaRPr sz="2200">
              <a:solidFill>
                <a:schemeClr val="dk1"/>
              </a:solidFill>
              <a:latin typeface="Calibri"/>
              <a:ea typeface="Calibri"/>
              <a:cs typeface="Calibri"/>
              <a:sym typeface="Calibri"/>
            </a:endParaRPr>
          </a:p>
        </p:txBody>
      </p:sp>
      <p:pic>
        <p:nvPicPr>
          <p:cNvPr id="195" name="Google Shape;195;p22"/>
          <p:cNvPicPr preferRelativeResize="0"/>
          <p:nvPr/>
        </p:nvPicPr>
        <p:blipFill rotWithShape="1">
          <a:blip r:embed="rId3">
            <a:alphaModFix/>
          </a:blip>
          <a:srcRect/>
          <a:stretch/>
        </p:blipFill>
        <p:spPr>
          <a:xfrm>
            <a:off x="5222119" y="367362"/>
            <a:ext cx="3407756" cy="4408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body" idx="4294967295"/>
          </p:nvPr>
        </p:nvSpPr>
        <p:spPr>
          <a:xfrm>
            <a:off x="760050" y="1309350"/>
            <a:ext cx="7926600" cy="34341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520"/>
              </a:spcBef>
              <a:spcAft>
                <a:spcPts val="0"/>
              </a:spcAft>
              <a:buClr>
                <a:schemeClr val="dk1"/>
              </a:buClr>
              <a:buSzPts val="3000"/>
              <a:buFont typeface="Calibri"/>
              <a:buChar char="•"/>
            </a:pPr>
            <a:r>
              <a:rPr lang="en-US" sz="2200">
                <a:solidFill>
                  <a:schemeClr val="dk1"/>
                </a:solidFill>
                <a:latin typeface="Calibri"/>
                <a:ea typeface="Calibri"/>
                <a:cs typeface="Calibri"/>
                <a:sym typeface="Calibri"/>
              </a:rPr>
              <a:t>Create a vision board for your goals.</a:t>
            </a:r>
            <a:endParaRPr sz="2200">
              <a:solidFill>
                <a:schemeClr val="dk1"/>
              </a:solidFill>
              <a:latin typeface="Calibri"/>
              <a:ea typeface="Calibri"/>
              <a:cs typeface="Calibri"/>
              <a:sym typeface="Calibri"/>
            </a:endParaRPr>
          </a:p>
          <a:p>
            <a:pPr marL="457200" lvl="0" indent="-419100" algn="l" rtl="0">
              <a:lnSpc>
                <a:spcPct val="100000"/>
              </a:lnSpc>
              <a:spcBef>
                <a:spcPts val="1000"/>
              </a:spcBef>
              <a:spcAft>
                <a:spcPts val="0"/>
              </a:spcAft>
              <a:buClr>
                <a:schemeClr val="dk1"/>
              </a:buClr>
              <a:buSzPts val="3000"/>
              <a:buFont typeface="Calibri"/>
              <a:buChar char="•"/>
            </a:pPr>
            <a:r>
              <a:rPr lang="en-US" sz="2200">
                <a:solidFill>
                  <a:schemeClr val="dk1"/>
                </a:solidFill>
                <a:latin typeface="Calibri"/>
                <a:ea typeface="Calibri"/>
                <a:cs typeface="Calibri"/>
                <a:sym typeface="Calibri"/>
              </a:rPr>
              <a:t>Keep in mind the following:</a:t>
            </a:r>
            <a:endParaRPr sz="2200">
              <a:solidFill>
                <a:schemeClr val="dk1"/>
              </a:solidFill>
              <a:latin typeface="Calibri"/>
              <a:ea typeface="Calibri"/>
              <a:cs typeface="Calibri"/>
              <a:sym typeface="Calibri"/>
            </a:endParaRPr>
          </a:p>
          <a:p>
            <a:pPr marL="914400" lvl="1" indent="-381000" algn="l" rtl="0">
              <a:lnSpc>
                <a:spcPct val="100000"/>
              </a:lnSpc>
              <a:spcBef>
                <a:spcPts val="1000"/>
              </a:spcBef>
              <a:spcAft>
                <a:spcPts val="0"/>
              </a:spcAft>
              <a:buClr>
                <a:schemeClr val="dk1"/>
              </a:buClr>
              <a:buSzPts val="2400"/>
              <a:buFont typeface="Calibri"/>
              <a:buChar char="•"/>
            </a:pPr>
            <a:r>
              <a:rPr lang="en-US" sz="1800">
                <a:solidFill>
                  <a:schemeClr val="dk1"/>
                </a:solidFill>
                <a:latin typeface="Calibri"/>
                <a:ea typeface="Calibri"/>
                <a:cs typeface="Calibri"/>
                <a:sym typeface="Calibri"/>
              </a:rPr>
              <a:t>What is your goal?</a:t>
            </a:r>
            <a:endParaRPr sz="1800">
              <a:solidFill>
                <a:schemeClr val="dk1"/>
              </a:solidFill>
              <a:latin typeface="Calibri"/>
              <a:ea typeface="Calibri"/>
              <a:cs typeface="Calibri"/>
              <a:sym typeface="Calibri"/>
            </a:endParaRPr>
          </a:p>
          <a:p>
            <a:pPr marL="914400" lvl="1" indent="-381000" algn="l" rtl="0">
              <a:lnSpc>
                <a:spcPct val="100000"/>
              </a:lnSpc>
              <a:spcBef>
                <a:spcPts val="1000"/>
              </a:spcBef>
              <a:spcAft>
                <a:spcPts val="0"/>
              </a:spcAft>
              <a:buClr>
                <a:schemeClr val="dk1"/>
              </a:buClr>
              <a:buSzPts val="2400"/>
              <a:buFont typeface="Calibri"/>
              <a:buChar char="•"/>
            </a:pPr>
            <a:r>
              <a:rPr lang="en-US" sz="1800">
                <a:solidFill>
                  <a:schemeClr val="dk1"/>
                </a:solidFill>
                <a:latin typeface="Calibri"/>
                <a:ea typeface="Calibri"/>
                <a:cs typeface="Calibri"/>
                <a:sym typeface="Calibri"/>
              </a:rPr>
              <a:t>Why do you want to accomplish this goal?</a:t>
            </a:r>
            <a:endParaRPr sz="1800">
              <a:solidFill>
                <a:schemeClr val="dk1"/>
              </a:solidFill>
              <a:latin typeface="Calibri"/>
              <a:ea typeface="Calibri"/>
              <a:cs typeface="Calibri"/>
              <a:sym typeface="Calibri"/>
            </a:endParaRPr>
          </a:p>
          <a:p>
            <a:pPr marL="914400" lvl="1" indent="-381000" algn="l" rtl="0">
              <a:lnSpc>
                <a:spcPct val="100000"/>
              </a:lnSpc>
              <a:spcBef>
                <a:spcPts val="1000"/>
              </a:spcBef>
              <a:spcAft>
                <a:spcPts val="0"/>
              </a:spcAft>
              <a:buClr>
                <a:schemeClr val="dk1"/>
              </a:buClr>
              <a:buSzPts val="2400"/>
              <a:buFont typeface="Calibri"/>
              <a:buChar char="•"/>
            </a:pPr>
            <a:r>
              <a:rPr lang="en-US" sz="1800">
                <a:solidFill>
                  <a:schemeClr val="dk1"/>
                </a:solidFill>
                <a:latin typeface="Calibri"/>
                <a:ea typeface="Calibri"/>
                <a:cs typeface="Calibri"/>
                <a:sym typeface="Calibri"/>
              </a:rPr>
              <a:t>What are some visual reminders that will help motivate you?</a:t>
            </a:r>
            <a:endParaRPr sz="1800">
              <a:solidFill>
                <a:schemeClr val="dk1"/>
              </a:solidFill>
              <a:latin typeface="Calibri"/>
              <a:ea typeface="Calibri"/>
              <a:cs typeface="Calibri"/>
              <a:sym typeface="Calibri"/>
            </a:endParaRPr>
          </a:p>
          <a:p>
            <a:pPr marL="457200" lvl="0" indent="-419100" algn="l" rtl="0">
              <a:lnSpc>
                <a:spcPct val="100000"/>
              </a:lnSpc>
              <a:spcBef>
                <a:spcPts val="1000"/>
              </a:spcBef>
              <a:spcAft>
                <a:spcPts val="1000"/>
              </a:spcAft>
              <a:buClr>
                <a:schemeClr val="dk1"/>
              </a:buClr>
              <a:buSzPts val="3000"/>
              <a:buFont typeface="Calibri"/>
              <a:buChar char="•"/>
            </a:pPr>
            <a:r>
              <a:rPr lang="en-US" sz="2200">
                <a:solidFill>
                  <a:schemeClr val="dk1"/>
                </a:solidFill>
                <a:latin typeface="Calibri"/>
                <a:ea typeface="Calibri"/>
                <a:cs typeface="Calibri"/>
                <a:sym typeface="Calibri"/>
              </a:rPr>
              <a:t>You will be sharing your vision board with a partner.</a:t>
            </a:r>
            <a:endParaRPr sz="2200">
              <a:solidFill>
                <a:schemeClr val="dk1"/>
              </a:solidFill>
              <a:latin typeface="Calibri"/>
              <a:ea typeface="Calibri"/>
              <a:cs typeface="Calibri"/>
              <a:sym typeface="Calibri"/>
            </a:endParaRPr>
          </a:p>
        </p:txBody>
      </p:sp>
      <p:sp>
        <p:nvSpPr>
          <p:cNvPr id="201" name="Google Shape;201;p21"/>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My Vision Board</a:t>
            </a:r>
            <a:endParaRPr sz="3640"/>
          </a:p>
        </p:txBody>
      </p:sp>
      <p:pic>
        <p:nvPicPr>
          <p:cNvPr id="202" name="Google Shape;202;p21"/>
          <p:cNvPicPr preferRelativeResize="0"/>
          <p:nvPr/>
        </p:nvPicPr>
        <p:blipFill rotWithShape="1">
          <a:blip r:embed="rId3">
            <a:alphaModFix/>
          </a:blip>
          <a:srcRect/>
          <a:stretch/>
        </p:blipFill>
        <p:spPr>
          <a:xfrm>
            <a:off x="6145751" y="445026"/>
            <a:ext cx="2198000" cy="2216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body" idx="4294967295"/>
          </p:nvPr>
        </p:nvSpPr>
        <p:spPr>
          <a:xfrm>
            <a:off x="2009775" y="1534725"/>
            <a:ext cx="5095800" cy="2376300"/>
          </a:xfrm>
          <a:prstGeom prst="rect">
            <a:avLst/>
          </a:prstGeom>
          <a:noFill/>
          <a:ln>
            <a:noFill/>
          </a:ln>
        </p:spPr>
        <p:txBody>
          <a:bodyPr spcFirstLastPara="1" wrap="square" lIns="91400" tIns="91400" rIns="91400" bIns="91400" anchor="t" anchorCtr="0">
            <a:normAutofit fontScale="40000" lnSpcReduction="10000"/>
          </a:bodyPr>
          <a:lstStyle/>
          <a:p>
            <a:pPr marL="0" lvl="0" indent="0" algn="l" rtl="0">
              <a:lnSpc>
                <a:spcPct val="100000"/>
              </a:lnSpc>
              <a:spcBef>
                <a:spcPts val="520"/>
              </a:spcBef>
              <a:spcAft>
                <a:spcPts val="0"/>
              </a:spcAft>
              <a:buClr>
                <a:schemeClr val="dk1"/>
              </a:buClr>
              <a:buSzPct val="27499"/>
              <a:buFont typeface="Arial"/>
              <a:buNone/>
            </a:pPr>
            <a:r>
              <a:rPr lang="en-US" sz="4000">
                <a:solidFill>
                  <a:schemeClr val="dk1"/>
                </a:solidFill>
                <a:latin typeface="Calibri"/>
                <a:ea typeface="Calibri"/>
                <a:cs typeface="Calibri"/>
                <a:sym typeface="Calibri"/>
              </a:rPr>
              <a:t>If I don’t do a set in two weeks, I feel it. I read an article a few years ago that said when you practice a sport a lot, you literally become a broadband: the nerve pathway in your brain contains a lot more information. As soon as you stop practicing, the pathway begins shrinking back down. Reading that changed my life. I used to wonder, Why am I doing these sets, getting on a stage? Don’t I know how to do this already? The answer is no. You must keep doing it. The broadband starts to narrow the moment you stop.</a:t>
            </a:r>
            <a:endParaRPr sz="4000">
              <a:solidFill>
                <a:schemeClr val="dk1"/>
              </a:solidFill>
              <a:latin typeface="Calibri"/>
              <a:ea typeface="Calibri"/>
              <a:cs typeface="Calibri"/>
              <a:sym typeface="Calibri"/>
            </a:endParaRPr>
          </a:p>
          <a:p>
            <a:pPr marL="0" lvl="0" indent="0" algn="l" rtl="0">
              <a:lnSpc>
                <a:spcPct val="100000"/>
              </a:lnSpc>
              <a:spcBef>
                <a:spcPts val="520"/>
              </a:spcBef>
              <a:spcAft>
                <a:spcPts val="0"/>
              </a:spcAft>
              <a:buSzPct val="262625"/>
              <a:buNone/>
            </a:pPr>
            <a:endParaRPr/>
          </a:p>
        </p:txBody>
      </p:sp>
      <p:sp>
        <p:nvSpPr>
          <p:cNvPr id="208" name="Google Shape;208;p23"/>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00000"/>
              <a:buNone/>
            </a:pPr>
            <a:r>
              <a:rPr lang="en-US"/>
              <a:t>Don’t Break the Chain</a:t>
            </a:r>
            <a:endParaRPr/>
          </a:p>
        </p:txBody>
      </p:sp>
      <p:sp>
        <p:nvSpPr>
          <p:cNvPr id="209" name="Google Shape;209;p23"/>
          <p:cNvSpPr txBox="1">
            <a:spLocks noGrp="1"/>
          </p:cNvSpPr>
          <p:nvPr>
            <p:ph type="body" idx="4294967295"/>
          </p:nvPr>
        </p:nvSpPr>
        <p:spPr>
          <a:xfrm>
            <a:off x="3017950" y="3943350"/>
            <a:ext cx="3830400" cy="521400"/>
          </a:xfrm>
          <a:prstGeom prst="rect">
            <a:avLst/>
          </a:prstGeom>
          <a:noFill/>
          <a:ln>
            <a:noFill/>
          </a:ln>
        </p:spPr>
        <p:txBody>
          <a:bodyPr spcFirstLastPara="1" wrap="square" lIns="91400" tIns="91400" rIns="91400" bIns="91400" anchor="t" anchorCtr="0">
            <a:noAutofit/>
          </a:bodyPr>
          <a:lstStyle/>
          <a:p>
            <a:pPr marL="457200" lvl="0" indent="-325120" algn="l" rtl="0">
              <a:lnSpc>
                <a:spcPct val="100000"/>
              </a:lnSpc>
              <a:spcBef>
                <a:spcPts val="32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Jerry Seinfeld Intends to Die Standing Up</a:t>
            </a:r>
            <a:endParaRPr sz="1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Reflection</a:t>
            </a:r>
            <a:endParaRPr sz="3640"/>
          </a:p>
        </p:txBody>
      </p:sp>
      <p:sp>
        <p:nvSpPr>
          <p:cNvPr id="215" name="Google Shape;215;p24"/>
          <p:cNvSpPr txBox="1">
            <a:spLocks noGrp="1"/>
          </p:cNvSpPr>
          <p:nvPr>
            <p:ph type="body" idx="4294967295"/>
          </p:nvPr>
        </p:nvSpPr>
        <p:spPr>
          <a:xfrm>
            <a:off x="760050" y="1309350"/>
            <a:ext cx="7926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are you doing on tracking those habits?</a:t>
            </a:r>
            <a:endParaRPr sz="2600">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Did you meet your goal?</a:t>
            </a:r>
            <a:endParaRPr sz="2600">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If you’re not on track to meet your goals, what can you do to help you meet your goal?</a:t>
            </a:r>
            <a:endParaRPr sz="26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1000"/>
              </a:spcAft>
              <a:buSzPts val="3240"/>
              <a:buNone/>
            </a:pPr>
            <a:r>
              <a:rPr lang="en-US" sz="3640" dirty="0"/>
              <a:t>Video or Podcast</a:t>
            </a:r>
            <a:endParaRPr sz="3640" dirty="0"/>
          </a:p>
        </p:txBody>
      </p:sp>
      <p:sp>
        <p:nvSpPr>
          <p:cNvPr id="221" name="Google Shape;221;p25"/>
          <p:cNvSpPr txBox="1">
            <a:spLocks noGrp="1"/>
          </p:cNvSpPr>
          <p:nvPr>
            <p:ph type="body" idx="4294967295"/>
          </p:nvPr>
        </p:nvSpPr>
        <p:spPr>
          <a:xfrm>
            <a:off x="760050" y="1317950"/>
            <a:ext cx="7326900" cy="34482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480"/>
              </a:spcBef>
              <a:spcAft>
                <a:spcPts val="0"/>
              </a:spcAft>
              <a:buClr>
                <a:schemeClr val="dk1"/>
              </a:buClr>
              <a:buSzPts val="2600"/>
              <a:buFont typeface="Calibri"/>
              <a:buChar char="•"/>
            </a:pPr>
            <a:r>
              <a:rPr lang="en-US" sz="2600" dirty="0">
                <a:solidFill>
                  <a:schemeClr val="dk1"/>
                </a:solidFill>
                <a:latin typeface="Calibri"/>
                <a:ea typeface="Calibri"/>
                <a:cs typeface="Calibri"/>
                <a:sym typeface="Calibri"/>
              </a:rPr>
              <a:t>Choose a format (video or audio)</a:t>
            </a:r>
          </a:p>
          <a:p>
            <a:pPr marL="457200" lvl="0" indent="-393700" algn="l" rtl="0">
              <a:lnSpc>
                <a:spcPct val="100000"/>
              </a:lnSpc>
              <a:spcBef>
                <a:spcPts val="480"/>
              </a:spcBef>
              <a:spcAft>
                <a:spcPts val="0"/>
              </a:spcAft>
              <a:buClr>
                <a:schemeClr val="dk1"/>
              </a:buClr>
              <a:buSzPts val="2600"/>
              <a:buFont typeface="Calibri"/>
              <a:buChar char="•"/>
            </a:pPr>
            <a:r>
              <a:rPr lang="en-US" sz="2600" dirty="0">
                <a:solidFill>
                  <a:schemeClr val="dk1"/>
                </a:solidFill>
                <a:latin typeface="Calibri"/>
                <a:ea typeface="Calibri"/>
                <a:cs typeface="Calibri"/>
                <a:sym typeface="Calibri"/>
              </a:rPr>
              <a:t>Record yourself describing your goal setting and tracking process and/or your feelings</a:t>
            </a:r>
            <a:endParaRPr sz="2600" dirty="0">
              <a:solidFill>
                <a:schemeClr val="dk1"/>
              </a:solidFill>
              <a:latin typeface="Calibri"/>
              <a:ea typeface="Calibri"/>
              <a:cs typeface="Calibri"/>
              <a:sym typeface="Calibri"/>
            </a:endParaRPr>
          </a:p>
          <a:p>
            <a:pPr marL="457200" lvl="0" indent="-393700" algn="l" rtl="0">
              <a:lnSpc>
                <a:spcPct val="100000"/>
              </a:lnSpc>
              <a:spcBef>
                <a:spcPts val="1000"/>
              </a:spcBef>
              <a:spcAft>
                <a:spcPts val="1000"/>
              </a:spcAft>
              <a:buClr>
                <a:schemeClr val="dk1"/>
              </a:buClr>
              <a:buSzPts val="2600"/>
              <a:buChar char="•"/>
            </a:pPr>
            <a:r>
              <a:rPr lang="en-US" sz="2600" b="1">
                <a:solidFill>
                  <a:schemeClr val="dk1"/>
                </a:solidFill>
                <a:latin typeface="Calibri"/>
                <a:ea typeface="Calibri"/>
                <a:cs typeface="Calibri"/>
                <a:sym typeface="Calibri"/>
              </a:rPr>
              <a:t>End by </a:t>
            </a:r>
            <a:r>
              <a:rPr lang="en-US" sz="2600" b="1" dirty="0">
                <a:solidFill>
                  <a:schemeClr val="dk1"/>
                </a:solidFill>
                <a:latin typeface="Calibri"/>
                <a:ea typeface="Calibri"/>
                <a:cs typeface="Calibri"/>
                <a:sym typeface="Calibri"/>
              </a:rPr>
              <a:t>answering this question:</a:t>
            </a:r>
            <a:r>
              <a:rPr lang="en-US" sz="2600" dirty="0">
                <a:solidFill>
                  <a:schemeClr val="dk1"/>
                </a:solidFill>
                <a:latin typeface="Calibri"/>
                <a:ea typeface="Calibri"/>
                <a:cs typeface="Calibri"/>
                <a:sym typeface="Calibri"/>
              </a:rPr>
              <a:t> How does working towards your goal help you work towards your post-secondary education?</a:t>
            </a:r>
            <a:endParaRPr sz="26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3" descr="Jerry Seinfeld describes the anatomy of his Pop-Tart joke, still a work in progress, and shows his longhand writing process.&#10;&#10;Subscribe on YouTube: http://bit.ly/U8Ys7n&#10;&#10;---------------------------------------------------------------&#10;&#10;Want more from The New York Times?&#10;&#10;Watch more videos at: http://nytimes.com/video&#10;&#10;Facebook: https://www.facebook.com/nytvideo&#10;&#10;Twitter: https://twitter.com/nytvideo&#10;&#10;Instagram: http://instagram.com/nytvideo&#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Jerry Seinfeld Interview: How to Write a Joke | The New York Times&#10;http://www.youtube.com/user/TheNewYorkTimes" title="Jerry Seinfeld Interview: How to Write a Joke | The New York Times">
            <a:hlinkClick r:id="rId3"/>
          </p:cNvPr>
          <p:cNvPicPr preferRelativeResize="0"/>
          <p:nvPr/>
        </p:nvPicPr>
        <p:blipFill rotWithShape="1">
          <a:blip r:embed="rId4">
            <a:alphaModFix/>
          </a:blip>
          <a:srcRect/>
          <a:stretch/>
        </p:blipFill>
        <p:spPr>
          <a:xfrm>
            <a:off x="0" y="-861750"/>
            <a:ext cx="9144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Who is Jerry Seinfeld</a:t>
            </a:r>
            <a:endParaRPr sz="3640"/>
          </a:p>
        </p:txBody>
      </p:sp>
      <p:sp>
        <p:nvSpPr>
          <p:cNvPr id="82" name="Google Shape;82;p4"/>
          <p:cNvSpPr txBox="1">
            <a:spLocks noGrp="1"/>
          </p:cNvSpPr>
          <p:nvPr>
            <p:ph type="body" idx="4294967295"/>
          </p:nvPr>
        </p:nvSpPr>
        <p:spPr>
          <a:xfrm>
            <a:off x="450850" y="1164647"/>
            <a:ext cx="4508400" cy="3852625"/>
          </a:xfrm>
          <a:prstGeom prst="rect">
            <a:avLst/>
          </a:prstGeom>
          <a:noFill/>
          <a:ln>
            <a:noFill/>
          </a:ln>
        </p:spPr>
        <p:txBody>
          <a:bodyPr spcFirstLastPara="1" wrap="square" lIns="91425" tIns="0" rIns="91425" bIns="45700" anchor="t" anchorCtr="0">
            <a:normAutofit fontScale="85000" lnSpcReduction="20000"/>
          </a:bodyPr>
          <a:lstStyle/>
          <a:p>
            <a:pPr marL="457200" lvl="0" indent="-334327" algn="l" rtl="0">
              <a:lnSpc>
                <a:spcPct val="100000"/>
              </a:lnSpc>
              <a:spcBef>
                <a:spcPts val="360"/>
              </a:spcBef>
              <a:spcAft>
                <a:spcPts val="0"/>
              </a:spcAft>
              <a:buClr>
                <a:schemeClr val="dk1"/>
              </a:buClr>
              <a:buSzPct val="100000"/>
              <a:buFont typeface="Calibri"/>
              <a:buChar char="•"/>
            </a:pPr>
            <a:r>
              <a:rPr lang="en-US" sz="2800">
                <a:solidFill>
                  <a:schemeClr val="dk1"/>
                </a:solidFill>
                <a:latin typeface="Calibri"/>
                <a:ea typeface="Calibri"/>
                <a:cs typeface="Calibri"/>
                <a:sym typeface="Calibri"/>
              </a:rPr>
              <a:t>Career</a:t>
            </a:r>
            <a:endParaRPr sz="28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Stand-up comedian</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Actor</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Writer</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Producer</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Most known for his semi-fictionalized portrayal of himself in the show </a:t>
            </a:r>
            <a:r>
              <a:rPr lang="en-US" sz="1900" i="1">
                <a:solidFill>
                  <a:schemeClr val="dk1"/>
                </a:solidFill>
                <a:latin typeface="Calibri"/>
                <a:ea typeface="Calibri"/>
                <a:cs typeface="Calibri"/>
                <a:sym typeface="Calibri"/>
              </a:rPr>
              <a:t>Seinfeld</a:t>
            </a:r>
            <a:endParaRPr sz="1900" i="1">
              <a:solidFill>
                <a:schemeClr val="dk1"/>
              </a:solidFill>
              <a:latin typeface="Calibri"/>
              <a:ea typeface="Calibri"/>
              <a:cs typeface="Calibri"/>
              <a:sym typeface="Calibri"/>
            </a:endParaRPr>
          </a:p>
          <a:p>
            <a:pPr marL="457200" lvl="0" indent="-334327" algn="l" rtl="0">
              <a:lnSpc>
                <a:spcPct val="100000"/>
              </a:lnSpc>
              <a:spcBef>
                <a:spcPts val="0"/>
              </a:spcBef>
              <a:spcAft>
                <a:spcPts val="0"/>
              </a:spcAft>
              <a:buClr>
                <a:schemeClr val="dk1"/>
              </a:buClr>
              <a:buSzPct val="100000"/>
              <a:buFont typeface="Calibri"/>
              <a:buChar char="•"/>
            </a:pPr>
            <a:r>
              <a:rPr lang="en-US" sz="2800">
                <a:solidFill>
                  <a:schemeClr val="dk1"/>
                </a:solidFill>
                <a:latin typeface="Calibri"/>
                <a:ea typeface="Calibri"/>
                <a:cs typeface="Calibri"/>
                <a:sym typeface="Calibri"/>
              </a:rPr>
              <a:t>Awards</a:t>
            </a:r>
            <a:endParaRPr sz="28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19 Primetime Emmy Awards</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Won 1 Primetime Emmy Award</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4 Grammy Awards</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4 Golden Globe Awards</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Won 1 Golden Globe Award</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4 Screen Actors Guild Awards</a:t>
            </a:r>
            <a:endParaRPr sz="1900">
              <a:solidFill>
                <a:schemeClr val="dk1"/>
              </a:solidFill>
              <a:latin typeface="Calibri"/>
              <a:ea typeface="Calibri"/>
              <a:cs typeface="Calibri"/>
              <a:sym typeface="Calibri"/>
            </a:endParaRPr>
          </a:p>
          <a:p>
            <a:pPr marL="914400" lvl="1" indent="-322580" algn="l" rtl="0">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Won 3 Screen Actors Guild Awards</a:t>
            </a:r>
            <a:endParaRPr sz="1900">
              <a:solidFill>
                <a:schemeClr val="dk1"/>
              </a:solidFill>
              <a:latin typeface="Calibri"/>
              <a:ea typeface="Calibri"/>
              <a:cs typeface="Calibri"/>
              <a:sym typeface="Calibri"/>
            </a:endParaRPr>
          </a:p>
        </p:txBody>
      </p:sp>
      <p:pic>
        <p:nvPicPr>
          <p:cNvPr id="83" name="Google Shape;83;p4"/>
          <p:cNvPicPr preferRelativeResize="0"/>
          <p:nvPr/>
        </p:nvPicPr>
        <p:blipFill rotWithShape="1">
          <a:blip r:embed="rId3">
            <a:alphaModFix/>
          </a:blip>
          <a:srcRect/>
          <a:stretch/>
        </p:blipFill>
        <p:spPr>
          <a:xfrm>
            <a:off x="5094200" y="1488650"/>
            <a:ext cx="3249300" cy="216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701550" y="2250050"/>
            <a:ext cx="7740900" cy="841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rgbClr val="FFFFFF"/>
              </a:buClr>
              <a:buSzPts val="5000"/>
              <a:buFont typeface="Calibri"/>
              <a:buNone/>
            </a:pPr>
            <a:r>
              <a:rPr lang="en-US"/>
              <a:t>Essential Questions</a:t>
            </a:r>
            <a:endParaRPr/>
          </a:p>
        </p:txBody>
      </p:sp>
      <p:sp>
        <p:nvSpPr>
          <p:cNvPr id="89" name="Google Shape;89;p5"/>
          <p:cNvSpPr txBox="1">
            <a:spLocks noGrp="1"/>
          </p:cNvSpPr>
          <p:nvPr>
            <p:ph type="title" idx="2"/>
          </p:nvPr>
        </p:nvSpPr>
        <p:spPr>
          <a:xfrm>
            <a:off x="1038300" y="2806100"/>
            <a:ext cx="7067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600"/>
              <a:buFont typeface="Arial"/>
              <a:buNone/>
            </a:pPr>
            <a:r>
              <a:rPr lang="en-US"/>
              <a:t>Why is it important to have a goal that is specific?</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701550" y="2050025"/>
            <a:ext cx="7740900" cy="841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5000"/>
              <a:buNone/>
            </a:pPr>
            <a:r>
              <a:rPr lang="en-US"/>
              <a:t>Learning Objectives</a:t>
            </a:r>
            <a:endParaRPr/>
          </a:p>
        </p:txBody>
      </p:sp>
      <p:sp>
        <p:nvSpPr>
          <p:cNvPr id="95" name="Google Shape;95;p6"/>
          <p:cNvSpPr txBox="1">
            <a:spLocks noGrp="1"/>
          </p:cNvSpPr>
          <p:nvPr>
            <p:ph type="title" idx="2"/>
          </p:nvPr>
        </p:nvSpPr>
        <p:spPr>
          <a:xfrm>
            <a:off x="836550" y="3149000"/>
            <a:ext cx="7470900" cy="1442100"/>
          </a:xfrm>
          <a:prstGeom prst="rect">
            <a:avLst/>
          </a:prstGeom>
        </p:spPr>
        <p:txBody>
          <a:bodyPr spcFirstLastPara="1" wrap="square" lIns="91425" tIns="91425" rIns="91425" bIns="91425" anchor="ctr" anchorCtr="0">
            <a:noAutofit/>
          </a:bodyPr>
          <a:lstStyle/>
          <a:p>
            <a:pPr marL="0" lvl="0" indent="0" algn="l" rtl="0">
              <a:spcBef>
                <a:spcPts val="520"/>
              </a:spcBef>
              <a:spcAft>
                <a:spcPts val="0"/>
              </a:spcAft>
              <a:buClr>
                <a:schemeClr val="dk1"/>
              </a:buClr>
              <a:buSzPts val="2600"/>
              <a:buFont typeface="Arial"/>
              <a:buNone/>
            </a:pPr>
            <a:r>
              <a:rPr lang="en-US"/>
              <a:t>Students will be able to:</a:t>
            </a:r>
            <a:endParaRPr/>
          </a:p>
          <a:p>
            <a:pPr marL="457200" lvl="0" indent="-393700" algn="l" rtl="0">
              <a:spcBef>
                <a:spcPts val="520"/>
              </a:spcBef>
              <a:spcAft>
                <a:spcPts val="0"/>
              </a:spcAft>
              <a:buClr>
                <a:schemeClr val="dk1"/>
              </a:buClr>
              <a:buSzPts val="2600"/>
              <a:buFont typeface="Calibri"/>
              <a:buChar char="•"/>
            </a:pPr>
            <a:r>
              <a:rPr lang="en-US"/>
              <a:t>Identify an area of personal and academic growth</a:t>
            </a:r>
            <a:endParaRPr/>
          </a:p>
          <a:p>
            <a:pPr marL="457200" lvl="0" indent="-393700" algn="l" rtl="0">
              <a:spcBef>
                <a:spcPts val="0"/>
              </a:spcBef>
              <a:spcAft>
                <a:spcPts val="0"/>
              </a:spcAft>
              <a:buClr>
                <a:schemeClr val="dk1"/>
              </a:buClr>
              <a:buSzPts val="2600"/>
              <a:buFont typeface="Calibri"/>
              <a:buChar char="•"/>
            </a:pPr>
            <a:r>
              <a:rPr lang="en-US"/>
              <a:t>Write a SMART goal</a:t>
            </a:r>
            <a:endParaRPr/>
          </a:p>
          <a:p>
            <a:pPr marL="457200" lvl="0" indent="-393700" algn="l" rtl="0">
              <a:spcBef>
                <a:spcPts val="0"/>
              </a:spcBef>
              <a:spcAft>
                <a:spcPts val="0"/>
              </a:spcAft>
              <a:buClr>
                <a:schemeClr val="dk1"/>
              </a:buClr>
              <a:buSzPts val="2600"/>
              <a:buFont typeface="Calibri"/>
              <a:buChar char="•"/>
            </a:pPr>
            <a:r>
              <a:rPr lang="en-US"/>
              <a:t>Reflect on their daily progress</a:t>
            </a: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What is a SMART Goal?</a:t>
            </a:r>
            <a:endParaRPr sz="3640"/>
          </a:p>
        </p:txBody>
      </p:sp>
      <p:sp>
        <p:nvSpPr>
          <p:cNvPr id="101" name="Google Shape;101;p7"/>
          <p:cNvSpPr/>
          <p:nvPr/>
        </p:nvSpPr>
        <p:spPr>
          <a:xfrm>
            <a:off x="643800" y="1476875"/>
            <a:ext cx="7758300" cy="237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7"/>
          <p:cNvPicPr preferRelativeResize="0"/>
          <p:nvPr/>
        </p:nvPicPr>
        <p:blipFill rotWithShape="1">
          <a:blip r:embed="rId3">
            <a:alphaModFix/>
          </a:blip>
          <a:srcRect/>
          <a:stretch/>
        </p:blipFill>
        <p:spPr>
          <a:xfrm>
            <a:off x="801667" y="1476863"/>
            <a:ext cx="7543123" cy="221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endParaRPr/>
          </a:p>
        </p:txBody>
      </p:sp>
      <p:pic>
        <p:nvPicPr>
          <p:cNvPr id="108" name="Google Shape;108;p8" descr="I know things can seem a bit overwhelming when you’re out of school, there are no more grades, and all of a sudden people are talking about five-year plans when it feels like you don’t know what’s happening in five weeks. But we’ve got you. It's time to set goals for yourself!&#10;&#10;***&#10;&#10;Crash Course is on Patreon! You can support us directly by signing up at http://www.patreon.com/crashcourse&#10;&#10;Thanks to the following patrons for their generous monthly contributions that help keep Crash Course free for everyone forever:&#10;&#10;Eric Prestemon, Sam Buck, Mark Brouwer, Jonathan Zbikowski, Siobhan Sabino, Zach Van Stanley, Bob Doye, Jennifer Killen, Naman Goel, Nathan Catchings, Brandon Westmoreland, dorsey, Indika Siriwardena, Kenneth F Penttinen, Trevin Beattie, Erika &amp; Alexa Saur, Glenn Elliott, Justin Zingsheim, Jessica Wode, Tom Trval, Jason Saslow, Nathan Taylor, Brian Thomas Gossett, Khaled El Shalakany, SR Foxley, Sam Ferguson, Yasenia Cruz, Eric Koslow, Caleb Weeks, Tim Curwick, D.A. Noe, Shawn Arnold, Malcolm Callis, William McGraw, Andrei Krishkevich, Rachel Bright, Jirat, Ian Dundore&#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How to Set and Achieve SMART Goals: Crash Course Business - Soft Skills #9">
            <a:hlinkClick r:id="rId3"/>
          </p:cNvPr>
          <p:cNvPicPr preferRelativeResize="0"/>
          <p:nvPr/>
        </p:nvPicPr>
        <p:blipFill rotWithShape="1">
          <a:blip r:embed="rId4">
            <a:alphaModFix/>
          </a:blip>
          <a:srcRect/>
          <a:stretch/>
        </p:blipFill>
        <p:spPr>
          <a:xfrm>
            <a:off x="0" y="-872511"/>
            <a:ext cx="9315175" cy="698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body" idx="4294967295"/>
          </p:nvPr>
        </p:nvSpPr>
        <p:spPr>
          <a:xfrm>
            <a:off x="760050" y="1146950"/>
            <a:ext cx="5506500" cy="343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20"/>
              </a:spcBef>
              <a:spcAft>
                <a:spcPts val="0"/>
              </a:spcAft>
              <a:buSzPts val="2811"/>
              <a:buNone/>
            </a:pPr>
            <a:r>
              <a:rPr lang="en-US" sz="2400" b="1">
                <a:solidFill>
                  <a:schemeClr val="dk1"/>
                </a:solidFill>
                <a:latin typeface="Calibri"/>
                <a:ea typeface="Calibri"/>
                <a:cs typeface="Calibri"/>
                <a:sym typeface="Calibri"/>
              </a:rPr>
              <a:t>What are some personal goals you might want to achieve?</a:t>
            </a:r>
            <a:endParaRPr sz="2400" b="1">
              <a:solidFill>
                <a:schemeClr val="dk1"/>
              </a:solidFill>
              <a:latin typeface="Calibri"/>
              <a:ea typeface="Calibri"/>
              <a:cs typeface="Calibri"/>
              <a:sym typeface="Calibri"/>
            </a:endParaRPr>
          </a:p>
          <a:p>
            <a:pPr marL="457200" lvl="0" indent="-419417" algn="l" rtl="0">
              <a:lnSpc>
                <a:spcPct val="115000"/>
              </a:lnSpc>
              <a:spcBef>
                <a:spcPts val="1000"/>
              </a:spcBef>
              <a:spcAft>
                <a:spcPts val="0"/>
              </a:spcAft>
              <a:buClr>
                <a:schemeClr val="dk1"/>
              </a:buClr>
              <a:buSzPts val="3200"/>
              <a:buChar char="•"/>
            </a:pPr>
            <a:r>
              <a:rPr lang="en-US" sz="2400">
                <a:solidFill>
                  <a:schemeClr val="dk1"/>
                </a:solidFill>
                <a:latin typeface="Calibri"/>
                <a:ea typeface="Calibri"/>
                <a:cs typeface="Calibri"/>
                <a:sym typeface="Calibri"/>
              </a:rPr>
              <a:t>Write as many goal ideas down as you can in </a:t>
            </a:r>
            <a:r>
              <a:rPr lang="en-US" sz="2400" b="1">
                <a:solidFill>
                  <a:schemeClr val="dk1"/>
                </a:solidFill>
                <a:latin typeface="Calibri"/>
                <a:ea typeface="Calibri"/>
                <a:cs typeface="Calibri"/>
                <a:sym typeface="Calibri"/>
              </a:rPr>
              <a:t>two minutes</a:t>
            </a:r>
            <a:endParaRPr sz="2400" b="1">
              <a:solidFill>
                <a:schemeClr val="dk1"/>
              </a:solidFill>
              <a:latin typeface="Calibri"/>
              <a:ea typeface="Calibri"/>
              <a:cs typeface="Calibri"/>
              <a:sym typeface="Calibri"/>
            </a:endParaRPr>
          </a:p>
          <a:p>
            <a:pPr marL="457200" lvl="0" indent="-419417" algn="l" rtl="0">
              <a:lnSpc>
                <a:spcPct val="115000"/>
              </a:lnSpc>
              <a:spcBef>
                <a:spcPts val="1000"/>
              </a:spcBef>
              <a:spcAft>
                <a:spcPts val="0"/>
              </a:spcAft>
              <a:buClr>
                <a:schemeClr val="dk1"/>
              </a:buClr>
              <a:buSzPts val="3200"/>
              <a:buFont typeface="Calibri"/>
              <a:buChar char="•"/>
            </a:pPr>
            <a:r>
              <a:rPr lang="en-US" sz="2400">
                <a:solidFill>
                  <a:schemeClr val="dk1"/>
                </a:solidFill>
                <a:latin typeface="Calibri"/>
                <a:ea typeface="Calibri"/>
                <a:cs typeface="Calibri"/>
                <a:sym typeface="Calibri"/>
              </a:rPr>
              <a:t>Don’t worry about making them SMART yet</a:t>
            </a:r>
            <a:endParaRPr sz="2400">
              <a:solidFill>
                <a:schemeClr val="dk1"/>
              </a:solidFill>
              <a:latin typeface="Calibri"/>
              <a:ea typeface="Calibri"/>
              <a:cs typeface="Calibri"/>
              <a:sym typeface="Calibri"/>
            </a:endParaRPr>
          </a:p>
          <a:p>
            <a:pPr marL="457200" lvl="0" indent="-419417" algn="l" rtl="0">
              <a:lnSpc>
                <a:spcPct val="115000"/>
              </a:lnSpc>
              <a:spcBef>
                <a:spcPts val="1000"/>
              </a:spcBef>
              <a:spcAft>
                <a:spcPts val="0"/>
              </a:spcAft>
              <a:buClr>
                <a:schemeClr val="dk1"/>
              </a:buClr>
              <a:buSzPts val="3200"/>
              <a:buFont typeface="Calibri"/>
              <a:buChar char="•"/>
            </a:pPr>
            <a:r>
              <a:rPr lang="en-US" sz="2400">
                <a:solidFill>
                  <a:schemeClr val="dk1"/>
                </a:solidFill>
                <a:latin typeface="Calibri"/>
                <a:ea typeface="Calibri"/>
                <a:cs typeface="Calibri"/>
                <a:sym typeface="Calibri"/>
              </a:rPr>
              <a:t>We will refine later</a:t>
            </a:r>
            <a:endParaRPr sz="2400">
              <a:solidFill>
                <a:schemeClr val="dk1"/>
              </a:solidFill>
              <a:latin typeface="Calibri"/>
              <a:ea typeface="Calibri"/>
              <a:cs typeface="Calibri"/>
              <a:sym typeface="Calibri"/>
            </a:endParaRPr>
          </a:p>
          <a:p>
            <a:pPr marL="0" lvl="0" indent="0" algn="l" rtl="0">
              <a:lnSpc>
                <a:spcPct val="115000"/>
              </a:lnSpc>
              <a:spcBef>
                <a:spcPts val="1000"/>
              </a:spcBef>
              <a:spcAft>
                <a:spcPts val="1000"/>
              </a:spcAft>
              <a:buSzPts val="2811"/>
              <a:buNone/>
            </a:pPr>
            <a:endParaRPr sz="2400">
              <a:solidFill>
                <a:schemeClr val="dk1"/>
              </a:solidFill>
              <a:latin typeface="Calibri"/>
              <a:ea typeface="Calibri"/>
              <a:cs typeface="Calibri"/>
              <a:sym typeface="Calibri"/>
            </a:endParaRPr>
          </a:p>
        </p:txBody>
      </p:sp>
      <p:pic>
        <p:nvPicPr>
          <p:cNvPr id="114" name="Google Shape;114;p9"/>
          <p:cNvPicPr preferRelativeResize="0"/>
          <p:nvPr/>
        </p:nvPicPr>
        <p:blipFill rotWithShape="1">
          <a:blip r:embed="rId3">
            <a:alphaModFix/>
          </a:blip>
          <a:srcRect/>
          <a:stretch/>
        </p:blipFill>
        <p:spPr>
          <a:xfrm>
            <a:off x="6462024" y="608149"/>
            <a:ext cx="2370435" cy="2373925"/>
          </a:xfrm>
          <a:prstGeom prst="rect">
            <a:avLst/>
          </a:prstGeom>
          <a:noFill/>
          <a:ln>
            <a:noFill/>
          </a:ln>
        </p:spPr>
      </p:pic>
      <p:sp>
        <p:nvSpPr>
          <p:cNvPr id="115" name="Google Shape;115;p9"/>
          <p:cNvSpPr txBox="1">
            <a:spLocks noGrp="1"/>
          </p:cNvSpPr>
          <p:nvPr>
            <p:ph type="title"/>
          </p:nvPr>
        </p:nvSpPr>
        <p:spPr>
          <a:xfrm>
            <a:off x="760050" y="445025"/>
            <a:ext cx="80724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240"/>
              <a:buNone/>
            </a:pPr>
            <a:r>
              <a:rPr lang="en-US" sz="3640"/>
              <a:t>Personal Goals - Brainstorm</a:t>
            </a:r>
            <a:endParaRPr sz="3640"/>
          </a:p>
        </p:txBody>
      </p:sp>
      <p:sp>
        <p:nvSpPr>
          <p:cNvPr id="116" name="Google Shape;116;p9"/>
          <p:cNvSpPr txBox="1"/>
          <p:nvPr/>
        </p:nvSpPr>
        <p:spPr>
          <a:xfrm>
            <a:off x="7025490" y="1377040"/>
            <a:ext cx="12435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3400" b="1" i="0" u="none" strike="noStrike" cap="none">
                <a:solidFill>
                  <a:schemeClr val="dk1"/>
                </a:solidFill>
                <a:latin typeface="Calibri"/>
                <a:ea typeface="Calibri"/>
                <a:cs typeface="Calibri"/>
                <a:sym typeface="Calibri"/>
              </a:rPr>
              <a:t>2</a:t>
            </a:r>
            <a:endParaRPr sz="3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200"/>
              <a:buFont typeface="Arial"/>
              <a:buNone/>
            </a:pPr>
            <a:r>
              <a:rPr lang="en-US" sz="3400" b="1" i="0" u="none" strike="noStrike" cap="none">
                <a:solidFill>
                  <a:schemeClr val="dk1"/>
                </a:solidFill>
                <a:latin typeface="Calibri"/>
                <a:ea typeface="Calibri"/>
                <a:cs typeface="Calibri"/>
                <a:sym typeface="Calibri"/>
              </a:rPr>
              <a:t>mins</a:t>
            </a:r>
            <a:endParaRPr sz="34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1248</Words>
  <Application>Microsoft Macintosh PowerPoint</Application>
  <PresentationFormat>On-screen Show (16:9)</PresentationFormat>
  <Paragraphs>112</Paragraphs>
  <Slides>25</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Simple Light</vt:lpstr>
      <vt:lpstr>PowerPoint Presentation</vt:lpstr>
      <vt:lpstr>Seinfeld’s SMART Steps to Success</vt:lpstr>
      <vt:lpstr>PowerPoint Presentation</vt:lpstr>
      <vt:lpstr>Who is Jerry Seinfeld</vt:lpstr>
      <vt:lpstr>Essential Questions</vt:lpstr>
      <vt:lpstr>Learning Objectives</vt:lpstr>
      <vt:lpstr>What is a SMART Goal?</vt:lpstr>
      <vt:lpstr>PowerPoint Presentation</vt:lpstr>
      <vt:lpstr>Personal Goals - Brainstorm</vt:lpstr>
      <vt:lpstr>Academic Goals- Brainstorm</vt:lpstr>
      <vt:lpstr>“This Club Will be a Success If…”</vt:lpstr>
      <vt:lpstr>Finding your SMART Goal</vt:lpstr>
      <vt:lpstr>Make sure your SMART Goal includes:</vt:lpstr>
      <vt:lpstr>Is Your Goal is Specific?</vt:lpstr>
      <vt:lpstr>Is your Goal Measurable?</vt:lpstr>
      <vt:lpstr>Is Your Goal Achievable?</vt:lpstr>
      <vt:lpstr>Is Your Goal Relevant?</vt:lpstr>
      <vt:lpstr>Is Your Goal Timely?</vt:lpstr>
      <vt:lpstr>Milestones</vt:lpstr>
      <vt:lpstr>Don’t Break the Chain</vt:lpstr>
      <vt:lpstr>Habit Tracking</vt:lpstr>
      <vt:lpstr>My Vision Board</vt:lpstr>
      <vt:lpstr>Don’t Break the Chain</vt:lpstr>
      <vt:lpstr>Reflection</vt:lpstr>
      <vt:lpstr>Video or Podcast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Cross, Keiana C.</cp:lastModifiedBy>
  <cp:revision>2</cp:revision>
  <dcterms:modified xsi:type="dcterms:W3CDTF">2026-03-24T15:44:00Z</dcterms:modified>
</cp:coreProperties>
</file>