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0"/>
  </p:notesMasterIdLst>
  <p:sldIdLst>
    <p:sldId id="256" r:id="rId3"/>
    <p:sldId id="257" r:id="rId4"/>
    <p:sldId id="258" r:id="rId5"/>
    <p:sldId id="273" r:id="rId6"/>
    <p:sldId id="274" r:id="rId7"/>
    <p:sldId id="275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2"/>
    <p:restoredTop sz="85084" autoAdjust="0"/>
  </p:normalViewPr>
  <p:slideViewPr>
    <p:cSldViewPr snapToGrid="0">
      <p:cViewPr varScale="1">
        <p:scale>
          <a:sx n="185" d="100"/>
          <a:sy n="185" d="100"/>
        </p:scale>
        <p:origin x="18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driano_Espaillat_115th_Congress_photo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oybal-allard.house.gov/biography/photo.htm" TargetMode="External"/><Relationship Id="rId5" Type="http://schemas.openxmlformats.org/officeDocument/2006/relationships/hyperlink" Target="https://commons.wikimedia.org/wiki/United_States_Congress" TargetMode="External"/><Relationship Id="rId4" Type="http://schemas.openxmlformats.org/officeDocument/2006/relationships/hyperlink" Target="https://en.wikipedia.org/wiki/Lucille_Roybal-Allard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llen_Ocho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rmy.mil/hispanicamericans/images/profile_cavazos.jpg" TargetMode="External"/><Relationship Id="rId5" Type="http://schemas.openxmlformats.org/officeDocument/2006/relationships/hyperlink" Target="https://en.wikipedia.org/wiki/Richard_E._Cavazos" TargetMode="External"/><Relationship Id="rId4" Type="http://schemas.openxmlformats.org/officeDocument/2006/relationships/hyperlink" Target="http://spaceflight.nasa.gov/gallery/images/shuttle/sts-110/html/jsc2002e08185.htm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eople/hispaniclifestyl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Arte-Moreno.gif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dy_Garcia_at_the_2009_Deauville_American_Film_Festival-01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Aimee_Carrero_by_Gage_Skidmore.jpg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35a3114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435a3114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228559ce8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4228559ce8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4228559ce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4228559ce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228559ce8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4228559ce8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03e3ff6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03e3ff6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dirty="0">
                <a:solidFill>
                  <a:srgbClr val="202122"/>
                </a:solidFill>
              </a:rPr>
              <a:t>U.S. Office of Photography. (14 May 2017). Adriano Espaillat 115th Congress photo jpg [Image]. Wikimedia Commons. </a:t>
            </a:r>
            <a:r>
              <a:rPr lang="en-US" sz="1100" i="0" u="none" dirty="0">
                <a:solidFill>
                  <a:schemeClr val="hlink"/>
                </a:solidFill>
                <a:hlinkClick r:id="rId3"/>
              </a:rPr>
              <a:t>https://commons.wikimedia.org/wiki/File:Adriano_Espaillat_115th_Congress_photo.jpg</a:t>
            </a:r>
            <a:endParaRPr lang="en-US" sz="1100" i="0" u="none" dirty="0">
              <a:solidFill>
                <a:srgbClr val="202122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i="0" u="none" dirty="0">
              <a:solidFill>
                <a:srgbClr val="202122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United States Government (2013). </a:t>
            </a:r>
            <a:r>
              <a:rPr lang="en-US" sz="110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Lucille Roybal-Allard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, member of the </a:t>
            </a:r>
            <a:r>
              <a:rPr lang="en-US" sz="1100" i="0" u="none" dirty="0">
                <a:solidFill>
                  <a:srgbClr val="0645AD"/>
                </a:solidFill>
                <a:highlight>
                  <a:srgbClr val="F8F9FA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States Congress</a:t>
            </a:r>
            <a:r>
              <a:rPr lang="en-US" sz="1100" i="0" u="none" dirty="0">
                <a:solidFill>
                  <a:srgbClr val="0645AD"/>
                </a:solidFill>
                <a:highlight>
                  <a:srgbClr val="F8F9FA"/>
                </a:highlight>
                <a:uFill>
                  <a:noFill/>
                </a:uFill>
              </a:rPr>
              <a:t> [Image]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. </a:t>
            </a:r>
            <a:r>
              <a:rPr lang="en-US" sz="110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https://roybal-allard.house.gov/biography/photo.htm</a:t>
            </a:r>
            <a:endParaRPr lang="en-US" sz="1100" i="0" u="none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Roybal-Allard: California State University-LA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Adriano Espaillat: Queens College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4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NASA. (12 February 2002). </a:t>
            </a:r>
            <a:r>
              <a:rPr lang="en-US" sz="1100" i="0" u="none" dirty="0" err="1">
                <a:solidFill>
                  <a:srgbClr val="202122"/>
                </a:solidFill>
                <a:highlight>
                  <a:srgbClr val="F8F9FA"/>
                </a:highlight>
              </a:rPr>
              <a:t>Astronauta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 de la NASA. </a:t>
            </a:r>
            <a:r>
              <a:rPr lang="en-US" sz="1100" i="0" u="none" dirty="0">
                <a:solidFill>
                  <a:srgbClr val="0645AD"/>
                </a:solidFill>
                <a:highlight>
                  <a:srgbClr val="F8F9FA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Ellen Ochoa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. NASA astronaut, mission specialist [Image]. </a:t>
            </a:r>
            <a:r>
              <a:rPr lang="en-US" sz="110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spacelight.nasa.gov</a:t>
            </a:r>
            <a:endParaRPr lang="en-US" sz="1100" i="0" u="none" dirty="0">
              <a:solidFill>
                <a:srgbClr val="3366BB"/>
              </a:solidFill>
              <a:highlight>
                <a:srgbClr val="F8F9FA"/>
              </a:highlight>
            </a:endParaRPr>
          </a:p>
          <a:p>
            <a:pPr marL="50800" marR="508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i="0" u="none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U.S. Army (2007). General </a:t>
            </a:r>
            <a:r>
              <a:rPr lang="en-US" sz="110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w:Richard E. Cavazos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 (born 1924), U.S. Army, First Hispanic U.S. Army 4-star general [Image]. </a:t>
            </a:r>
            <a:r>
              <a:rPr lang="en-US" sz="110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http://www.army.mil/hispanicamericans/images/profile_cavazos.jpg</a:t>
            </a:r>
            <a:endParaRPr lang="en-US" sz="1100" i="0" u="none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1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1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Ochoa-San Diego State University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Cavazos-Texas Tech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3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Hispanic Lifestyle</a:t>
            </a:r>
            <a:r>
              <a:rPr lang="en-US" sz="105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</a:rPr>
              <a:t>.</a:t>
            </a:r>
            <a:r>
              <a:rPr lang="en-US" sz="1050" i="0" u="none" dirty="0">
                <a:solidFill>
                  <a:srgbClr val="3366BB"/>
                </a:solidFill>
                <a:highlight>
                  <a:srgbClr val="F8F9FA"/>
                </a:highlight>
              </a:rPr>
              <a:t> (</a:t>
            </a:r>
            <a:r>
              <a:rPr lang="en-US" sz="105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Sept. 12 2012). </a:t>
            </a:r>
            <a:r>
              <a:rPr lang="en-US" sz="1050" b="1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 </a:t>
            </a:r>
            <a:r>
              <a:rPr lang="en-US" sz="105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Eva Longoria at the Alma Awards 2012 [Image]. https://www.flickr.com/photos/hispaniclifestyle/7998000427/</a:t>
            </a:r>
            <a:endParaRPr lang="en-US" sz="1050" i="0" u="none" dirty="0">
              <a:solidFill>
                <a:srgbClr val="3366BB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i="0" u="none" dirty="0" err="1">
                <a:latin typeface="Calibri"/>
                <a:ea typeface="Calibri"/>
                <a:cs typeface="Calibri"/>
                <a:sym typeface="Calibri"/>
              </a:rPr>
              <a:t>Jemil</a:t>
            </a:r>
            <a:r>
              <a:rPr lang="en-US" sz="1400" i="0" u="none" dirty="0">
                <a:latin typeface="Calibri"/>
                <a:ea typeface="Calibri"/>
                <a:cs typeface="Calibri"/>
                <a:sym typeface="Calibri"/>
              </a:rPr>
              <a:t> (June 9 2007). 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Picture of </a:t>
            </a:r>
            <a:r>
              <a:rPr lang="en-US" sz="1100" i="0" u="none" dirty="0" err="1">
                <a:solidFill>
                  <a:srgbClr val="202122"/>
                </a:solidFill>
                <a:highlight>
                  <a:srgbClr val="F8F9FA"/>
                </a:highlight>
              </a:rPr>
              <a:t>Arte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 Moreno with a fan (me) [Image]. Image credit of Jodi </a:t>
            </a:r>
            <a:r>
              <a:rPr lang="en-US" sz="1100" i="0" u="none" dirty="0" err="1">
                <a:solidFill>
                  <a:srgbClr val="202122"/>
                </a:solidFill>
                <a:highlight>
                  <a:srgbClr val="F8F9FA"/>
                </a:highlight>
              </a:rPr>
              <a:t>Miller.Wikimedia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 Commons. </a:t>
            </a:r>
            <a:r>
              <a:rPr lang="en-US" sz="1100" i="0" u="none" dirty="0">
                <a:solidFill>
                  <a:schemeClr val="hlink"/>
                </a:solidFill>
                <a:highlight>
                  <a:srgbClr val="F8F9FA"/>
                </a:highlight>
                <a:hlinkClick r:id="rId4"/>
              </a:rPr>
              <a:t>https://commons.wikimedia.org/wiki/File:Arte-Moreno.gif</a:t>
            </a:r>
            <a:endParaRPr lang="en-US" sz="1100" i="0" u="none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202122"/>
                </a:solidFill>
                <a:highlight>
                  <a:srgbClr val="F8F9FA"/>
                </a:highlight>
              </a:rPr>
              <a:t>Longoria- Texas A&amp;M University-Kingsville &amp; California State University Northridge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202122"/>
                </a:solidFill>
                <a:highlight>
                  <a:srgbClr val="F8F9FA"/>
                </a:highlight>
              </a:rPr>
              <a:t>Moreno-University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857007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dirty="0">
                <a:latin typeface="Calibri"/>
                <a:ea typeface="Calibri"/>
                <a:cs typeface="Calibri"/>
                <a:sym typeface="Calibri"/>
              </a:rPr>
              <a:t>Flickr. (2014 , October 14). Andy Garcia at the 2009 Deauville American Film Festival [Image]. </a:t>
            </a:r>
            <a:r>
              <a:rPr lang="en-US" sz="1400" i="0" u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https://commons.wikimedia.org/wiki/File:Andy_Garcia_at_the_2009_Deauville_American_Film_Festival-01.jpg</a:t>
            </a:r>
            <a:endParaRPr lang="en-US" sz="1400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100" i="0" u="none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i="0" u="none" dirty="0"/>
              <a:t>Skidmore, G. (2019, March 30). File:Aimee </a:t>
            </a:r>
            <a:r>
              <a:rPr lang="en-US" sz="1100" i="0" u="none" dirty="0" err="1"/>
              <a:t>Carrero</a:t>
            </a:r>
            <a:r>
              <a:rPr lang="en-US" sz="1100" i="0" u="none" dirty="0"/>
              <a:t> by Gage Skidmore.jpg [Image]. Wikimedia Commons. </a:t>
            </a:r>
            <a:r>
              <a:rPr lang="en-US" sz="1100" i="0" u="none" dirty="0">
                <a:solidFill>
                  <a:schemeClr val="hlink"/>
                </a:solidFill>
                <a:hlinkClick r:id="rId4"/>
              </a:rPr>
              <a:t>https://commons.wikimedia.org/wiki/File:Aimee_Carrero_by_Gage_Skidmore.jpg</a:t>
            </a:r>
            <a:endParaRPr lang="en-US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Garcia-Florida International University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Carrero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-Florida International University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9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228559ce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228559ce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228559ce8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228559ce8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618455009?h=5c72b8beeb&amp;app_id=122963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hsi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30350" y="80673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530350" y="2038831"/>
            <a:ext cx="8057100" cy="175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marL="571500" indent="-34290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10400" dirty="0"/>
              <a:t>Analyze the historical background of Hispanic-Serving Institutions (HSI).</a:t>
            </a:r>
            <a:endParaRPr sz="10400" dirty="0"/>
          </a:p>
          <a:p>
            <a:pPr marL="571500" indent="-342900">
              <a:spcBef>
                <a:spcPts val="0"/>
              </a:spcBef>
              <a:buClr>
                <a:schemeClr val="bg1"/>
              </a:buClr>
              <a:buSzPct val="100000"/>
            </a:pPr>
            <a:endParaRPr sz="10400" dirty="0"/>
          </a:p>
          <a:p>
            <a:pPr marL="571500" indent="-34290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10400" dirty="0"/>
              <a:t>Collaborate to research HSIs to identify how a school could meet your personal and academic goals.</a:t>
            </a:r>
            <a:endParaRPr sz="10400"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Importance of HSIs</a:t>
            </a:r>
            <a:endParaRPr dirty="0"/>
          </a:p>
        </p:txBody>
      </p:sp>
      <p:pic>
        <p:nvPicPr>
          <p:cNvPr id="2" name="Online Media 1" title="About the Hispanic Association of Colleges and Universities">
            <a:hlinkClick r:id="" action="ppaction://media"/>
            <a:extLst>
              <a:ext uri="{FF2B5EF4-FFF2-40B4-BE49-F238E27FC236}">
                <a16:creationId xmlns:a16="http://schemas.microsoft.com/office/drawing/2014/main" id="{C05CC20C-15B7-7F8E-878E-DB408E33A7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0613" y="1325083"/>
            <a:ext cx="8322773" cy="351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5794744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through the handout.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the end of each section, stop and jot down a brief summary.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sure to include all information important to your understanding of the section. </a:t>
            </a:r>
            <a:endParaRPr dirty="0"/>
          </a:p>
        </p:txBody>
      </p:sp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Stop and Jot </a:t>
            </a:r>
            <a:endParaRPr dirty="0"/>
          </a:p>
        </p:txBody>
      </p:sp>
      <p:pic>
        <p:nvPicPr>
          <p:cNvPr id="164" name="Google Shape;1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127" y="89484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1"/>
          </p:nvPr>
        </p:nvSpPr>
        <p:spPr>
          <a:xfrm>
            <a:off x="530352" y="2142155"/>
            <a:ext cx="77724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Why is there becoming a greater need for Hispanic-serving institutions? </a:t>
            </a:r>
            <a:endParaRPr dirty="0"/>
          </a:p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following link to visit the list of HSIs: 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http://k20.ou.edu/hsis</a:t>
            </a:r>
            <a:endParaRPr dirty="0">
              <a:solidFill>
                <a:schemeClr val="accent6"/>
              </a:solidFill>
            </a:endParaRP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a group, select a college or university from the list and use the </a:t>
            </a:r>
            <a:r>
              <a:rPr lang="en-US" b="1" dirty="0"/>
              <a:t>Research Project Task Sheet</a:t>
            </a:r>
            <a:r>
              <a:rPr lang="en-US" dirty="0"/>
              <a:t> to follow along with the questions. </a:t>
            </a:r>
          </a:p>
          <a:p>
            <a:r>
              <a:rPr lang="en-US" dirty="0"/>
              <a:t>Research the HSI to gain more information about the school.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HSI Research Project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body" idx="1"/>
          </p:nvPr>
        </p:nvSpPr>
        <p:spPr>
          <a:xfrm>
            <a:off x="514638" y="1094574"/>
            <a:ext cx="7091975" cy="368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In your groups, create an Anchor Chart to </a:t>
            </a:r>
            <a:br>
              <a:rPr lang="en-US" sz="2400" dirty="0"/>
            </a:br>
            <a:r>
              <a:rPr lang="en-US" sz="2400" dirty="0"/>
              <a:t>represent the school you researched. </a:t>
            </a:r>
            <a:br>
              <a:rPr lang="en-US" sz="2400" dirty="0"/>
            </a:b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chart must be visually strong and include a mixture of words and pictures. </a:t>
            </a:r>
            <a:br>
              <a:rPr lang="en-US" sz="2400" dirty="0"/>
            </a:b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Refer to the </a:t>
            </a:r>
            <a:r>
              <a:rPr lang="en-US" sz="2400" b="1" dirty="0">
                <a:solidFill>
                  <a:schemeClr val="accent6"/>
                </a:solidFill>
              </a:rPr>
              <a:t>Anchor Chart Instructions and Requirements</a:t>
            </a:r>
            <a:r>
              <a:rPr lang="en-US" sz="2400" dirty="0"/>
              <a:t> on the </a:t>
            </a:r>
            <a:r>
              <a:rPr lang="en-US" sz="2400" b="1" dirty="0"/>
              <a:t>Research Project Task Sheet</a:t>
            </a:r>
            <a:r>
              <a:rPr lang="en-US" sz="2400" dirty="0"/>
              <a:t> for the list of everything to include. </a:t>
            </a:r>
            <a:endParaRPr sz="2400" dirty="0"/>
          </a:p>
        </p:txBody>
      </p:sp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514638" y="9759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Anchor Chart </a:t>
            </a:r>
            <a:endParaRPr dirty="0"/>
          </a:p>
        </p:txBody>
      </p:sp>
      <p:pic>
        <p:nvPicPr>
          <p:cNvPr id="183" name="Google Shape;1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972" y="301445"/>
            <a:ext cx="1137625" cy="11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457200" y="1092335"/>
            <a:ext cx="7911885" cy="370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33400" lvl="0" indent="-457200" algn="l" rtl="0">
              <a:spcBef>
                <a:spcPts val="52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400" dirty="0"/>
              <a:t>Select a spokesperson to stay behind and speak on behalf of your group. </a:t>
            </a:r>
            <a:br>
              <a:rPr lang="en-US" sz="2400" dirty="0"/>
            </a:br>
            <a:endParaRPr sz="2400"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400" dirty="0"/>
              <a:t>All other group members, rotate around the room to visit the other groups’ charts. </a:t>
            </a:r>
            <a:br>
              <a:rPr lang="en-US" sz="2400" dirty="0"/>
            </a:br>
            <a:endParaRPr sz="2400"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400" dirty="0"/>
              <a:t>As you rotate, identify one chart or school that catches your interest. On your sticky note, write down a question that you’d ask if you were to visit that school. Place your note on the wall next to the chart.</a:t>
            </a:r>
            <a:br>
              <a:rPr lang="en-US" sz="2400" dirty="0"/>
            </a:br>
            <a:r>
              <a:rPr lang="en-US" sz="2400" dirty="0"/>
              <a:t> </a:t>
            </a:r>
            <a:endParaRPr sz="2400" dirty="0"/>
          </a:p>
        </p:txBody>
      </p:sp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457200" y="1275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Gallery Walk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6200" y="868271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Road Trip to the Future 	</a:t>
            </a:r>
            <a:endParaRPr dirty="0"/>
          </a:p>
        </p:txBody>
      </p:sp>
      <p:sp>
        <p:nvSpPr>
          <p:cNvPr id="2" name="Google Shape;95;p23">
            <a:extLst>
              <a:ext uri="{FF2B5EF4-FFF2-40B4-BE49-F238E27FC236}">
                <a16:creationId xmlns:a16="http://schemas.microsoft.com/office/drawing/2014/main" id="{F46FD886-51D2-1788-84D6-1452244E000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Exploring Hispanic-Serving Institutions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1930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is equity being supported in higher education?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6B2EC-0140-057B-5C7B-0BAB0635EF3E}"/>
              </a:ext>
            </a:extLst>
          </p:cNvPr>
          <p:cNvSpPr txBox="1"/>
          <p:nvPr/>
        </p:nvSpPr>
        <p:spPr>
          <a:xfrm>
            <a:off x="442533" y="246026"/>
            <a:ext cx="3706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Adriano Espaillat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ECF2A-C84D-657B-DFF5-2F4270401CAD}"/>
              </a:ext>
            </a:extLst>
          </p:cNvPr>
          <p:cNvSpPr txBox="1"/>
          <p:nvPr/>
        </p:nvSpPr>
        <p:spPr>
          <a:xfrm>
            <a:off x="4973924" y="246026"/>
            <a:ext cx="3804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Lucille Roybal-Allard</a:t>
            </a:r>
          </a:p>
        </p:txBody>
      </p:sp>
      <p:pic>
        <p:nvPicPr>
          <p:cNvPr id="7" name="Google Shape;108;p25">
            <a:extLst>
              <a:ext uri="{FF2B5EF4-FFF2-40B4-BE49-F238E27FC236}">
                <a16:creationId xmlns:a16="http://schemas.microsoft.com/office/drawing/2014/main" id="{447A2DE7-78FD-2048-E0E6-746B62C2365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8440" y="738469"/>
            <a:ext cx="1795834" cy="224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5E1940-3ACC-D500-2E0C-A2E072377574}"/>
              </a:ext>
            </a:extLst>
          </p:cNvPr>
          <p:cNvSpPr txBox="1"/>
          <p:nvPr/>
        </p:nvSpPr>
        <p:spPr>
          <a:xfrm>
            <a:off x="198620" y="3048645"/>
            <a:ext cx="40973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American politician and U.S. representative for New York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Dominican American and first formerly undocumented immigrant to serve in Congress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Vice Chair of Diversity and Inclusion for the Congressional Hispanic Caucus</a:t>
            </a:r>
          </a:p>
        </p:txBody>
      </p:sp>
      <p:pic>
        <p:nvPicPr>
          <p:cNvPr id="6" name="Google Shape;109;p25">
            <a:extLst>
              <a:ext uri="{FF2B5EF4-FFF2-40B4-BE49-F238E27FC236}">
                <a16:creationId xmlns:a16="http://schemas.microsoft.com/office/drawing/2014/main" id="{72940F1F-5943-A926-6528-AB3F4B4D44D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16015"/>
          <a:stretch/>
        </p:blipFill>
        <p:spPr>
          <a:xfrm>
            <a:off x="1426387" y="738469"/>
            <a:ext cx="1739173" cy="224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59ED48-7742-16EC-F802-8C109F256EBC}"/>
              </a:ext>
            </a:extLst>
          </p:cNvPr>
          <p:cNvSpPr txBox="1"/>
          <p:nvPr/>
        </p:nvSpPr>
        <p:spPr>
          <a:xfrm>
            <a:off x="4467401" y="3046464"/>
            <a:ext cx="4576236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American politician and U.S. representative for California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Mexican American woman elected to Congress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Latina to serve on the House Appropriations Committee and first woman to chair the Congressional Hispanic Caucus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Founded the Women’s Working Group on Immigration Reform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D3F7B0-CE9F-2911-AA18-30F68DCF90EE}"/>
              </a:ext>
            </a:extLst>
          </p:cNvPr>
          <p:cNvCxnSpPr/>
          <p:nvPr/>
        </p:nvCxnSpPr>
        <p:spPr>
          <a:xfrm>
            <a:off x="4441462" y="431947"/>
            <a:ext cx="0" cy="427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90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6B2EC-0140-057B-5C7B-0BAB0635EF3E}"/>
              </a:ext>
            </a:extLst>
          </p:cNvPr>
          <p:cNvSpPr txBox="1"/>
          <p:nvPr/>
        </p:nvSpPr>
        <p:spPr>
          <a:xfrm>
            <a:off x="1157024" y="224687"/>
            <a:ext cx="1795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Ellen Ochoa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ECF2A-C84D-657B-DFF5-2F4270401CAD}"/>
              </a:ext>
            </a:extLst>
          </p:cNvPr>
          <p:cNvSpPr txBox="1"/>
          <p:nvPr/>
        </p:nvSpPr>
        <p:spPr>
          <a:xfrm>
            <a:off x="5233919" y="224687"/>
            <a:ext cx="34138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Richard E. Cavazos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E0C5F9-7440-258E-6FB0-A2120C1ABC5F}"/>
              </a:ext>
            </a:extLst>
          </p:cNvPr>
          <p:cNvCxnSpPr/>
          <p:nvPr/>
        </p:nvCxnSpPr>
        <p:spPr>
          <a:xfrm>
            <a:off x="4441462" y="431947"/>
            <a:ext cx="0" cy="427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E5E1940-3ACC-D500-2E0C-A2E072377574}"/>
              </a:ext>
            </a:extLst>
          </p:cNvPr>
          <p:cNvSpPr txBox="1"/>
          <p:nvPr/>
        </p:nvSpPr>
        <p:spPr>
          <a:xfrm>
            <a:off x="439843" y="3046464"/>
            <a:ext cx="370688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American engineer and former astronaut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Hispanic director and second female director of the Johnson Space Center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Hispanic woman to go to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9ED48-7742-16EC-F802-8C109F256EBC}"/>
              </a:ext>
            </a:extLst>
          </p:cNvPr>
          <p:cNvSpPr txBox="1"/>
          <p:nvPr/>
        </p:nvSpPr>
        <p:spPr>
          <a:xfrm>
            <a:off x="4997276" y="3046464"/>
            <a:ext cx="370688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United States Army officer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Mexican American to reach the rank of Brigadier General in the U.S. Army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Hispanic four-star general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Served 33 years, with his final role as head of the U.S. Army Forces Command</a:t>
            </a:r>
          </a:p>
        </p:txBody>
      </p:sp>
      <p:pic>
        <p:nvPicPr>
          <p:cNvPr id="2" name="Google Shape;117;p26">
            <a:extLst>
              <a:ext uri="{FF2B5EF4-FFF2-40B4-BE49-F238E27FC236}">
                <a16:creationId xmlns:a16="http://schemas.microsoft.com/office/drawing/2014/main" id="{62A063F0-DDF0-05EA-A48E-D245D58DDDE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024" y="626580"/>
            <a:ext cx="1795089" cy="224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6;p26">
            <a:extLst>
              <a:ext uri="{FF2B5EF4-FFF2-40B4-BE49-F238E27FC236}">
                <a16:creationId xmlns:a16="http://schemas.microsoft.com/office/drawing/2014/main" id="{58E9EB3D-F196-CE2A-DD64-E92ED729ED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925" y="626580"/>
            <a:ext cx="1795834" cy="2267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94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6B2EC-0140-057B-5C7B-0BAB0635EF3E}"/>
              </a:ext>
            </a:extLst>
          </p:cNvPr>
          <p:cNvSpPr txBox="1"/>
          <p:nvPr/>
        </p:nvSpPr>
        <p:spPr>
          <a:xfrm>
            <a:off x="945919" y="246027"/>
            <a:ext cx="24148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Eva Longoria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ECF2A-C84D-657B-DFF5-2F4270401CAD}"/>
              </a:ext>
            </a:extLst>
          </p:cNvPr>
          <p:cNvSpPr txBox="1"/>
          <p:nvPr/>
        </p:nvSpPr>
        <p:spPr>
          <a:xfrm>
            <a:off x="5465826" y="246027"/>
            <a:ext cx="27697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Arturo Moreno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E1940-3ACC-D500-2E0C-A2E072377574}"/>
              </a:ext>
            </a:extLst>
          </p:cNvPr>
          <p:cNvSpPr txBox="1"/>
          <p:nvPr/>
        </p:nvSpPr>
        <p:spPr>
          <a:xfrm>
            <a:off x="439843" y="3046464"/>
            <a:ext cx="3706882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American actress, producer, director, and philanthropist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Founder of the Eva Longoria Foundation, which works to empower Latinas to excel in school and attend college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9ED48-7742-16EC-F802-8C109F256EBC}"/>
              </a:ext>
            </a:extLst>
          </p:cNvPr>
          <p:cNvSpPr txBox="1"/>
          <p:nvPr/>
        </p:nvSpPr>
        <p:spPr>
          <a:xfrm>
            <a:off x="4997276" y="3046464"/>
            <a:ext cx="3996184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American businessperson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Built his initial fortune by selling billboard advertising company Outdoor Systems for $8.7 billion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Owner of the Los Angeles Angels baseball team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Mexican American to own a major U.S. sports team</a:t>
            </a:r>
          </a:p>
        </p:txBody>
      </p:sp>
      <p:pic>
        <p:nvPicPr>
          <p:cNvPr id="6" name="Google Shape;124;p27">
            <a:extLst>
              <a:ext uri="{FF2B5EF4-FFF2-40B4-BE49-F238E27FC236}">
                <a16:creationId xmlns:a16="http://schemas.microsoft.com/office/drawing/2014/main" id="{DD3AAE22-22F1-0A0F-DCC5-0B5532169C3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733" y="687842"/>
            <a:ext cx="1701231" cy="226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5;p27">
            <a:extLst>
              <a:ext uri="{FF2B5EF4-FFF2-40B4-BE49-F238E27FC236}">
                <a16:creationId xmlns:a16="http://schemas.microsoft.com/office/drawing/2014/main" id="{0F3365CB-78EC-BC7E-6F7F-6F18B616D30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199" y="687842"/>
            <a:ext cx="1402881" cy="22782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21BC8E-514D-1785-F63E-0F5DC7850FB6}"/>
              </a:ext>
            </a:extLst>
          </p:cNvPr>
          <p:cNvCxnSpPr/>
          <p:nvPr/>
        </p:nvCxnSpPr>
        <p:spPr>
          <a:xfrm>
            <a:off x="4441462" y="431947"/>
            <a:ext cx="0" cy="427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98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6B2EC-0140-057B-5C7B-0BAB0635EF3E}"/>
              </a:ext>
            </a:extLst>
          </p:cNvPr>
          <p:cNvSpPr txBox="1"/>
          <p:nvPr/>
        </p:nvSpPr>
        <p:spPr>
          <a:xfrm>
            <a:off x="1319079" y="246027"/>
            <a:ext cx="19484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Andy Garcia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ECF2A-C84D-657B-DFF5-2F4270401CAD}"/>
              </a:ext>
            </a:extLst>
          </p:cNvPr>
          <p:cNvSpPr txBox="1"/>
          <p:nvPr/>
        </p:nvSpPr>
        <p:spPr>
          <a:xfrm>
            <a:off x="5422769" y="252303"/>
            <a:ext cx="27697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Aimee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Carrero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E1940-3ACC-D500-2E0C-A2E072377574}"/>
              </a:ext>
            </a:extLst>
          </p:cNvPr>
          <p:cNvSpPr txBox="1"/>
          <p:nvPr/>
        </p:nvSpPr>
        <p:spPr>
          <a:xfrm>
            <a:off x="289934" y="3118946"/>
            <a:ext cx="385121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Cuban-American actor, director, rapper, record executive, and entrepreneur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Appeared of numerous films, including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The Godfather, Part III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Ocean's Eleven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series, and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Mamma Mia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recently starred in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Father of the Bride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9ED48-7742-16EC-F802-8C109F256EBC}"/>
              </a:ext>
            </a:extLst>
          </p:cNvPr>
          <p:cNvSpPr txBox="1"/>
          <p:nvPr/>
        </p:nvSpPr>
        <p:spPr>
          <a:xfrm>
            <a:off x="4930984" y="3118947"/>
            <a:ext cx="403520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Actress of Dominican and Puerto Rican descent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Voices the title role in The Disney Channel's first Latina princess series, Elena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Avalor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roles include Cartoon Network's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Level 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Netflix’s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Maid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Fox’s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Family Guy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Freeform’s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Young and Hungry </a:t>
            </a:r>
          </a:p>
        </p:txBody>
      </p:sp>
      <p:pic>
        <p:nvPicPr>
          <p:cNvPr id="6" name="Google Shape;132;p28">
            <a:extLst>
              <a:ext uri="{FF2B5EF4-FFF2-40B4-BE49-F238E27FC236}">
                <a16:creationId xmlns:a16="http://schemas.microsoft.com/office/drawing/2014/main" id="{2FED8468-74D1-9F8D-E98F-296845D3ABC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048" y="738470"/>
            <a:ext cx="1681126" cy="224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3;p28">
            <a:extLst>
              <a:ext uri="{FF2B5EF4-FFF2-40B4-BE49-F238E27FC236}">
                <a16:creationId xmlns:a16="http://schemas.microsoft.com/office/drawing/2014/main" id="{51471C04-5C59-58D0-29E9-09E4EE6A924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0514" y="738470"/>
            <a:ext cx="1976149" cy="2244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F09B8E-3114-03B5-19B5-D3D0D9709E80}"/>
              </a:ext>
            </a:extLst>
          </p:cNvPr>
          <p:cNvCxnSpPr/>
          <p:nvPr/>
        </p:nvCxnSpPr>
        <p:spPr>
          <a:xfrm>
            <a:off x="4441462" y="431947"/>
            <a:ext cx="0" cy="427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8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Tell Me Everything </a:t>
            </a:r>
            <a:endParaRPr dirty="0"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From politicians to entertainers to corporate America, what might all of these successful Hispanic/Latino individuals have in common?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300" dirty="0">
              <a:solidFill>
                <a:srgbClr val="3F3F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300" dirty="0">
              <a:solidFill>
                <a:srgbClr val="3F3F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body" idx="1"/>
          </p:nvPr>
        </p:nvSpPr>
        <p:spPr>
          <a:xfrm>
            <a:off x="347925" y="1129900"/>
            <a:ext cx="8061600" cy="3281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10832" algn="l" rtl="0">
              <a:spcBef>
                <a:spcPts val="520"/>
              </a:spcBef>
              <a:spcAft>
                <a:spcPts val="0"/>
              </a:spcAft>
              <a:buSzPct val="53846"/>
              <a:buChar char="●"/>
            </a:pPr>
            <a:r>
              <a:rPr lang="en-US" dirty="0"/>
              <a:t>All of these individuals have graduated from a college/university designated as a </a:t>
            </a:r>
            <a:r>
              <a:rPr lang="en-US" b="1" dirty="0"/>
              <a:t>Hispanic-serving institution (HSI)</a:t>
            </a:r>
            <a:r>
              <a:rPr lang="en-US" dirty="0"/>
              <a:t>.</a:t>
            </a:r>
            <a:br>
              <a:rPr lang="en-US" dirty="0"/>
            </a:br>
            <a:endParaRPr dirty="0"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53846"/>
              <a:buChar char="●"/>
            </a:pPr>
            <a:r>
              <a:rPr lang="en-US" b="1" dirty="0"/>
              <a:t>HSIs </a:t>
            </a:r>
            <a:r>
              <a:rPr lang="en-US" dirty="0"/>
              <a:t>are defined as institutions of higher education with at least 25 percent of full-time undergraduate students identifying as Hispanic. </a:t>
            </a:r>
            <a:br>
              <a:rPr lang="en-US" dirty="0"/>
            </a:br>
            <a:endParaRPr dirty="0"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53846"/>
              <a:buChar char="●"/>
            </a:pPr>
            <a:r>
              <a:rPr lang="en-US" dirty="0"/>
              <a:t>HSIs serve to intentionally create equity in higher education and support the success of their Hispanic/Latino students.</a:t>
            </a:r>
            <a:endParaRPr dirty="0"/>
          </a:p>
        </p:txBody>
      </p:sp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457200" y="11437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Hispanic-Serving Institutions 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9969</TotalTime>
  <Words>1076</Words>
  <Application>Microsoft Office PowerPoint</Application>
  <PresentationFormat>On-screen Show (16:9)</PresentationFormat>
  <Paragraphs>94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LEARN theme</vt:lpstr>
      <vt:lpstr>LEARN theme</vt:lpstr>
      <vt:lpstr>PowerPoint Presentation</vt:lpstr>
      <vt:lpstr>Road Trip to the Future  </vt:lpstr>
      <vt:lpstr>Essential Question</vt:lpstr>
      <vt:lpstr>PowerPoint Presentation</vt:lpstr>
      <vt:lpstr>PowerPoint Presentation</vt:lpstr>
      <vt:lpstr>PowerPoint Presentation</vt:lpstr>
      <vt:lpstr>PowerPoint Presentation</vt:lpstr>
      <vt:lpstr>Tell Me Everything </vt:lpstr>
      <vt:lpstr>Hispanic-Serving Institutions  </vt:lpstr>
      <vt:lpstr>Lesson Objectives</vt:lpstr>
      <vt:lpstr>The Importance of HSIs</vt:lpstr>
      <vt:lpstr>Stop and Jot </vt:lpstr>
      <vt:lpstr>Essential Question</vt:lpstr>
      <vt:lpstr>HSI Research Project </vt:lpstr>
      <vt:lpstr>Anchor Chart </vt:lpstr>
      <vt:lpstr>Gallery Walk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Trip to the Future</dc:title>
  <dc:creator>K20 Center</dc:creator>
  <cp:lastModifiedBy>Daniella Peters</cp:lastModifiedBy>
  <cp:revision>6</cp:revision>
  <dcterms:modified xsi:type="dcterms:W3CDTF">2022-11-16T16:02:44Z</dcterms:modified>
</cp:coreProperties>
</file>