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</p:sldIdLst>
  <p:sldSz cy="5143500" cx="9144000"/>
  <p:notesSz cx="6858000" cy="9144000"/>
  <p:embeddedFontLst>
    <p:embeddedFont>
      <p:font typeface="Open Sans"/>
      <p:regular r:id="rId21"/>
      <p:bold r:id="rId22"/>
      <p:italic r:id="rId23"/>
      <p:boldItalic r:id="rId24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r:id="rId25" roundtripDataSignature="AMtx7mhMWyN9v0LSsKwUeteqNZc+XvWrI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6.xml"/><Relationship Id="rId22" Type="http://schemas.openxmlformats.org/officeDocument/2006/relationships/font" Target="fonts/OpenSans-bold.fntdata"/><Relationship Id="rId21" Type="http://schemas.openxmlformats.org/officeDocument/2006/relationships/font" Target="fonts/OpenSans-regular.fntdata"/><Relationship Id="rId24" Type="http://schemas.openxmlformats.org/officeDocument/2006/relationships/font" Target="fonts/OpenSans-boldItalic.fntdata"/><Relationship Id="rId23" Type="http://schemas.openxmlformats.org/officeDocument/2006/relationships/font" Target="fonts/OpenSans-italic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25" Type="http://customschemas.google.com/relationships/presentationmetadata" Target="meta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19" Type="http://schemas.openxmlformats.org/officeDocument/2006/relationships/slide" Target="slides/slide15.xml"/><Relationship Id="rId18" Type="http://schemas.openxmlformats.org/officeDocument/2006/relationships/slide" Target="slides/slide1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hyperlink" Target="https://www.youtube.com/watch?v=tT89OZ7TNwc" TargetMode="Externa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hyperlink" Target="https://www.youtube.com/watch?v=tT89OZ7TNwc" TargetMode="Externa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hyperlink" Target="https://www.cbc.ca/kids/games/play/box-tower" TargetMode="Externa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hyperlink" Target="https://www.youtube.com/watch?v=tT89OZ7TNwc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g2e73314d0c6_0_5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g2e73314d0c6_0_5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10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15" name="Google Shape;115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200">
                <a:latin typeface="Calibri"/>
                <a:ea typeface="Calibri"/>
                <a:cs typeface="Calibri"/>
                <a:sym typeface="Calibri"/>
              </a:rPr>
              <a:t>To delegate in school means to share the responsibility for the work. No one person does all the work—it is a group effort, and each person takes responsibility of a different part of the task.</a:t>
            </a:r>
            <a:endParaRPr sz="120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1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21" name="Google Shape;121;p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200"/>
              <a:t>K20 Center. (n.d.). </a:t>
            </a:r>
            <a:r>
              <a:rPr lang="en-US" sz="1200">
                <a:solidFill>
                  <a:srgbClr val="A61C00"/>
                </a:solidFill>
              </a:rPr>
              <a:t>Card Sort</a:t>
            </a:r>
            <a:r>
              <a:rPr lang="en-US" sz="1200"/>
              <a:t>. Strategies. </a:t>
            </a:r>
            <a:r>
              <a:rPr lang="en-US" sz="1200">
                <a:solidFill>
                  <a:srgbClr val="1155CC"/>
                </a:solidFill>
              </a:rPr>
              <a:t>https://learn.k20center.ou.edu/strategy/147</a:t>
            </a:r>
            <a:endParaRPr sz="12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12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28" name="Google Shape;128;p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200"/>
              <a:t>K20 Center. (n.d.). </a:t>
            </a:r>
            <a:r>
              <a:rPr lang="en-US" sz="1200">
                <a:solidFill>
                  <a:srgbClr val="A61C00"/>
                </a:solidFill>
              </a:rPr>
              <a:t>Fist to Five</a:t>
            </a:r>
            <a:r>
              <a:rPr lang="en-US" sz="1200"/>
              <a:t>. Strategies. </a:t>
            </a:r>
            <a:r>
              <a:rPr lang="en-US" sz="1200">
                <a:solidFill>
                  <a:srgbClr val="1155CC"/>
                </a:solidFill>
              </a:rPr>
              <a:t>https://learn.k20center.ou.edu/strategy/68</a:t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13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35" name="Google Shape;135;p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14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41" name="Google Shape;141;p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15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48" name="Google Shape;148;p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16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54" name="Google Shape;154;p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Arial"/>
              <a:buNone/>
            </a:pPr>
            <a:r>
              <a:rPr b="0" i="0" lang="en-US">
                <a:solidFill>
                  <a:srgbClr val="292929"/>
                </a:solidFill>
                <a:latin typeface="Open Sans"/>
                <a:ea typeface="Open Sans"/>
                <a:cs typeface="Open Sans"/>
                <a:sym typeface="Open Sans"/>
              </a:rPr>
              <a:t>eisenhowerme. (2012, September 2). </a:t>
            </a:r>
            <a:r>
              <a:rPr b="0" i="1" lang="en-US">
                <a:solidFill>
                  <a:srgbClr val="292929"/>
                </a:solidFill>
                <a:latin typeface="Open Sans"/>
                <a:ea typeface="Open Sans"/>
                <a:cs typeface="Open Sans"/>
                <a:sym typeface="Open Sans"/>
              </a:rPr>
              <a:t>The Eisenhower Matrix: How to manage your tasks with Eisenhower </a:t>
            </a:r>
            <a:r>
              <a:rPr b="0" i="0" lang="en-US">
                <a:solidFill>
                  <a:srgbClr val="292929"/>
                </a:solidFill>
                <a:latin typeface="Open Sans"/>
                <a:ea typeface="Open Sans"/>
                <a:cs typeface="Open Sans"/>
                <a:sym typeface="Open Sans"/>
              </a:rPr>
              <a:t>[Video]. YouTube. Retrieved September 8, 2022, from </a:t>
            </a:r>
            <a:r>
              <a:rPr b="0" i="0" lang="en-US" u="sng" strike="noStrike">
                <a:solidFill>
                  <a:schemeClr val="hlink"/>
                </a:solidFill>
                <a:latin typeface="Open Sans"/>
                <a:ea typeface="Open Sans"/>
                <a:cs typeface="Open Sans"/>
                <a:sym typeface="Open Sans"/>
                <a:hlinkClick r:id="rId2"/>
              </a:rPr>
              <a:t>https://www.youtube.com/watch?v=tT89OZ7TNwc</a:t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2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1" name="Google Shape;61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Arial"/>
              <a:buNone/>
            </a:pPr>
            <a:r>
              <a:rPr b="0" i="0" lang="en-US">
                <a:solidFill>
                  <a:srgbClr val="292929"/>
                </a:solidFill>
                <a:latin typeface="Open Sans"/>
                <a:ea typeface="Open Sans"/>
                <a:cs typeface="Open Sans"/>
                <a:sym typeface="Open Sans"/>
              </a:rPr>
              <a:t>eisenhowerme. (2012, September 2). </a:t>
            </a:r>
            <a:r>
              <a:rPr b="0" i="1" lang="en-US">
                <a:solidFill>
                  <a:srgbClr val="292929"/>
                </a:solidFill>
                <a:latin typeface="Open Sans"/>
                <a:ea typeface="Open Sans"/>
                <a:cs typeface="Open Sans"/>
                <a:sym typeface="Open Sans"/>
              </a:rPr>
              <a:t>The Eisenhower Matrix: How to manage your tasks with Eisenhower </a:t>
            </a:r>
            <a:r>
              <a:rPr b="0" i="0" lang="en-US">
                <a:solidFill>
                  <a:srgbClr val="292929"/>
                </a:solidFill>
                <a:latin typeface="Open Sans"/>
                <a:ea typeface="Open Sans"/>
                <a:cs typeface="Open Sans"/>
                <a:sym typeface="Open Sans"/>
              </a:rPr>
              <a:t>[Video]. YouTube. Retrieved September 8, 2022, from </a:t>
            </a:r>
            <a:r>
              <a:rPr b="0" i="0" lang="en-US" u="sng" strike="noStrike">
                <a:solidFill>
                  <a:schemeClr val="hlink"/>
                </a:solidFill>
                <a:latin typeface="Open Sans"/>
                <a:ea typeface="Open Sans"/>
                <a:cs typeface="Open Sans"/>
                <a:sym typeface="Open Sans"/>
                <a:hlinkClick r:id="rId2"/>
              </a:rPr>
              <a:t>https://www.youtube.com/watch?v=tT89OZ7TNwc</a:t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67" name="Google Shape;67;p3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3" name="Google Shape;73;p4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5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79" name="Google Shape;79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3556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/>
              <a:t>K20 Center. (2021, September 21). </a:t>
            </a:r>
            <a:r>
              <a:rPr i="1" lang="en-US"/>
              <a:t>K20 Center 3 minute timer</a:t>
            </a:r>
            <a:r>
              <a:rPr i="0" lang="en-US"/>
              <a:t> [Video]</a:t>
            </a:r>
            <a:r>
              <a:rPr lang="en-US"/>
              <a:t>. YouTube. Retrieved September 2, 2022, from https://www.youtube.com/watch?v=iISP02KPau0 </a:t>
            </a:r>
            <a:br>
              <a:rPr lang="en-US"/>
            </a:br>
            <a:r>
              <a:rPr lang="en-US"/>
              <a:t>CBC Canada. (n.d.). Box Tower</a:t>
            </a:r>
            <a:r>
              <a:rPr i="1" lang="en-US"/>
              <a:t>.</a:t>
            </a:r>
            <a:r>
              <a:rPr lang="en-US"/>
              <a:t> CBC Kids. Retrieved September 8, 2022, from </a:t>
            </a:r>
            <a:r>
              <a:rPr lang="en-US" u="sng">
                <a:solidFill>
                  <a:schemeClr val="hlink"/>
                </a:solidFill>
                <a:hlinkClick r:id="rId2"/>
              </a:rPr>
              <a:t>https://www.cbc.ca/kids/games/play/box-tower</a:t>
            </a:r>
            <a:r>
              <a:rPr lang="en-US"/>
              <a:t> </a:t>
            </a:r>
            <a:endParaRPr/>
          </a:p>
          <a:p>
            <a:pPr indent="0" lvl="0" marL="3556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6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8" name="Google Shape;88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400"/>
              <a:buNone/>
            </a:pPr>
            <a:r>
              <a:rPr lang="en-US"/>
              <a:t>K20 Center. (2021, September 21). </a:t>
            </a:r>
            <a:r>
              <a:rPr i="1" lang="en-US"/>
              <a:t>K20 Center 2 minute timer </a:t>
            </a:r>
            <a:r>
              <a:rPr i="0" lang="en-US"/>
              <a:t>[Video]</a:t>
            </a:r>
            <a:r>
              <a:rPr lang="en-US"/>
              <a:t>. YouTube. Retrieved September 8, 2022, from https://www.youtube.com/watch?v=HcEEAnwOt2c 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400"/>
              <a:buNone/>
            </a:pPr>
            <a:r>
              <a:rPr lang="en-US" sz="1200"/>
              <a:t>K20 Center. (n.d.). </a:t>
            </a:r>
            <a:r>
              <a:rPr lang="en-US" sz="1200">
                <a:solidFill>
                  <a:srgbClr val="A61C00"/>
                </a:solidFill>
              </a:rPr>
              <a:t>Quick Write</a:t>
            </a:r>
            <a:r>
              <a:rPr lang="en-US" sz="1200"/>
              <a:t>. Strategies. </a:t>
            </a:r>
            <a:r>
              <a:rPr lang="en-US" sz="1200">
                <a:solidFill>
                  <a:srgbClr val="1155CC"/>
                </a:solidFill>
              </a:rPr>
              <a:t>https://learn.k20center.ou.edu/strategy/1127</a:t>
            </a:r>
            <a:endParaRPr sz="1200"/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7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6" name="Google Shape;96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8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03" name="Google Shape;103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9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09" name="Google Shape;109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3556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0" i="0" lang="en-US">
                <a:solidFill>
                  <a:srgbClr val="292929"/>
                </a:solidFill>
                <a:latin typeface="Open Sans"/>
                <a:ea typeface="Open Sans"/>
                <a:cs typeface="Open Sans"/>
                <a:sym typeface="Open Sans"/>
              </a:rPr>
              <a:t>eisenhowerme. (2012, September 2). </a:t>
            </a:r>
            <a:r>
              <a:rPr b="0" i="1" lang="en-US">
                <a:solidFill>
                  <a:srgbClr val="292929"/>
                </a:solidFill>
                <a:latin typeface="Open Sans"/>
                <a:ea typeface="Open Sans"/>
                <a:cs typeface="Open Sans"/>
                <a:sym typeface="Open Sans"/>
              </a:rPr>
              <a:t>The Eisenhower Matrix: How to manage your tasks with Eisenhower </a:t>
            </a:r>
            <a:r>
              <a:rPr b="0" i="0" lang="en-US">
                <a:solidFill>
                  <a:srgbClr val="292929"/>
                </a:solidFill>
                <a:latin typeface="Open Sans"/>
                <a:ea typeface="Open Sans"/>
                <a:cs typeface="Open Sans"/>
                <a:sym typeface="Open Sans"/>
              </a:rPr>
              <a:t>[Video]. YouTube. Retrieved September 8, 2022, from </a:t>
            </a:r>
            <a:r>
              <a:rPr b="0" i="0" lang="en-US" u="sng" strike="noStrike">
                <a:solidFill>
                  <a:schemeClr val="hlink"/>
                </a:solidFill>
                <a:latin typeface="Open Sans"/>
                <a:ea typeface="Open Sans"/>
                <a:cs typeface="Open Sans"/>
                <a:sym typeface="Open Sans"/>
                <a:hlinkClick r:id="rId2"/>
              </a:rPr>
              <a:t>https://www.youtube.com/watch?v=tT89OZ7TNwc</a:t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6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ver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g2e73314d0c6_0_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>
  <p:cSld name="Title and Content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g2e73314d0c6_0_36"/>
          <p:cNvSpPr txBox="1"/>
          <p:nvPr>
            <p:ph idx="1" type="body"/>
          </p:nvPr>
        </p:nvSpPr>
        <p:spPr>
          <a:xfrm>
            <a:off x="457200" y="1309352"/>
            <a:ext cx="8229600" cy="3434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93700" lvl="0" marL="457200" rt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Char char="•"/>
              <a:defRPr sz="2600"/>
            </a:lvl1pPr>
            <a:lvl2pPr indent="-355600" lvl="1" marL="91440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•"/>
              <a:defRPr sz="2000"/>
            </a:lvl2pPr>
            <a:lvl3pPr indent="-336550" lvl="2" marL="1371600" rtl="0" algn="l">
              <a:lnSpc>
                <a:spcPct val="100000"/>
              </a:lnSpc>
              <a:spcBef>
                <a:spcPts val="340"/>
              </a:spcBef>
              <a:spcAft>
                <a:spcPts val="0"/>
              </a:spcAft>
              <a:buSzPts val="1700"/>
              <a:buFont typeface="Arial"/>
              <a:buChar char="•"/>
              <a:defRPr sz="1700"/>
            </a:lvl3pPr>
            <a:lvl4pPr indent="-323850" lvl="3" marL="182880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/>
            </a:lvl4pPr>
            <a:lvl5pPr indent="-314325" lvl="4" marL="2286000" rtl="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5pPr>
            <a:lvl6pPr indent="-320039" lvl="5" marL="27432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20039" lvl="6" marL="32004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indent="-342900" lvl="7" marL="36576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43" name="Google Shape;43;g2e73314d0c6_0_36"/>
          <p:cNvSpPr txBox="1"/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descr="A picture containing text, vector graphics&#10;&#10;Description automatically generated" id="44" name="Google Shape;44;g2e73314d0c6_0_3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781206" y="3769111"/>
            <a:ext cx="1217131" cy="157511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>
    <mc:Choice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able">
  <p:cSld name="Table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g2e73314d0c6_0_40"/>
          <p:cNvSpPr txBox="1"/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descr="A picture containing text, vector graphics&#10;&#10;Description automatically generated" id="47" name="Google Shape;47;g2e73314d0c6_0_4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781206" y="3769111"/>
            <a:ext cx="1217131" cy="157511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ull Quote">
  <p:cSld name="Pull Quote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g2e73314d0c6_0_43"/>
          <p:cNvSpPr/>
          <p:nvPr/>
        </p:nvSpPr>
        <p:spPr>
          <a:xfrm>
            <a:off x="1721476" y="1313644"/>
            <a:ext cx="5700900" cy="3206700"/>
          </a:xfrm>
          <a:prstGeom prst="snip2DiagRect">
            <a:avLst>
              <a:gd fmla="val 0" name="adj1"/>
              <a:gd fmla="val 16667" name="adj2"/>
            </a:avLst>
          </a:prstGeom>
          <a:solidFill>
            <a:srgbClr val="1C3C58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0" name="Google Shape;50;g2e73314d0c6_0_43"/>
          <p:cNvSpPr txBox="1"/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g2e73314d0c6_0_43"/>
          <p:cNvSpPr txBox="1"/>
          <p:nvPr>
            <p:ph idx="1" type="body"/>
          </p:nvPr>
        </p:nvSpPr>
        <p:spPr>
          <a:xfrm>
            <a:off x="2574750" y="1534732"/>
            <a:ext cx="3994500" cy="2376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00" lIns="91400" spcFirstLastPara="1" rIns="91400" wrap="square" tIns="91400">
            <a:normAutofit/>
          </a:bodyPr>
          <a:lstStyle>
            <a:lvl1pPr indent="-228600" lvl="0" marL="457200" rt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  <a:defRPr b="1">
                <a:solidFill>
                  <a:schemeClr val="lt1"/>
                </a:solidFill>
              </a:defRPr>
            </a:lvl1pPr>
            <a:lvl2pPr indent="-325755" lvl="1" marL="9144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indent="-298640" lvl="2" marL="1371600" rtl="0" algn="l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SzPts val="1103"/>
              <a:buChar char="⚫"/>
              <a:defRPr/>
            </a:lvl3pPr>
            <a:lvl4pPr indent="-290512" lvl="3" marL="182880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975"/>
              <a:buChar char="⚫"/>
              <a:defRPr/>
            </a:lvl4pPr>
            <a:lvl5pPr indent="-284289" lvl="4" marL="2286000" rtl="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indent="-297179" lvl="5" marL="2743200" rtl="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6pPr>
            <a:lvl7pPr indent="-297179" lvl="6" marL="3200400" rtl="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7pPr>
            <a:lvl8pPr indent="-314325" lvl="7" marL="3657600" rtl="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8pPr>
            <a:lvl9pPr indent="-314325" lvl="8" marL="4114800" rtl="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9pPr>
          </a:lstStyle>
          <a:p/>
        </p:txBody>
      </p:sp>
      <p:sp>
        <p:nvSpPr>
          <p:cNvPr id="52" name="Google Shape;52;g2e73314d0c6_0_43"/>
          <p:cNvSpPr txBox="1"/>
          <p:nvPr>
            <p:ph idx="2" type="body"/>
          </p:nvPr>
        </p:nvSpPr>
        <p:spPr>
          <a:xfrm>
            <a:off x="3017949" y="3943350"/>
            <a:ext cx="3108000" cy="521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00" lIns="91400" spcFirstLastPara="1" rIns="91400" wrap="square" tIns="91400">
            <a:normAutofit/>
          </a:bodyPr>
          <a:lstStyle>
            <a:lvl1pPr indent="-228600" lvl="0" marL="45720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None/>
              <a:defRPr b="1" i="1" sz="1600">
                <a:solidFill>
                  <a:schemeClr val="lt1"/>
                </a:solidFill>
              </a:defRPr>
            </a:lvl1pPr>
            <a:lvl2pPr indent="-325755" lvl="1" marL="9144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indent="-298640" lvl="2" marL="1371600" rtl="0" algn="l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SzPts val="1103"/>
              <a:buChar char="⚫"/>
              <a:defRPr/>
            </a:lvl3pPr>
            <a:lvl4pPr indent="-290512" lvl="3" marL="182880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975"/>
              <a:buChar char="⚫"/>
              <a:defRPr/>
            </a:lvl4pPr>
            <a:lvl5pPr indent="-284289" lvl="4" marL="2286000" rtl="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indent="-297179" lvl="5" marL="2743200" rtl="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6pPr>
            <a:lvl7pPr indent="-297179" lvl="6" marL="3200400" rtl="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7pPr>
            <a:lvl8pPr indent="-314325" lvl="7" marL="3657600" rtl="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8pPr>
            <a:lvl9pPr indent="-314325" lvl="8" marL="4114800" rtl="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9pPr>
          </a:lstStyle>
          <a:p/>
        </p:txBody>
      </p:sp>
      <p:pic>
        <p:nvPicPr>
          <p:cNvPr descr="A picture containing icon&#10;&#10;Description automatically generated" id="53" name="Google Shape;53;g2e73314d0c6_0_43"/>
          <p:cNvPicPr preferRelativeResize="0"/>
          <p:nvPr/>
        </p:nvPicPr>
        <p:blipFill rotWithShape="1">
          <a:blip r:embed="rId2">
            <a:alphaModFix/>
          </a:blip>
          <a:srcRect b="56089" l="34177" r="32617" t="21570"/>
          <a:stretch/>
        </p:blipFill>
        <p:spPr>
          <a:xfrm>
            <a:off x="1828288" y="1352281"/>
            <a:ext cx="639651" cy="536620"/>
          </a:xfrm>
          <a:prstGeom prst="rect">
            <a:avLst/>
          </a:prstGeom>
          <a:solidFill>
            <a:srgbClr val="1C3C58"/>
          </a:solidFill>
          <a:ln>
            <a:noFill/>
          </a:ln>
        </p:spPr>
      </p:pic>
      <p:pic>
        <p:nvPicPr>
          <p:cNvPr descr="A picture containing text, vector graphics&#10;&#10;Description automatically generated" id="54" name="Google Shape;54;g2e73314d0c6_0_4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781206" y="3769111"/>
            <a:ext cx="1217131" cy="157511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>
    <mc:Choice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bjective/Quote 1" type="secHead">
  <p:cSld name="SECTION_HEADER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g2e73314d0c6_0_6"/>
          <p:cNvSpPr txBox="1"/>
          <p:nvPr>
            <p:ph type="title"/>
          </p:nvPr>
        </p:nvSpPr>
        <p:spPr>
          <a:xfrm>
            <a:off x="3192388" y="1852475"/>
            <a:ext cx="55233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5000"/>
              <a:buFont typeface="Calibri"/>
              <a:buNone/>
              <a:defRPr sz="5000">
                <a:latin typeface="Calibri"/>
                <a:ea typeface="Calibri"/>
                <a:cs typeface="Calibri"/>
                <a:sym typeface="Calibri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3600"/>
              <a:buFont typeface="Calibri"/>
              <a:buNone/>
              <a:defRPr sz="3600">
                <a:latin typeface="Calibri"/>
                <a:ea typeface="Calibri"/>
                <a:cs typeface="Calibri"/>
                <a:sym typeface="Calibri"/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3600"/>
              <a:buFont typeface="Calibri"/>
              <a:buNone/>
              <a:defRPr sz="3600">
                <a:latin typeface="Calibri"/>
                <a:ea typeface="Calibri"/>
                <a:cs typeface="Calibri"/>
                <a:sym typeface="Calibri"/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3600"/>
              <a:buFont typeface="Calibri"/>
              <a:buNone/>
              <a:defRPr sz="3600">
                <a:latin typeface="Calibri"/>
                <a:ea typeface="Calibri"/>
                <a:cs typeface="Calibri"/>
                <a:sym typeface="Calibri"/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3600"/>
              <a:buFont typeface="Calibri"/>
              <a:buNone/>
              <a:defRPr sz="3600">
                <a:latin typeface="Calibri"/>
                <a:ea typeface="Calibri"/>
                <a:cs typeface="Calibri"/>
                <a:sym typeface="Calibri"/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3600"/>
              <a:buFont typeface="Calibri"/>
              <a:buNone/>
              <a:defRPr sz="3600">
                <a:latin typeface="Calibri"/>
                <a:ea typeface="Calibri"/>
                <a:cs typeface="Calibri"/>
                <a:sym typeface="Calibri"/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3600"/>
              <a:buFont typeface="Calibri"/>
              <a:buNone/>
              <a:defRPr sz="3600">
                <a:latin typeface="Calibri"/>
                <a:ea typeface="Calibri"/>
                <a:cs typeface="Calibri"/>
                <a:sym typeface="Calibri"/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3600"/>
              <a:buFont typeface="Calibri"/>
              <a:buNone/>
              <a:defRPr sz="3600">
                <a:latin typeface="Calibri"/>
                <a:ea typeface="Calibri"/>
                <a:cs typeface="Calibri"/>
                <a:sym typeface="Calibri"/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3600"/>
              <a:buFont typeface="Calibri"/>
              <a:buNone/>
              <a:defRPr sz="3600"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g2e73314d0c6_0_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4" name="Google Shape;14;g2e73314d0c6_0_6"/>
          <p:cNvSpPr txBox="1"/>
          <p:nvPr>
            <p:ph idx="2" type="title"/>
          </p:nvPr>
        </p:nvSpPr>
        <p:spPr>
          <a:xfrm>
            <a:off x="3192388" y="2694275"/>
            <a:ext cx="55233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2600"/>
              <a:buFont typeface="Calibri"/>
              <a:buNone/>
              <a:defRPr sz="2600">
                <a:latin typeface="Calibri"/>
                <a:ea typeface="Calibri"/>
                <a:cs typeface="Calibri"/>
                <a:sym typeface="Calibri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2600"/>
              <a:buFont typeface="Calibri"/>
              <a:buNone/>
              <a:defRPr sz="2600">
                <a:latin typeface="Calibri"/>
                <a:ea typeface="Calibri"/>
                <a:cs typeface="Calibri"/>
                <a:sym typeface="Calibri"/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2600"/>
              <a:buFont typeface="Calibri"/>
              <a:buNone/>
              <a:defRPr sz="2600">
                <a:latin typeface="Calibri"/>
                <a:ea typeface="Calibri"/>
                <a:cs typeface="Calibri"/>
                <a:sym typeface="Calibri"/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2600"/>
              <a:buFont typeface="Calibri"/>
              <a:buNone/>
              <a:defRPr sz="2600">
                <a:latin typeface="Calibri"/>
                <a:ea typeface="Calibri"/>
                <a:cs typeface="Calibri"/>
                <a:sym typeface="Calibri"/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2600"/>
              <a:buFont typeface="Calibri"/>
              <a:buNone/>
              <a:defRPr sz="2600">
                <a:latin typeface="Calibri"/>
                <a:ea typeface="Calibri"/>
                <a:cs typeface="Calibri"/>
                <a:sym typeface="Calibri"/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2600"/>
              <a:buFont typeface="Calibri"/>
              <a:buNone/>
              <a:defRPr sz="2600">
                <a:latin typeface="Calibri"/>
                <a:ea typeface="Calibri"/>
                <a:cs typeface="Calibri"/>
                <a:sym typeface="Calibri"/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2600"/>
              <a:buFont typeface="Calibri"/>
              <a:buNone/>
              <a:defRPr sz="2600">
                <a:latin typeface="Calibri"/>
                <a:ea typeface="Calibri"/>
                <a:cs typeface="Calibri"/>
                <a:sym typeface="Calibri"/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2600"/>
              <a:buFont typeface="Calibri"/>
              <a:buNone/>
              <a:defRPr sz="2600">
                <a:latin typeface="Calibri"/>
                <a:ea typeface="Calibri"/>
                <a:cs typeface="Calibri"/>
                <a:sym typeface="Calibri"/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2600"/>
              <a:buFont typeface="Calibri"/>
              <a:buNone/>
              <a:defRPr sz="2600"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bjective/Quote 2">
  <p:cSld name="SECTION_HEADER_1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g2e73314d0c6_0_10"/>
          <p:cNvSpPr txBox="1"/>
          <p:nvPr>
            <p:ph type="title"/>
          </p:nvPr>
        </p:nvSpPr>
        <p:spPr>
          <a:xfrm>
            <a:off x="701550" y="2250050"/>
            <a:ext cx="77409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5000"/>
              <a:buFont typeface="Calibri"/>
              <a:buNone/>
              <a:defRPr sz="5000">
                <a:latin typeface="Calibri"/>
                <a:ea typeface="Calibri"/>
                <a:cs typeface="Calibri"/>
                <a:sym typeface="Calibri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3600"/>
              <a:buFont typeface="Calibri"/>
              <a:buNone/>
              <a:defRPr sz="3600">
                <a:latin typeface="Calibri"/>
                <a:ea typeface="Calibri"/>
                <a:cs typeface="Calibri"/>
                <a:sym typeface="Calibri"/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3600"/>
              <a:buFont typeface="Calibri"/>
              <a:buNone/>
              <a:defRPr sz="3600">
                <a:latin typeface="Calibri"/>
                <a:ea typeface="Calibri"/>
                <a:cs typeface="Calibri"/>
                <a:sym typeface="Calibri"/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3600"/>
              <a:buFont typeface="Calibri"/>
              <a:buNone/>
              <a:defRPr sz="3600">
                <a:latin typeface="Calibri"/>
                <a:ea typeface="Calibri"/>
                <a:cs typeface="Calibri"/>
                <a:sym typeface="Calibri"/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3600"/>
              <a:buFont typeface="Calibri"/>
              <a:buNone/>
              <a:defRPr sz="3600">
                <a:latin typeface="Calibri"/>
                <a:ea typeface="Calibri"/>
                <a:cs typeface="Calibri"/>
                <a:sym typeface="Calibri"/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3600"/>
              <a:buFont typeface="Calibri"/>
              <a:buNone/>
              <a:defRPr sz="3600">
                <a:latin typeface="Calibri"/>
                <a:ea typeface="Calibri"/>
                <a:cs typeface="Calibri"/>
                <a:sym typeface="Calibri"/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3600"/>
              <a:buFont typeface="Calibri"/>
              <a:buNone/>
              <a:defRPr sz="3600">
                <a:latin typeface="Calibri"/>
                <a:ea typeface="Calibri"/>
                <a:cs typeface="Calibri"/>
                <a:sym typeface="Calibri"/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3600"/>
              <a:buFont typeface="Calibri"/>
              <a:buNone/>
              <a:defRPr sz="3600">
                <a:latin typeface="Calibri"/>
                <a:ea typeface="Calibri"/>
                <a:cs typeface="Calibri"/>
                <a:sym typeface="Calibri"/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3600"/>
              <a:buFont typeface="Calibri"/>
              <a:buNone/>
              <a:defRPr sz="3600"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7" name="Google Shape;17;g2e73314d0c6_0_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8" name="Google Shape;18;g2e73314d0c6_0_10"/>
          <p:cNvSpPr txBox="1"/>
          <p:nvPr>
            <p:ph idx="2" type="title"/>
          </p:nvPr>
        </p:nvSpPr>
        <p:spPr>
          <a:xfrm>
            <a:off x="1810350" y="3091850"/>
            <a:ext cx="55233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2600"/>
              <a:buFont typeface="Calibri"/>
              <a:buNone/>
              <a:defRPr sz="2600">
                <a:latin typeface="Calibri"/>
                <a:ea typeface="Calibri"/>
                <a:cs typeface="Calibri"/>
                <a:sym typeface="Calibri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2600"/>
              <a:buFont typeface="Calibri"/>
              <a:buNone/>
              <a:defRPr sz="2600">
                <a:latin typeface="Calibri"/>
                <a:ea typeface="Calibri"/>
                <a:cs typeface="Calibri"/>
                <a:sym typeface="Calibri"/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2600"/>
              <a:buFont typeface="Calibri"/>
              <a:buNone/>
              <a:defRPr sz="2600">
                <a:latin typeface="Calibri"/>
                <a:ea typeface="Calibri"/>
                <a:cs typeface="Calibri"/>
                <a:sym typeface="Calibri"/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2600"/>
              <a:buFont typeface="Calibri"/>
              <a:buNone/>
              <a:defRPr sz="2600">
                <a:latin typeface="Calibri"/>
                <a:ea typeface="Calibri"/>
                <a:cs typeface="Calibri"/>
                <a:sym typeface="Calibri"/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2600"/>
              <a:buFont typeface="Calibri"/>
              <a:buNone/>
              <a:defRPr sz="2600">
                <a:latin typeface="Calibri"/>
                <a:ea typeface="Calibri"/>
                <a:cs typeface="Calibri"/>
                <a:sym typeface="Calibri"/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2600"/>
              <a:buFont typeface="Calibri"/>
              <a:buNone/>
              <a:defRPr sz="2600">
                <a:latin typeface="Calibri"/>
                <a:ea typeface="Calibri"/>
                <a:cs typeface="Calibri"/>
                <a:sym typeface="Calibri"/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2600"/>
              <a:buFont typeface="Calibri"/>
              <a:buNone/>
              <a:defRPr sz="2600">
                <a:latin typeface="Calibri"/>
                <a:ea typeface="Calibri"/>
                <a:cs typeface="Calibri"/>
                <a:sym typeface="Calibri"/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2600"/>
              <a:buFont typeface="Calibri"/>
              <a:buNone/>
              <a:defRPr sz="2600">
                <a:latin typeface="Calibri"/>
                <a:ea typeface="Calibri"/>
                <a:cs typeface="Calibri"/>
                <a:sym typeface="Calibri"/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2600"/>
              <a:buFont typeface="Calibri"/>
              <a:buNone/>
              <a:defRPr sz="2600"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g2e73314d0c6_0_14"/>
          <p:cNvSpPr txBox="1"/>
          <p:nvPr>
            <p:ph type="title"/>
          </p:nvPr>
        </p:nvSpPr>
        <p:spPr>
          <a:xfrm>
            <a:off x="760050" y="445025"/>
            <a:ext cx="80724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Font typeface="Calibri"/>
              <a:buNone/>
              <a:defRPr sz="3600"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1" name="Google Shape;21;g2e73314d0c6_0_14"/>
          <p:cNvSpPr txBox="1"/>
          <p:nvPr>
            <p:ph idx="1" type="body"/>
          </p:nvPr>
        </p:nvSpPr>
        <p:spPr>
          <a:xfrm>
            <a:off x="760050" y="1152475"/>
            <a:ext cx="80724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93700" lvl="0" marL="4572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alibri"/>
              <a:buChar char="●"/>
              <a:defRPr sz="2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93700" lvl="1" marL="9144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alibri"/>
              <a:buChar char="○"/>
              <a:defRPr sz="2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93700" lvl="2" marL="13716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alibri"/>
              <a:buChar char="■"/>
              <a:defRPr sz="2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93700" lvl="3" marL="18288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alibri"/>
              <a:buChar char="●"/>
              <a:defRPr sz="2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93700" lvl="4" marL="2286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alibri"/>
              <a:buChar char="○"/>
              <a:defRPr sz="2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93700" lvl="5" marL="27432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alibri"/>
              <a:buChar char="■"/>
              <a:defRPr sz="2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93700" lvl="6" marL="32004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alibri"/>
              <a:buChar char="●"/>
              <a:defRPr sz="2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93700" lvl="7" marL="36576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alibri"/>
              <a:buChar char="○"/>
              <a:defRPr sz="2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93700" lvl="8" marL="41148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alibri"/>
              <a:buChar char="■"/>
              <a:defRPr sz="2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2" name="Google Shape;22;g2e73314d0c6_0_1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 1">
  <p:cSld name="TITLE_AND_BODY_1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g2e73314d0c6_0_18"/>
          <p:cNvSpPr txBox="1"/>
          <p:nvPr>
            <p:ph type="title"/>
          </p:nvPr>
        </p:nvSpPr>
        <p:spPr>
          <a:xfrm>
            <a:off x="760050" y="445025"/>
            <a:ext cx="80724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600"/>
              <a:buFont typeface="Calibri"/>
              <a:buNone/>
              <a:defRPr sz="3600">
                <a:latin typeface="Calibri"/>
                <a:ea typeface="Calibri"/>
                <a:cs typeface="Calibri"/>
                <a:sym typeface="Calibri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5" name="Google Shape;25;g2e73314d0c6_0_18"/>
          <p:cNvSpPr txBox="1"/>
          <p:nvPr>
            <p:ph idx="1" type="body"/>
          </p:nvPr>
        </p:nvSpPr>
        <p:spPr>
          <a:xfrm>
            <a:off x="760050" y="1152475"/>
            <a:ext cx="42915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93700" lvl="0" marL="4572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alibri"/>
              <a:buChar char="●"/>
              <a:defRPr sz="2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93700" lvl="1" marL="9144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alibri"/>
              <a:buChar char="○"/>
              <a:defRPr sz="2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93700" lvl="2" marL="13716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alibri"/>
              <a:buChar char="■"/>
              <a:defRPr sz="2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93700" lvl="3" marL="18288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alibri"/>
              <a:buChar char="●"/>
              <a:defRPr sz="2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93700" lvl="4" marL="22860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alibri"/>
              <a:buChar char="○"/>
              <a:defRPr sz="2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93700" lvl="5" marL="27432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alibri"/>
              <a:buChar char="■"/>
              <a:defRPr sz="2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93700" lvl="6" marL="32004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alibri"/>
              <a:buChar char="●"/>
              <a:defRPr sz="2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93700" lvl="7" marL="36576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alibri"/>
              <a:buChar char="○"/>
              <a:defRPr sz="2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93700" lvl="8" marL="41148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alibri"/>
              <a:buChar char="■"/>
              <a:defRPr sz="2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6" name="Google Shape;26;g2e73314d0c6_0_1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7" name="Google Shape;27;g2e73314d0c6_0_18"/>
          <p:cNvSpPr txBox="1"/>
          <p:nvPr>
            <p:ph idx="2" type="body"/>
          </p:nvPr>
        </p:nvSpPr>
        <p:spPr>
          <a:xfrm>
            <a:off x="4326850" y="1152475"/>
            <a:ext cx="42915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93700" lvl="0" marL="4572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alibri"/>
              <a:buChar char="●"/>
              <a:defRPr sz="2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93700" lvl="1" marL="9144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alibri"/>
              <a:buChar char="○"/>
              <a:defRPr sz="2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93700" lvl="2" marL="13716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alibri"/>
              <a:buChar char="■"/>
              <a:defRPr sz="2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93700" lvl="3" marL="18288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alibri"/>
              <a:buChar char="●"/>
              <a:defRPr sz="2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93700" lvl="4" marL="22860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alibri"/>
              <a:buChar char="○"/>
              <a:defRPr sz="2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93700" lvl="5" marL="27432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alibri"/>
              <a:buChar char="■"/>
              <a:defRPr sz="2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93700" lvl="6" marL="32004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alibri"/>
              <a:buChar char="●"/>
              <a:defRPr sz="2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93700" lvl="7" marL="36576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alibri"/>
              <a:buChar char="○"/>
              <a:defRPr sz="2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93700" lvl="8" marL="41148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alibri"/>
              <a:buChar char="■"/>
              <a:defRPr sz="2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 1 1">
  <p:cSld name="TITLE_AND_BODY_1_1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g2e73314d0c6_0_23"/>
          <p:cNvSpPr txBox="1"/>
          <p:nvPr>
            <p:ph type="title"/>
          </p:nvPr>
        </p:nvSpPr>
        <p:spPr>
          <a:xfrm>
            <a:off x="760050" y="445025"/>
            <a:ext cx="80724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600"/>
              <a:buFont typeface="Calibri"/>
              <a:buNone/>
              <a:defRPr sz="3600">
                <a:latin typeface="Calibri"/>
                <a:ea typeface="Calibri"/>
                <a:cs typeface="Calibri"/>
                <a:sym typeface="Calibri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30" name="Google Shape;30;g2e73314d0c6_0_2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EARN Logo" type="blank">
  <p:cSld name="BLANK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A picture containing text, vector graphics&#10;&#10;Description automatically generated" id="32" name="Google Shape;32;g2e73314d0c6_0_2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584738" y="111512"/>
            <a:ext cx="3974525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>
    <mc:Choice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>
  <p:cSld name="TITLE_1">
    <p:bg>
      <p:bgPr>
        <a:gradFill>
          <a:gsLst>
            <a:gs pos="0">
              <a:srgbClr val="306797"/>
            </a:gs>
            <a:gs pos="8000">
              <a:srgbClr val="306797"/>
            </a:gs>
            <a:gs pos="48000">
              <a:srgbClr val="235079"/>
            </a:gs>
            <a:gs pos="90000">
              <a:srgbClr val="1C3C58"/>
            </a:gs>
            <a:gs pos="100000">
              <a:srgbClr val="1C3C58"/>
            </a:gs>
          </a:gsLst>
          <a:lin ang="16200038" scaled="0"/>
        </a:gradFill>
      </p:bgPr>
    </p:bg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g2e73314d0c6_0_28"/>
          <p:cNvSpPr txBox="1"/>
          <p:nvPr>
            <p:ph type="ctrTitle"/>
          </p:nvPr>
        </p:nvSpPr>
        <p:spPr>
          <a:xfrm>
            <a:off x="644652" y="1007598"/>
            <a:ext cx="7851600" cy="13716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18275" wrap="square" tIns="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b="0"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g2e73314d0c6_0_28"/>
          <p:cNvSpPr txBox="1"/>
          <p:nvPr>
            <p:ph idx="1" type="subTitle"/>
          </p:nvPr>
        </p:nvSpPr>
        <p:spPr>
          <a:xfrm>
            <a:off x="644652" y="2400300"/>
            <a:ext cx="7854600" cy="1314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18275" wrap="square" tIns="45700">
            <a:normAutofit/>
          </a:bodyPr>
          <a:lstStyle>
            <a:lvl1pPr lvl="0" marR="34288" rt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None/>
              <a:defRPr/>
            </a:lvl2pPr>
            <a:lvl3pPr lvl="2" rtl="0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260"/>
              <a:buNone/>
              <a:defRPr/>
            </a:lvl3pPr>
            <a:lvl4pPr lvl="3" rtl="0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4pPr>
            <a:lvl5pPr lvl="4" rtl="0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5pPr>
            <a:lvl6pPr lvl="5" rtl="0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6pPr>
            <a:lvl7pPr lvl="6" rtl="0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7pPr>
            <a:lvl8pPr lvl="7" rtl="0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9pPr>
          </a:lstStyle>
          <a:p/>
        </p:txBody>
      </p:sp>
      <p:pic>
        <p:nvPicPr>
          <p:cNvPr descr="A picture containing text, vector graphics&#10;&#10;Description automatically generated" id="36" name="Google Shape;36;g2e73314d0c6_0_2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781206" y="3769111"/>
            <a:ext cx="1217131" cy="157511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>
    <mc:Choice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>
  <p:cSld name="SECTION_HEADER_2">
    <p:bg>
      <p:bgPr>
        <a:gradFill>
          <a:gsLst>
            <a:gs pos="0">
              <a:srgbClr val="EAD67B"/>
            </a:gs>
            <a:gs pos="9000">
              <a:srgbClr val="EAD67B"/>
            </a:gs>
            <a:gs pos="52000">
              <a:srgbClr val="E6CE64"/>
            </a:gs>
            <a:gs pos="95000">
              <a:srgbClr val="CCAC20"/>
            </a:gs>
            <a:gs pos="100000">
              <a:srgbClr val="CCAC20"/>
            </a:gs>
          </a:gsLst>
          <a:lin ang="15960083" scaled="0"/>
        </a:gradFill>
      </p:bgPr>
    </p:bg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g2e73314d0c6_0_32"/>
          <p:cNvSpPr txBox="1"/>
          <p:nvPr>
            <p:ph type="title"/>
          </p:nvPr>
        </p:nvSpPr>
        <p:spPr>
          <a:xfrm>
            <a:off x="530352" y="987552"/>
            <a:ext cx="7772400" cy="10218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  <a:defRPr b="0" sz="5000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g2e73314d0c6_0_32"/>
          <p:cNvSpPr txBox="1"/>
          <p:nvPr>
            <p:ph idx="1" type="body"/>
          </p:nvPr>
        </p:nvSpPr>
        <p:spPr>
          <a:xfrm>
            <a:off x="530352" y="2028498"/>
            <a:ext cx="7772400" cy="1132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>
            <a:lvl1pPr indent="-393700" lvl="0" marL="457200" rt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Char char="•"/>
              <a:defRPr sz="2600">
                <a:solidFill>
                  <a:schemeClr val="dk1"/>
                </a:solidFill>
              </a:defRPr>
            </a:lvl1pPr>
            <a:lvl2pPr indent="-228600" lvl="1" marL="914400" rtl="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148"/>
              <a:buNone/>
              <a:defRPr sz="1350">
                <a:solidFill>
                  <a:schemeClr val="lt1"/>
                </a:solidFill>
              </a:defRPr>
            </a:lvl2pPr>
            <a:lvl3pPr indent="-228600" lvl="2" marL="1371600" rtl="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840"/>
              <a:buNone/>
              <a:defRPr sz="1200">
                <a:solidFill>
                  <a:schemeClr val="lt1"/>
                </a:solidFill>
              </a:defRPr>
            </a:lvl3pPr>
            <a:lvl4pPr indent="-228600" lvl="3" marL="1828800" rtl="0" algn="l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4pPr>
            <a:lvl5pPr indent="-228600" lvl="4" marL="2286000" rtl="0" algn="l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5pPr>
            <a:lvl6pPr indent="-320039" lvl="5" marL="27432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20039" lvl="6" marL="32004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indent="-342900" lvl="7" marL="36576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pic>
        <p:nvPicPr>
          <p:cNvPr descr="A picture containing text, vector graphics&#10;&#10;Description automatically generated" id="40" name="Google Shape;40;g2e73314d0c6_0_3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781206" y="3769111"/>
            <a:ext cx="1217131" cy="157511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>
    <mc:Choice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8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14" Type="http://schemas.openxmlformats.org/officeDocument/2006/relationships/theme" Target="../theme/theme1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g2e73314d0c6_0_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g2e73314d0c6_0_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g2e73314d0c6_0_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mc:AlternateContent>
    <mc:Choice Requires="p14">
      <p:transition spd="slow" p14:dur="1600">
        <p14:gallery dir="l"/>
      </p:transition>
    </mc:Choice>
    <mc:Fallback>
      <p:transition spd="slow">
        <p:fade/>
      </p:transition>
    </mc:Fallback>
  </mc:AlternateConten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7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12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10.pn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5.xml"/><Relationship Id="rId3" Type="http://schemas.openxmlformats.org/officeDocument/2006/relationships/hyperlink" Target="http://k20.ou.edu/play-box-tower" TargetMode="External"/><Relationship Id="rId4" Type="http://schemas.openxmlformats.org/officeDocument/2006/relationships/image" Target="../media/image16.png"/><Relationship Id="rId5" Type="http://schemas.openxmlformats.org/officeDocument/2006/relationships/hyperlink" Target="http://www.youtube.com/watch?v=iISP02KPau0" TargetMode="External"/><Relationship Id="rId6" Type="http://schemas.openxmlformats.org/officeDocument/2006/relationships/image" Target="../media/image13.jpg"/><Relationship Id="rId7" Type="http://schemas.openxmlformats.org/officeDocument/2006/relationships/image" Target="../media/image11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6.xml"/><Relationship Id="rId3" Type="http://schemas.openxmlformats.org/officeDocument/2006/relationships/hyperlink" Target="http://www.youtube.com/watch?v=HcEEAnwOt2c" TargetMode="External"/><Relationship Id="rId4" Type="http://schemas.openxmlformats.org/officeDocument/2006/relationships/image" Target="../media/image14.jpg"/><Relationship Id="rId5" Type="http://schemas.openxmlformats.org/officeDocument/2006/relationships/image" Target="../media/image17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0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9.xml"/><Relationship Id="rId3" Type="http://schemas.openxmlformats.org/officeDocument/2006/relationships/hyperlink" Target="http://www.youtube.com/watch?v=tT89OZ7TNwc" TargetMode="External"/><Relationship Id="rId4" Type="http://schemas.openxmlformats.org/officeDocument/2006/relationships/image" Target="../media/image15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10"/>
          <p:cNvSpPr txBox="1"/>
          <p:nvPr>
            <p:ph type="title"/>
          </p:nvPr>
        </p:nvSpPr>
        <p:spPr>
          <a:xfrm>
            <a:off x="760050" y="445025"/>
            <a:ext cx="80724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40"/>
              <a:buNone/>
            </a:pPr>
            <a:r>
              <a:rPr lang="en-US" sz="3640"/>
              <a:t>What is “delegate”?</a:t>
            </a:r>
            <a:endParaRPr sz="3640"/>
          </a:p>
        </p:txBody>
      </p:sp>
      <p:sp>
        <p:nvSpPr>
          <p:cNvPr id="118" name="Google Shape;118;p10"/>
          <p:cNvSpPr txBox="1"/>
          <p:nvPr>
            <p:ph idx="4294967295" type="body"/>
          </p:nvPr>
        </p:nvSpPr>
        <p:spPr>
          <a:xfrm>
            <a:off x="760050" y="1309350"/>
            <a:ext cx="7926600" cy="3434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</a:pPr>
            <a:r>
              <a:rPr lang="en-US" sz="2600">
                <a:solidFill>
                  <a:srgbClr val="292929"/>
                </a:solidFill>
                <a:latin typeface="Calibri"/>
                <a:ea typeface="Calibri"/>
                <a:cs typeface="Calibri"/>
                <a:sym typeface="Calibri"/>
              </a:rPr>
              <a:t>Definition: To give, pass on, or entrust something to someone else.</a:t>
            </a:r>
            <a:endParaRPr sz="2600">
              <a:solidFill>
                <a:srgbClr val="292929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</a:pPr>
            <a:r>
              <a:t/>
            </a:r>
            <a:endParaRPr b="1" sz="26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</a:pPr>
            <a:r>
              <a:rPr b="1" lang="en-US" sz="2600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rPr>
              <a:t>What does this mean in school?</a:t>
            </a:r>
            <a:endParaRPr b="1" sz="2600">
              <a:solidFill>
                <a:schemeClr val="accent4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11"/>
          <p:cNvSpPr txBox="1"/>
          <p:nvPr>
            <p:ph idx="4294967295" type="body"/>
          </p:nvPr>
        </p:nvSpPr>
        <p:spPr>
          <a:xfrm>
            <a:off x="457200" y="1309350"/>
            <a:ext cx="5400900" cy="3434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93700" lvl="0" marL="457200" rt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alibri"/>
              <a:buChar char="•"/>
            </a:pPr>
            <a:r>
              <a:rPr lang="en-US" sz="2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Cut out all the task cards.</a:t>
            </a:r>
            <a:endParaRPr sz="2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937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alibri"/>
              <a:buChar char="•"/>
            </a:pPr>
            <a:r>
              <a:rPr lang="en-US" sz="2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 your group, discuss and decide where each task best fits in the matrix according to its urgency and importance.</a:t>
            </a:r>
            <a:endParaRPr sz="2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937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alibri"/>
              <a:buChar char="•"/>
            </a:pPr>
            <a:r>
              <a:rPr lang="en-US" sz="2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Prepare to share why you put each task on the chosen quadrant.</a:t>
            </a:r>
            <a:endParaRPr sz="2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4" name="Google Shape;124;p11"/>
          <p:cNvSpPr txBox="1"/>
          <p:nvPr>
            <p:ph type="title"/>
          </p:nvPr>
        </p:nvSpPr>
        <p:spPr>
          <a:xfrm>
            <a:off x="760050" y="445025"/>
            <a:ext cx="80724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</a:pPr>
            <a:r>
              <a:rPr lang="en-US"/>
              <a:t>Eisenhower Matrix Card Sort</a:t>
            </a:r>
            <a:endParaRPr/>
          </a:p>
        </p:txBody>
      </p:sp>
      <p:pic>
        <p:nvPicPr>
          <p:cNvPr id="125" name="Google Shape;125;p1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068000" y="1133350"/>
            <a:ext cx="2635325" cy="26353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12"/>
          <p:cNvSpPr txBox="1"/>
          <p:nvPr>
            <p:ph idx="4294967295" type="body"/>
          </p:nvPr>
        </p:nvSpPr>
        <p:spPr>
          <a:xfrm>
            <a:off x="457200" y="1309352"/>
            <a:ext cx="8229600" cy="3434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77500" lnSpcReduction="20000"/>
          </a:bodyPr>
          <a:lstStyle/>
          <a:p>
            <a:pPr indent="-380126" lvl="0" marL="457200" rt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•"/>
            </a:pPr>
            <a:r>
              <a:rPr lang="en-US" sz="3079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Pay attention to where other groups put different tasks on the matrix.</a:t>
            </a:r>
            <a:endParaRPr sz="3079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80126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•"/>
            </a:pPr>
            <a:r>
              <a:rPr lang="en-US" sz="3079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Hold up one to five fingers to show how much you agree with their task placements on the matrix.</a:t>
            </a:r>
            <a:endParaRPr sz="3079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64532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38107"/>
              <a:buChar char="•"/>
            </a:pPr>
            <a:r>
              <a:rPr b="1" lang="en-U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 </a:t>
            </a:r>
            <a:r>
              <a:rPr lang="en-U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=</a:t>
            </a:r>
            <a:r>
              <a:rPr b="1" lang="en-U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Strongly disagree</a:t>
            </a: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64532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38107"/>
              <a:buChar char="•"/>
            </a:pPr>
            <a:r>
              <a:rPr b="1" lang="en-U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 </a:t>
            </a:r>
            <a:r>
              <a:rPr lang="en-U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= Disagree</a:t>
            </a: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64532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38107"/>
              <a:buChar char="•"/>
            </a:pPr>
            <a:r>
              <a:rPr b="1" lang="en-U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 </a:t>
            </a:r>
            <a:r>
              <a:rPr lang="en-U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= Neither agree nor disagree</a:t>
            </a: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64532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38107"/>
              <a:buChar char="•"/>
            </a:pPr>
            <a:r>
              <a:rPr b="1" lang="en-U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 </a:t>
            </a:r>
            <a:r>
              <a:rPr lang="en-U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=</a:t>
            </a:r>
            <a:r>
              <a:rPr b="1" lang="en-U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Agree</a:t>
            </a: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64532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38107"/>
              <a:buChar char="•"/>
            </a:pPr>
            <a:r>
              <a:rPr b="1" lang="en-U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5</a:t>
            </a:r>
            <a:r>
              <a:rPr lang="en-U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= Strongly agree</a:t>
            </a: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425328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33843"/>
              <a:buFont typeface="Calibri"/>
              <a:buChar char="•"/>
            </a:pPr>
            <a:r>
              <a:rPr lang="en-US" sz="2986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If you disagree, prepare to share why your group chose a different quadrant for the task.</a:t>
            </a:r>
            <a:endParaRPr sz="2986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1" name="Google Shape;131;p12"/>
          <p:cNvSpPr txBox="1"/>
          <p:nvPr>
            <p:ph type="title"/>
          </p:nvPr>
        </p:nvSpPr>
        <p:spPr>
          <a:xfrm>
            <a:off x="760050" y="445025"/>
            <a:ext cx="80724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</a:pPr>
            <a:r>
              <a:rPr lang="en-US"/>
              <a:t>Fist to Five</a:t>
            </a:r>
            <a:endParaRPr/>
          </a:p>
        </p:txBody>
      </p:sp>
      <p:pic>
        <p:nvPicPr>
          <p:cNvPr id="132" name="Google Shape;132;p1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816950" y="135950"/>
            <a:ext cx="3771900" cy="1028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13"/>
          <p:cNvSpPr txBox="1"/>
          <p:nvPr>
            <p:ph idx="4294967295" type="body"/>
          </p:nvPr>
        </p:nvSpPr>
        <p:spPr>
          <a:xfrm>
            <a:off x="457200" y="1309352"/>
            <a:ext cx="8229600" cy="3434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93700" lvl="0" marL="457200" rt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alibri"/>
              <a:buChar char="•"/>
            </a:pPr>
            <a:r>
              <a:rPr lang="en-US" sz="2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Use your personal timeline to fill your Eisenhower Matrix.</a:t>
            </a:r>
            <a:endParaRPr sz="2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937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alibri"/>
              <a:buChar char="•"/>
            </a:pPr>
            <a:r>
              <a:rPr lang="en-US" sz="2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Place each task in the quadrant that fits the task best.</a:t>
            </a:r>
            <a:endParaRPr sz="2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937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alibri"/>
              <a:buChar char="•"/>
            </a:pPr>
            <a:r>
              <a:rPr lang="en-US" sz="2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Think about the following:</a:t>
            </a:r>
            <a:endParaRPr sz="2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937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alibri"/>
              <a:buChar char="•"/>
            </a:pPr>
            <a:r>
              <a:rPr lang="en-US" sz="2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 tasks did you have in common with your peers?</a:t>
            </a:r>
            <a:endParaRPr sz="2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937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alibri"/>
              <a:buChar char="•"/>
            </a:pPr>
            <a:r>
              <a:rPr lang="en-US" sz="2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 are ways you might be able to share the work with them?</a:t>
            </a:r>
            <a:endParaRPr sz="2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8" name="Google Shape;138;p13"/>
          <p:cNvSpPr txBox="1"/>
          <p:nvPr>
            <p:ph type="title"/>
          </p:nvPr>
        </p:nvSpPr>
        <p:spPr>
          <a:xfrm>
            <a:off x="760050" y="445025"/>
            <a:ext cx="80724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40"/>
              <a:buNone/>
            </a:pPr>
            <a:r>
              <a:rPr lang="en-US" sz="3640"/>
              <a:t>What’s on Your Plate?</a:t>
            </a:r>
            <a:endParaRPr sz="364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14"/>
          <p:cNvSpPr txBox="1"/>
          <p:nvPr>
            <p:ph idx="4294967295" type="body"/>
          </p:nvPr>
        </p:nvSpPr>
        <p:spPr>
          <a:xfrm>
            <a:off x="760050" y="1309350"/>
            <a:ext cx="7926600" cy="3434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</a:pPr>
            <a:r>
              <a:rPr lang="en-US" sz="2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On the back sheet of your personal timeline, create a new timeline of your week(s).</a:t>
            </a:r>
            <a:endParaRPr sz="2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</a:pPr>
            <a:r>
              <a:rPr lang="en-US" sz="2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Use your Eisenhower Matrix to help you reschedule your upcoming week(s).</a:t>
            </a:r>
            <a:endParaRPr sz="2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4" name="Google Shape;144;p14"/>
          <p:cNvSpPr txBox="1"/>
          <p:nvPr>
            <p:ph type="title"/>
          </p:nvPr>
        </p:nvSpPr>
        <p:spPr>
          <a:xfrm>
            <a:off x="760050" y="445025"/>
            <a:ext cx="80724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</a:pPr>
            <a:r>
              <a:rPr lang="en-US"/>
              <a:t>Creating Balance</a:t>
            </a:r>
            <a:endParaRPr/>
          </a:p>
        </p:txBody>
      </p:sp>
      <p:pic>
        <p:nvPicPr>
          <p:cNvPr id="145" name="Google Shape;145;p1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243853" y="1077700"/>
            <a:ext cx="6656295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15"/>
          <p:cNvSpPr txBox="1"/>
          <p:nvPr>
            <p:ph idx="4294967295" type="body"/>
          </p:nvPr>
        </p:nvSpPr>
        <p:spPr>
          <a:xfrm>
            <a:off x="457200" y="1309352"/>
            <a:ext cx="8229600" cy="3434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93700" lvl="0" marL="457200" rt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alibri"/>
              <a:buChar char="•"/>
            </a:pPr>
            <a:r>
              <a:rPr lang="en-US" sz="2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How did your timeline change?</a:t>
            </a:r>
            <a:endParaRPr sz="2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937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alibri"/>
              <a:buChar char="•"/>
            </a:pPr>
            <a:r>
              <a:rPr lang="en-US" sz="2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Did any of your tasks become more manageable?</a:t>
            </a:r>
            <a:endParaRPr sz="2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937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alibri"/>
              <a:buChar char="•"/>
            </a:pPr>
            <a:r>
              <a:rPr lang="en-US" sz="2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How can this help you in the future?</a:t>
            </a:r>
            <a:endParaRPr sz="2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1" name="Google Shape;151;p15"/>
          <p:cNvSpPr txBox="1"/>
          <p:nvPr>
            <p:ph type="title"/>
          </p:nvPr>
        </p:nvSpPr>
        <p:spPr>
          <a:xfrm>
            <a:off x="760050" y="445025"/>
            <a:ext cx="80724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40"/>
              <a:buNone/>
            </a:pPr>
            <a:r>
              <a:rPr lang="en-US" sz="3640"/>
              <a:t>What changed?</a:t>
            </a:r>
            <a:endParaRPr sz="364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16"/>
          <p:cNvSpPr txBox="1"/>
          <p:nvPr>
            <p:ph type="title"/>
          </p:nvPr>
        </p:nvSpPr>
        <p:spPr>
          <a:xfrm>
            <a:off x="701550" y="2250050"/>
            <a:ext cx="7740900" cy="8418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</a:pPr>
            <a:r>
              <a:rPr lang="en-US"/>
              <a:t>Reflect.</a:t>
            </a:r>
            <a:endParaRPr/>
          </a:p>
        </p:txBody>
      </p:sp>
      <p:sp>
        <p:nvSpPr>
          <p:cNvPr id="157" name="Google Shape;157;p16"/>
          <p:cNvSpPr txBox="1"/>
          <p:nvPr>
            <p:ph idx="4294967295" type="body"/>
          </p:nvPr>
        </p:nvSpPr>
        <p:spPr>
          <a:xfrm>
            <a:off x="2782199" y="4163628"/>
            <a:ext cx="3108000" cy="521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00" lIns="91400" spcFirstLastPara="1" rIns="91400" wrap="square" tIns="914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None/>
            </a:pPr>
            <a:r>
              <a:rPr lang="en-U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</a:t>
            </a:r>
            <a:r>
              <a:rPr lang="en-U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Dwight Eisenhower</a:t>
            </a:r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8" name="Google Shape;158;p16"/>
          <p:cNvSpPr txBox="1"/>
          <p:nvPr>
            <p:ph idx="2" type="title"/>
          </p:nvPr>
        </p:nvSpPr>
        <p:spPr>
          <a:xfrm>
            <a:off x="1904825" y="3194663"/>
            <a:ext cx="5523300" cy="1139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None/>
            </a:pPr>
            <a:r>
              <a:rPr lang="en-US"/>
              <a:t>“What is important is seldom urgent and what is urgent is seldom important.”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2"/>
          <p:cNvSpPr txBox="1"/>
          <p:nvPr>
            <p:ph type="title"/>
          </p:nvPr>
        </p:nvSpPr>
        <p:spPr>
          <a:xfrm>
            <a:off x="3192388" y="1852475"/>
            <a:ext cx="5523300" cy="8418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18275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0"/>
              <a:buNone/>
            </a:pPr>
            <a:r>
              <a:rPr lang="en-US"/>
              <a:t>Is That Necessary?</a:t>
            </a:r>
            <a:endParaRPr/>
          </a:p>
        </p:txBody>
      </p:sp>
      <p:sp>
        <p:nvSpPr>
          <p:cNvPr id="64" name="Google Shape;64;p2"/>
          <p:cNvSpPr txBox="1"/>
          <p:nvPr>
            <p:ph idx="2" type="title"/>
          </p:nvPr>
        </p:nvSpPr>
        <p:spPr>
          <a:xfrm>
            <a:off x="3192388" y="2694275"/>
            <a:ext cx="55233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990"/>
              <a:buFont typeface="Arial"/>
              <a:buNone/>
            </a:pPr>
            <a:r>
              <a:rPr lang="en-US"/>
              <a:t>The Eisenhower Matrix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3"/>
          <p:cNvSpPr txBox="1"/>
          <p:nvPr>
            <p:ph type="title"/>
          </p:nvPr>
        </p:nvSpPr>
        <p:spPr>
          <a:xfrm>
            <a:off x="701550" y="2250050"/>
            <a:ext cx="7740900" cy="8418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</a:pPr>
            <a:r>
              <a:rPr lang="en-US"/>
              <a:t>Essential Questions</a:t>
            </a:r>
            <a:endParaRPr/>
          </a:p>
        </p:txBody>
      </p:sp>
      <p:sp>
        <p:nvSpPr>
          <p:cNvPr id="70" name="Google Shape;70;p3"/>
          <p:cNvSpPr txBox="1"/>
          <p:nvPr>
            <p:ph idx="2" type="title"/>
          </p:nvPr>
        </p:nvSpPr>
        <p:spPr>
          <a:xfrm>
            <a:off x="1540350" y="3091850"/>
            <a:ext cx="60633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None/>
            </a:pPr>
            <a:r>
              <a:rPr lang="en-US"/>
              <a:t>How can we make the best use of our time?</a:t>
            </a:r>
            <a:endParaRPr/>
          </a:p>
        </p:txBody>
      </p:sp>
    </p:spTree>
  </p:cSld>
  <p:clrMapOvr>
    <a:masterClrMapping/>
  </p:clrMapOvr>
  <mc:AlternateContent>
    <mc:Choice Requires="p14">
      <p:transition spd="slow" p14:dur="1600">
        <p14:gallery dir="l"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4"/>
          <p:cNvSpPr txBox="1"/>
          <p:nvPr>
            <p:ph type="title"/>
          </p:nvPr>
        </p:nvSpPr>
        <p:spPr>
          <a:xfrm>
            <a:off x="701550" y="1945600"/>
            <a:ext cx="7740900" cy="8418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</a:pPr>
            <a:r>
              <a:rPr lang="en-US"/>
              <a:t>Learning Objectives</a:t>
            </a:r>
            <a:endParaRPr/>
          </a:p>
        </p:txBody>
      </p:sp>
      <p:sp>
        <p:nvSpPr>
          <p:cNvPr id="76" name="Google Shape;76;p4"/>
          <p:cNvSpPr txBox="1"/>
          <p:nvPr>
            <p:ph idx="2" type="title"/>
          </p:nvPr>
        </p:nvSpPr>
        <p:spPr>
          <a:xfrm>
            <a:off x="1018325" y="3091850"/>
            <a:ext cx="7485300" cy="1884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alibri"/>
              <a:buChar char="•"/>
            </a:pPr>
            <a:r>
              <a:rPr lang="en-US"/>
              <a:t>Reflect on the tasks students need to complete </a:t>
            </a:r>
            <a:br>
              <a:rPr lang="en-US"/>
            </a:br>
            <a:r>
              <a:rPr lang="en-US"/>
              <a:t>in a week.</a:t>
            </a:r>
            <a:endParaRPr/>
          </a:p>
          <a:p>
            <a:pPr indent="-342900" lvl="0" marL="34290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alibri"/>
              <a:buChar char="•"/>
            </a:pPr>
            <a:r>
              <a:rPr lang="en-US"/>
              <a:t>Analyze if those tasks are necessary or time sensitive.</a:t>
            </a:r>
            <a:endParaRPr/>
          </a:p>
          <a:p>
            <a:pPr indent="-342900" lvl="0" marL="34290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alibri"/>
              <a:buChar char="•"/>
            </a:pPr>
            <a:r>
              <a:rPr lang="en-US"/>
              <a:t>Revise plans based on analysis.</a:t>
            </a:r>
            <a:endParaRPr/>
          </a:p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  <mc:AlternateContent>
    <mc:Choice Requires="p14">
      <p:transition spd="slow" p14:dur="1600">
        <p14:gallery dir="l"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5"/>
          <p:cNvSpPr txBox="1"/>
          <p:nvPr>
            <p:ph idx="1" type="body"/>
          </p:nvPr>
        </p:nvSpPr>
        <p:spPr>
          <a:xfrm>
            <a:off x="760050" y="1152475"/>
            <a:ext cx="42915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93700" lvl="0" marL="457200" rt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Char char="•"/>
            </a:pPr>
            <a:r>
              <a:rPr lang="en-US"/>
              <a:t>Scan the QR code on the right or go to </a:t>
            </a:r>
            <a:r>
              <a:rPr lang="en-US" u="sng">
                <a:solidFill>
                  <a:srgbClr val="0000FF"/>
                </a:solidFill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k20.ou.edu/play-box-tower</a:t>
            </a:r>
            <a:endParaRPr u="sng">
              <a:solidFill>
                <a:srgbClr val="0000FF"/>
              </a:solidFill>
            </a:endParaRPr>
          </a:p>
          <a:p>
            <a:pPr indent="-393700" lvl="0" marL="457200" rt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Char char="•"/>
            </a:pPr>
            <a:r>
              <a:rPr lang="en-US"/>
              <a:t>Try to build the tallest tower you can!</a:t>
            </a:r>
            <a:endParaRPr/>
          </a:p>
          <a:p>
            <a:pPr indent="-3937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/>
              <a:t>Keep your best score to share at the end.</a:t>
            </a:r>
            <a:endParaRPr/>
          </a:p>
          <a:p>
            <a:pPr indent="-3937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/>
              <a:t>You have 3 minutes!</a:t>
            </a:r>
            <a:endParaRPr/>
          </a:p>
        </p:txBody>
      </p:sp>
      <p:sp>
        <p:nvSpPr>
          <p:cNvPr id="82" name="Google Shape;82;p5"/>
          <p:cNvSpPr txBox="1"/>
          <p:nvPr>
            <p:ph type="title"/>
          </p:nvPr>
        </p:nvSpPr>
        <p:spPr>
          <a:xfrm>
            <a:off x="760050" y="445025"/>
            <a:ext cx="39117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40"/>
              <a:buNone/>
            </a:pPr>
            <a:r>
              <a:rPr lang="en-US" sz="3640"/>
              <a:t>Build a Tower</a:t>
            </a:r>
            <a:endParaRPr sz="3640"/>
          </a:p>
        </p:txBody>
      </p:sp>
      <p:pic>
        <p:nvPicPr>
          <p:cNvPr id="83" name="Google Shape;83;p5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6303387" y="490134"/>
            <a:ext cx="1676888" cy="2838211"/>
          </a:xfrm>
          <a:prstGeom prst="rect">
            <a:avLst/>
          </a:prstGeom>
          <a:noFill/>
          <a:ln>
            <a:noFill/>
          </a:ln>
        </p:spPr>
      </p:pic>
      <p:pic>
        <p:nvPicPr>
          <p:cNvPr id="84" name="Google Shape;84;p5" title="K20 Center 3 minute timer">
            <a:hlinkClick r:id="rId5"/>
          </p:cNvPr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6220288" y="3464826"/>
            <a:ext cx="1843100" cy="1382325"/>
          </a:xfrm>
          <a:prstGeom prst="rect">
            <a:avLst/>
          </a:prstGeom>
          <a:noFill/>
          <a:ln>
            <a:noFill/>
          </a:ln>
        </p:spPr>
      </p:pic>
      <p:pic>
        <p:nvPicPr>
          <p:cNvPr id="85" name="Google Shape;85;p5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6331640" y="944180"/>
            <a:ext cx="1620381" cy="162038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6"/>
          <p:cNvSpPr txBox="1"/>
          <p:nvPr>
            <p:ph idx="4294967295" type="body"/>
          </p:nvPr>
        </p:nvSpPr>
        <p:spPr>
          <a:xfrm>
            <a:off x="760050" y="1309350"/>
            <a:ext cx="5781300" cy="28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93700" lvl="0" marL="457200" rt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alibri"/>
              <a:buChar char="•"/>
            </a:pPr>
            <a:r>
              <a:rPr lang="en-US" sz="2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Think about all the tasks you need to manage over the next week.</a:t>
            </a:r>
            <a:endParaRPr sz="2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937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alibri"/>
              <a:buChar char="•"/>
            </a:pPr>
            <a:r>
              <a:rPr lang="en-US" sz="2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Make a list of all the big and small tasks you know need complete or attend during the week.</a:t>
            </a:r>
            <a:endParaRPr sz="2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</a:pPr>
            <a:r>
              <a:t/>
            </a:r>
            <a:endParaRPr sz="2000"/>
          </a:p>
        </p:txBody>
      </p:sp>
      <p:sp>
        <p:nvSpPr>
          <p:cNvPr id="91" name="Google Shape;91;p6"/>
          <p:cNvSpPr txBox="1"/>
          <p:nvPr>
            <p:ph type="title"/>
          </p:nvPr>
        </p:nvSpPr>
        <p:spPr>
          <a:xfrm>
            <a:off x="760050" y="445025"/>
            <a:ext cx="80724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40"/>
              <a:buNone/>
            </a:pPr>
            <a:r>
              <a:rPr lang="en-US" sz="3640"/>
              <a:t>Quick Write</a:t>
            </a:r>
            <a:endParaRPr sz="3640"/>
          </a:p>
        </p:txBody>
      </p:sp>
      <p:pic>
        <p:nvPicPr>
          <p:cNvPr id="92" name="Google Shape;92;p6" title="K20 Center 2 minute timer">
            <a:hlinkClick r:id="rId3"/>
          </p:cNvPr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6840963" y="2798350"/>
            <a:ext cx="1905275" cy="1428972"/>
          </a:xfrm>
          <a:prstGeom prst="rect">
            <a:avLst/>
          </a:prstGeom>
          <a:noFill/>
          <a:ln>
            <a:noFill/>
          </a:ln>
        </p:spPr>
      </p:pic>
      <p:pic>
        <p:nvPicPr>
          <p:cNvPr id="93" name="Google Shape;93;p6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7140627" y="445035"/>
            <a:ext cx="1305950" cy="215931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7"/>
          <p:cNvSpPr txBox="1"/>
          <p:nvPr>
            <p:ph idx="4294967295" type="body"/>
          </p:nvPr>
        </p:nvSpPr>
        <p:spPr>
          <a:xfrm>
            <a:off x="760050" y="1309350"/>
            <a:ext cx="7926600" cy="3434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</a:pPr>
            <a:r>
              <a:rPr lang="en-US" sz="2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Using your list of tasks, create a personal timeline that shows when your tasks take place or need to be completed.</a:t>
            </a:r>
            <a:endParaRPr sz="2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rt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</a:pPr>
            <a:r>
              <a:t/>
            </a:r>
            <a:endParaRPr sz="2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rt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</a:pPr>
            <a:r>
              <a:t/>
            </a:r>
            <a:endParaRPr sz="2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9" name="Google Shape;99;p7"/>
          <p:cNvSpPr txBox="1"/>
          <p:nvPr>
            <p:ph type="title"/>
          </p:nvPr>
        </p:nvSpPr>
        <p:spPr>
          <a:xfrm>
            <a:off x="760050" y="445025"/>
            <a:ext cx="80724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40"/>
              <a:buNone/>
            </a:pPr>
            <a:r>
              <a:rPr lang="en-US" sz="3640"/>
              <a:t>Personal Timeline</a:t>
            </a:r>
            <a:endParaRPr sz="3640"/>
          </a:p>
        </p:txBody>
      </p:sp>
      <p:pic>
        <p:nvPicPr>
          <p:cNvPr id="100" name="Google Shape;100;p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243853" y="1017725"/>
            <a:ext cx="6656295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8"/>
          <p:cNvSpPr txBox="1"/>
          <p:nvPr>
            <p:ph idx="1" type="body"/>
          </p:nvPr>
        </p:nvSpPr>
        <p:spPr>
          <a:xfrm>
            <a:off x="760050" y="1152475"/>
            <a:ext cx="7617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/>
              <a:t>Answer the following questions with your group:</a:t>
            </a:r>
            <a:endParaRPr/>
          </a:p>
          <a:p>
            <a:pPr indent="-393700" lvl="0" marL="457200" rt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Char char="•"/>
            </a:pPr>
            <a:r>
              <a:rPr lang="en-US"/>
              <a:t>Do we have any tasks in common?</a:t>
            </a:r>
            <a:endParaRPr/>
          </a:p>
          <a:p>
            <a:pPr indent="-3937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/>
              <a:t>What on your timeline is a big task?</a:t>
            </a:r>
            <a:endParaRPr/>
          </a:p>
          <a:p>
            <a:pPr indent="-3937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/>
              <a:t>What on your timeline is a small task?</a:t>
            </a:r>
            <a:endParaRPr/>
          </a:p>
        </p:txBody>
      </p:sp>
      <p:sp>
        <p:nvSpPr>
          <p:cNvPr id="106" name="Google Shape;106;p8"/>
          <p:cNvSpPr txBox="1"/>
          <p:nvPr>
            <p:ph type="title"/>
          </p:nvPr>
        </p:nvSpPr>
        <p:spPr>
          <a:xfrm>
            <a:off x="760050" y="445025"/>
            <a:ext cx="80724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40"/>
              <a:buNone/>
            </a:pPr>
            <a:r>
              <a:rPr lang="en-US" sz="3640"/>
              <a:t>Timeline Topics</a:t>
            </a:r>
            <a:endParaRPr sz="364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9"/>
          <p:cNvSpPr txBox="1"/>
          <p:nvPr>
            <p:ph type="title"/>
          </p:nvPr>
        </p:nvSpPr>
        <p:spPr>
          <a:xfrm>
            <a:off x="760050" y="445025"/>
            <a:ext cx="80724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40"/>
              <a:buNone/>
            </a:pPr>
            <a:r>
              <a:rPr lang="en-US" sz="3640"/>
              <a:t>Eisenhower Matrix</a:t>
            </a:r>
            <a:endParaRPr sz="3640"/>
          </a:p>
        </p:txBody>
      </p:sp>
      <p:pic>
        <p:nvPicPr>
          <p:cNvPr descr="A quick and easy introduction to the Eisenhower urgency-importance matrix, helping time management enthusiasts to prioritize their tasks for reduced stress and increased productivity.&#10;&#10;Our website: www.eisenhower.me&#10;Video voice-over: www.alexanderperkins.co.uk" id="112" name="Google Shape;112;p9" title="The Eisenhower matrix: How to manage your tasks with EISENHOWER">
            <a:hlinkClick r:id="rId3"/>
          </p:cNvPr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2395700" y="1282872"/>
            <a:ext cx="4572000" cy="3429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K20 Center</dc:creator>
</cp:coreProperties>
</file>