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10287000" cx="1828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h1QZPfM9D2JvWJ81C5d3A3lXVv5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learn.k20center.ou.edu/strategy/171" TargetMode="External"/><Relationship Id="rId3" Type="http://schemas.openxmlformats.org/officeDocument/2006/relationships/hyperlink" Target="https://learn.k20center.ou.edu/strategy/926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myenglishtutors.org/transition-words/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learn.k20center.ou.edu/strategy/192" TargetMode="Externa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info.flip.com/" TargetMode="External"/><Relationship Id="rId3" Type="http://schemas.openxmlformats.org/officeDocument/2006/relationships/hyperlink" Target="https://learn.k20center.ou.edu/tech-tool/1075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learn.k20center.ou.edu/strategy/180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zFm07bB2xaE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learn.k20center.ou.edu/strategy/152" TargetMode="External"/><Relationship Id="rId3" Type="http://schemas.openxmlformats.org/officeDocument/2006/relationships/hyperlink" Target="https://www.youtube.com/watch?v=HcEEAnwOt2c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learn.k20center.ou.edu/strategy/116" TargetMode="External"/><Relationship Id="rId3" Type="http://schemas.openxmlformats.org/officeDocument/2006/relationships/hyperlink" Target="https://www.youtube.com/watch?v=EVS_yYQoLJg&amp;ab_channel=K20Center" TargetMode="External"/><Relationship Id="rId4" Type="http://schemas.openxmlformats.org/officeDocument/2006/relationships/hyperlink" Target="https://www.youtube.com/watch?v=EVS_yYQoLJg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purdueglobal.edu/blog/student-life/10-public-speaking-tips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73f19148ca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73f19148ca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K20 Center. (2020, September 16). Fold the line. Strategies. </a:t>
            </a:r>
            <a:r>
              <a:rPr lang="en-US" sz="12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https://learn.k20center.ou.edu/strategy/171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K20 Center. (2021, February 12). S-I-T (Surprising, interesting, troubling). Strategies. </a:t>
            </a:r>
            <a:r>
              <a:rPr lang="en-US" sz="12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https://learn.k20center.ou.edu/strategy/926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" name="Google Shape;118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English Tutor. (2019, January 23). List of transition words and phrases in English. My English Tutors. Retrieved September 20, 2022, from </a:t>
            </a:r>
            <a:r>
              <a:rPr lang="en-US" u="sng">
                <a:solidFill>
                  <a:schemeClr val="hlink"/>
                </a:solidFill>
                <a:hlinkClick r:id="rId2"/>
              </a:rPr>
              <a:t>https://myenglishtutors.org/transition-words/</a:t>
            </a:r>
            <a:r>
              <a:rPr lang="en-US"/>
              <a:t> 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K20 Center. (2022, August 30). Categorical Highlighting. Strategies. </a:t>
            </a: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https://learn.k20center.ou.edu/strategy/192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highlight>
                <a:srgbClr val="00FFFF"/>
              </a:highlight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highlight>
                  <a:srgbClr val="00FFFF"/>
                </a:highlight>
              </a:rPr>
              <a:t>Insert link for your Flip page prior to starting activity.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ighlight>
                  <a:srgbClr val="00FFFF"/>
                </a:highlight>
                <a:hlinkClick r:id="rId2"/>
              </a:rPr>
              <a:t>https://info.flip.com/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K20 Center. (2022, August 30). Flip. Tech Tools. </a:t>
            </a:r>
            <a:r>
              <a:rPr lang="en-US" sz="12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https://learn.k20center.ou.edu/tech-tool/1075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highlight>
                <a:srgbClr val="00FFFF"/>
              </a:highlight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K20 Center. (2020, September 16). I notice, I wonder. Strategies. </a:t>
            </a:r>
            <a:r>
              <a:rPr lang="en-US" sz="12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https://learn.k20center.ou.edu/strategy/180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NPTV. (2021, June 17). </a:t>
            </a:r>
            <a:r>
              <a:rPr i="1" lang="en-US"/>
              <a:t>Kaelan Daly class of 2021 valedictorian speech </a:t>
            </a:r>
            <a:r>
              <a:rPr lang="en-US"/>
              <a:t>[Video]. YouTube. Retrieved September 12, 2022, from </a:t>
            </a:r>
            <a:r>
              <a:rPr lang="en-US" u="sng">
                <a:solidFill>
                  <a:schemeClr val="hlink"/>
                </a:solidFill>
                <a:hlinkClick r:id="rId2"/>
              </a:rPr>
              <a:t>https://www.youtube.com/watch?v=zFm07bB2xaE</a:t>
            </a:r>
            <a:r>
              <a:rPr lang="en-US"/>
              <a:t> 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6" name="Google Shape;7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" name="Google Shape;8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K20 Center. (2020, September 16). Two-minute paper. Strategies. </a:t>
            </a:r>
            <a:r>
              <a:rPr lang="en-US" sz="12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https://learn.k20center.ou.edu/strategy/152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(2021, September 21). </a:t>
            </a:r>
            <a:r>
              <a:rPr i="1" lang="en-US"/>
              <a:t>K20 Center 2 minute timer </a:t>
            </a:r>
            <a:r>
              <a:rPr lang="en-US"/>
              <a:t>[Video]. YouTube. Retrieved September 8, 2022, from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https://www.youtube.com/watch?v=HcEEAnwOt2c</a:t>
            </a:r>
            <a:r>
              <a:rPr lang="en-US"/>
              <a:t> 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K20 Center. (2020, September 16). Elbow partner. Strategies. </a:t>
            </a: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 https://learn.k20center.ou.edu/strategy/116</a:t>
            </a:r>
            <a:endParaRPr sz="120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(2021, September 21). </a:t>
            </a:r>
            <a:r>
              <a:rPr i="1" lang="en-US"/>
              <a:t>K20 Center 5 minute timer </a:t>
            </a:r>
            <a:r>
              <a:rPr lang="en-US"/>
              <a:t>[Video]. YouTube. Retrieved September 8, 2022, from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https://www.youtube.com/watch?v=EVS_yYQoLJg&amp;ab_channel=K20Center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(2021, September 21). K20 Center 5 minute timer [Video]. YouTube. Retrieved September 13, 2022, from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https://www.youtube.com/watch?v=EVS_yYQoLJg</a:t>
            </a:r>
            <a:r>
              <a:rPr lang="en-US"/>
              <a:t> 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Purdue University Global. (2019, January 10). 10 public speaking tips: how to relax, focus, and shine at your next presentation. Purdue University Global. </a:t>
            </a:r>
            <a:r>
              <a:rPr lang="en-US" u="sng">
                <a:solidFill>
                  <a:schemeClr val="hlink"/>
                </a:solidFill>
                <a:hlinkClick r:id="rId2"/>
              </a:rPr>
              <a:t>https://www.purdueglobal.edu/blog/student-life/10-public-speaking-tips/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73f19148ca_0_4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">
  <p:cSld name="Table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73f19148ca_0_36"/>
          <p:cNvSpPr txBox="1"/>
          <p:nvPr>
            <p:ph type="title"/>
          </p:nvPr>
        </p:nvSpPr>
        <p:spPr>
          <a:xfrm>
            <a:off x="914400" y="614494"/>
            <a:ext cx="164592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914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descr="A picture containing text, vector graphics&#10;&#10;Description automatically generated" id="43" name="Google Shape;43;g273f19148ca_0_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562412" y="7538222"/>
            <a:ext cx="2434262" cy="3150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2">
    <p:bg>
      <p:bgPr>
        <a:gradFill>
          <a:gsLst>
            <a:gs pos="0">
              <a:srgbClr val="EAD67B"/>
            </a:gs>
            <a:gs pos="9000">
              <a:srgbClr val="EAD67B"/>
            </a:gs>
            <a:gs pos="52000">
              <a:srgbClr val="E6CE64"/>
            </a:gs>
            <a:gs pos="95000">
              <a:srgbClr val="CCAC20"/>
            </a:gs>
            <a:gs pos="100000">
              <a:srgbClr val="CCAC20"/>
            </a:gs>
          </a:gsLst>
          <a:lin ang="15960083" scaled="0"/>
        </a:gra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73f19148ca_0_39"/>
          <p:cNvSpPr txBox="1"/>
          <p:nvPr>
            <p:ph type="title"/>
          </p:nvPr>
        </p:nvSpPr>
        <p:spPr>
          <a:xfrm>
            <a:off x="1060704" y="1975104"/>
            <a:ext cx="15544800" cy="2043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Font typeface="Calibri"/>
              <a:buNone/>
              <a:defRPr b="0" sz="100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g273f19148ca_0_39"/>
          <p:cNvSpPr txBox="1"/>
          <p:nvPr>
            <p:ph idx="1" type="body"/>
          </p:nvPr>
        </p:nvSpPr>
        <p:spPr>
          <a:xfrm>
            <a:off x="1060704" y="4056996"/>
            <a:ext cx="15544800" cy="22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indent="-5588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300"/>
              <a:buNone/>
              <a:defRPr sz="2700">
                <a:solidFill>
                  <a:schemeClr val="lt1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2400">
                <a:solidFill>
                  <a:schemeClr val="lt1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100">
                <a:solidFill>
                  <a:schemeClr val="lt1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100">
                <a:solidFill>
                  <a:schemeClr val="lt1"/>
                </a:solidFill>
              </a:defRPr>
            </a:lvl5pPr>
            <a:lvl6pPr indent="-412750" lvl="5" marL="2743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900"/>
              <a:buChar char="⚫"/>
              <a:defRPr/>
            </a:lvl6pPr>
            <a:lvl7pPr indent="-412750" lvl="6" marL="3200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900"/>
              <a:buChar char="⚫"/>
              <a:defRPr/>
            </a:lvl7pPr>
            <a:lvl8pPr indent="-457200" lvl="7" marL="3657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  <p:pic>
        <p:nvPicPr>
          <p:cNvPr descr="A picture containing text, vector graphics&#10;&#10;Description automatically generated" id="47" name="Google Shape;47;g273f19148ca_0_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562412" y="7538222"/>
            <a:ext cx="2434262" cy="3150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No Logo">
  <p:cSld name="Blank No Logo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vector graphics&#10;&#10;Description automatically generated" id="49" name="Google Shape;49;g273f19148ca_0_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562412" y="7538222"/>
            <a:ext cx="2434262" cy="3150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ive/Quote 1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73f19148ca_0_6"/>
          <p:cNvSpPr txBox="1"/>
          <p:nvPr>
            <p:ph type="title"/>
          </p:nvPr>
        </p:nvSpPr>
        <p:spPr>
          <a:xfrm>
            <a:off x="6384775" y="3704950"/>
            <a:ext cx="11046600" cy="16836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0"/>
              <a:buFont typeface="Calibri"/>
              <a:buNone/>
              <a:defRPr sz="10000"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Font typeface="Calibri"/>
              <a:buNone/>
              <a:defRPr sz="7200"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Font typeface="Calibri"/>
              <a:buNone/>
              <a:defRPr sz="7200"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Font typeface="Calibri"/>
              <a:buNone/>
              <a:defRPr sz="7200"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Font typeface="Calibri"/>
              <a:buNone/>
              <a:defRPr sz="7200"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Font typeface="Calibri"/>
              <a:buNone/>
              <a:defRPr sz="7200"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Font typeface="Calibri"/>
              <a:buNone/>
              <a:defRPr sz="7200"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Font typeface="Calibri"/>
              <a:buNone/>
              <a:defRPr sz="7200"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Font typeface="Calibri"/>
              <a:buNone/>
              <a:defRPr sz="72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g273f19148ca_0_6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" name="Google Shape;14;g273f19148ca_0_6"/>
          <p:cNvSpPr txBox="1"/>
          <p:nvPr>
            <p:ph idx="2" type="title"/>
          </p:nvPr>
        </p:nvSpPr>
        <p:spPr>
          <a:xfrm>
            <a:off x="6384775" y="5388550"/>
            <a:ext cx="11046600" cy="16836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ive/Quote 2">
  <p:cSld name="SECTION_HEAD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273f19148ca_0_10"/>
          <p:cNvSpPr txBox="1"/>
          <p:nvPr>
            <p:ph type="title"/>
          </p:nvPr>
        </p:nvSpPr>
        <p:spPr>
          <a:xfrm>
            <a:off x="1403099" y="4500100"/>
            <a:ext cx="15481800" cy="16836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0"/>
              <a:buFont typeface="Calibri"/>
              <a:buNone/>
              <a:defRPr sz="10000"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Font typeface="Calibri"/>
              <a:buNone/>
              <a:defRPr sz="7200"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Font typeface="Calibri"/>
              <a:buNone/>
              <a:defRPr sz="7200"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Font typeface="Calibri"/>
              <a:buNone/>
              <a:defRPr sz="7200"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Font typeface="Calibri"/>
              <a:buNone/>
              <a:defRPr sz="7200"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Font typeface="Calibri"/>
              <a:buNone/>
              <a:defRPr sz="7200"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Font typeface="Calibri"/>
              <a:buNone/>
              <a:defRPr sz="7200"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Font typeface="Calibri"/>
              <a:buNone/>
              <a:defRPr sz="7200"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Font typeface="Calibri"/>
              <a:buNone/>
              <a:defRPr sz="72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g273f19148ca_0_10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g273f19148ca_0_10"/>
          <p:cNvSpPr txBox="1"/>
          <p:nvPr>
            <p:ph idx="2" type="title"/>
          </p:nvPr>
        </p:nvSpPr>
        <p:spPr>
          <a:xfrm>
            <a:off x="3620699" y="6183700"/>
            <a:ext cx="11046600" cy="16836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273f19148ca_0_14"/>
          <p:cNvSpPr txBox="1"/>
          <p:nvPr>
            <p:ph type="title"/>
          </p:nvPr>
        </p:nvSpPr>
        <p:spPr>
          <a:xfrm>
            <a:off x="1520100" y="890050"/>
            <a:ext cx="161448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200"/>
              <a:buFont typeface="Calibri"/>
              <a:buNone/>
              <a:defRPr sz="72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1" name="Google Shape;21;g273f19148ca_0_14"/>
          <p:cNvSpPr txBox="1"/>
          <p:nvPr>
            <p:ph idx="1" type="body"/>
          </p:nvPr>
        </p:nvSpPr>
        <p:spPr>
          <a:xfrm>
            <a:off x="1520100" y="2304950"/>
            <a:ext cx="16144800" cy="68328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5588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Char char="●"/>
              <a:defRPr sz="5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588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Char char="○"/>
              <a:defRPr sz="5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588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Char char="■"/>
              <a:defRPr sz="5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588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Char char="●"/>
              <a:defRPr sz="5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588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Char char="○"/>
              <a:defRPr sz="5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588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Char char="■"/>
              <a:defRPr sz="5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588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Char char="●"/>
              <a:defRPr sz="5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588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Char char="○"/>
              <a:defRPr sz="5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588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Char char="■"/>
              <a:defRPr sz="5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g273f19148ca_0_14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73f19148ca_0_18"/>
          <p:cNvSpPr txBox="1"/>
          <p:nvPr>
            <p:ph type="title"/>
          </p:nvPr>
        </p:nvSpPr>
        <p:spPr>
          <a:xfrm>
            <a:off x="1520100" y="890050"/>
            <a:ext cx="161448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Font typeface="Calibri"/>
              <a:buNone/>
              <a:defRPr sz="7200"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g273f19148ca_0_18"/>
          <p:cNvSpPr txBox="1"/>
          <p:nvPr>
            <p:ph idx="1" type="body"/>
          </p:nvPr>
        </p:nvSpPr>
        <p:spPr>
          <a:xfrm>
            <a:off x="1520100" y="2304950"/>
            <a:ext cx="8583000" cy="68328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5588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Char char="●"/>
              <a:defRPr sz="5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588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Char char="○"/>
              <a:defRPr sz="5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588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Char char="■"/>
              <a:defRPr sz="5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588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Char char="●"/>
              <a:defRPr sz="5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588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Char char="○"/>
              <a:defRPr sz="5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588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Char char="■"/>
              <a:defRPr sz="5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588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Char char="●"/>
              <a:defRPr sz="5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588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Char char="○"/>
              <a:defRPr sz="5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588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Char char="■"/>
              <a:defRPr sz="5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g273f19148ca_0_18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g273f19148ca_0_18"/>
          <p:cNvSpPr txBox="1"/>
          <p:nvPr>
            <p:ph idx="2" type="body"/>
          </p:nvPr>
        </p:nvSpPr>
        <p:spPr>
          <a:xfrm>
            <a:off x="8653700" y="2304950"/>
            <a:ext cx="8583000" cy="68328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5588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Char char="●"/>
              <a:defRPr sz="5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588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Char char="○"/>
              <a:defRPr sz="5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588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Char char="■"/>
              <a:defRPr sz="5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588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Char char="●"/>
              <a:defRPr sz="5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588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Char char="○"/>
              <a:defRPr sz="5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588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Char char="■"/>
              <a:defRPr sz="5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588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Char char="●"/>
              <a:defRPr sz="5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588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Char char="○"/>
              <a:defRPr sz="5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588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Char char="■"/>
              <a:defRPr sz="5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 1">
  <p:cSld name="TITLE_AND_BODY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273f19148ca_0_23"/>
          <p:cNvSpPr txBox="1"/>
          <p:nvPr>
            <p:ph type="title"/>
          </p:nvPr>
        </p:nvSpPr>
        <p:spPr>
          <a:xfrm>
            <a:off x="1520100" y="890050"/>
            <a:ext cx="161448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Font typeface="Calibri"/>
              <a:buNone/>
              <a:defRPr sz="7200"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0" name="Google Shape;30;g273f19148ca_0_23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ARN Logo" type="blank">
  <p:cSld name="BLANK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vector graphics&#10;&#10;Description automatically generated" id="32" name="Google Shape;32;g273f19148ca_0_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69476" y="223024"/>
            <a:ext cx="7949045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1">
    <p:bg>
      <p:bgPr>
        <a:gradFill>
          <a:gsLst>
            <a:gs pos="0">
              <a:srgbClr val="306797"/>
            </a:gs>
            <a:gs pos="8000">
              <a:srgbClr val="306797"/>
            </a:gs>
            <a:gs pos="48000">
              <a:srgbClr val="235079"/>
            </a:gs>
            <a:gs pos="90000">
              <a:srgbClr val="1C3C58"/>
            </a:gs>
            <a:gs pos="100000">
              <a:srgbClr val="1C3C58"/>
            </a:gs>
          </a:gsLst>
          <a:lin ang="16200038" scaled="0"/>
        </a:gra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273f19148ca_0_28"/>
          <p:cNvSpPr txBox="1"/>
          <p:nvPr>
            <p:ph type="ctrTitle"/>
          </p:nvPr>
        </p:nvSpPr>
        <p:spPr>
          <a:xfrm>
            <a:off x="1289304" y="2015196"/>
            <a:ext cx="157032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3655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Calibri"/>
              <a:buNone/>
              <a:defRPr b="0" sz="1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g273f19148ca_0_28"/>
          <p:cNvSpPr txBox="1"/>
          <p:nvPr>
            <p:ph idx="1" type="subTitle"/>
          </p:nvPr>
        </p:nvSpPr>
        <p:spPr>
          <a:xfrm>
            <a:off x="1289304" y="4800600"/>
            <a:ext cx="157095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0" spcFirstLastPara="1" rIns="36550" wrap="square" tIns="91400">
            <a:normAutofit/>
          </a:bodyPr>
          <a:lstStyle>
            <a:lvl1pPr lvl="0" marR="635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200"/>
              <a:buNone/>
              <a:defRPr sz="5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3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3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9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9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pic>
        <p:nvPicPr>
          <p:cNvPr descr="A picture containing text, vector graphics&#10;&#10;Description automatically generated" id="36" name="Google Shape;36;g273f19148ca_0_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562412" y="7538222"/>
            <a:ext cx="2434262" cy="3150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73f19148ca_0_32"/>
          <p:cNvSpPr txBox="1"/>
          <p:nvPr>
            <p:ph idx="1" type="body"/>
          </p:nvPr>
        </p:nvSpPr>
        <p:spPr>
          <a:xfrm>
            <a:off x="914400" y="2618704"/>
            <a:ext cx="16459200" cy="68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5588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/>
            </a:lvl1pPr>
            <a:lvl2pPr indent="-48260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4000"/>
              <a:buFont typeface="Arial"/>
              <a:buChar char="•"/>
              <a:defRPr sz="4000"/>
            </a:lvl2pPr>
            <a:lvl3pPr indent="-444500" lvl="2" marL="1371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400"/>
              <a:buFont typeface="Arial"/>
              <a:buChar char="•"/>
              <a:defRPr sz="3400"/>
            </a:lvl3pPr>
            <a:lvl4pPr indent="-41910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Arial"/>
              <a:buChar char="•"/>
              <a:defRPr/>
            </a:lvl4pPr>
            <a:lvl5pPr indent="-40005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700"/>
              <a:buFont typeface="Arial"/>
              <a:buChar char="•"/>
              <a:defRPr sz="2700"/>
            </a:lvl5pPr>
            <a:lvl6pPr indent="-412750" lvl="5" marL="2743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900"/>
              <a:buChar char="⚫"/>
              <a:defRPr/>
            </a:lvl6pPr>
            <a:lvl7pPr indent="-412750" lvl="6" marL="3200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900"/>
              <a:buChar char="⚫"/>
              <a:defRPr/>
            </a:lvl7pPr>
            <a:lvl8pPr indent="-457200" lvl="7" marL="3657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  <p:sp>
        <p:nvSpPr>
          <p:cNvPr id="39" name="Google Shape;39;g273f19148ca_0_32"/>
          <p:cNvSpPr txBox="1"/>
          <p:nvPr>
            <p:ph type="title"/>
          </p:nvPr>
        </p:nvSpPr>
        <p:spPr>
          <a:xfrm>
            <a:off x="914400" y="614494"/>
            <a:ext cx="164592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914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descr="A picture containing text, vector graphics&#10;&#10;Description automatically generated" id="40" name="Google Shape;40;g273f19148ca_0_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562412" y="7538222"/>
            <a:ext cx="2434262" cy="3150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73f19148ca_0_0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g273f19148ca_0_0"/>
          <p:cNvSpPr txBox="1"/>
          <p:nvPr>
            <p:ph idx="1" type="body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572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●"/>
              <a:defRPr sz="3600">
                <a:solidFill>
                  <a:schemeClr val="dk2"/>
                </a:solidFill>
              </a:defRPr>
            </a:lvl1pPr>
            <a:lvl2pPr indent="-4064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2pPr>
            <a:lvl3pPr indent="-4064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3pPr>
            <a:lvl4pPr indent="-4064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4pPr>
            <a:lvl5pPr indent="-4064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5pPr>
            <a:lvl6pPr indent="-4064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6pPr>
            <a:lvl7pPr indent="-4064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7pPr>
            <a:lvl8pPr indent="-4064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8pPr>
            <a:lvl9pPr indent="-4064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g273f19148ca_0_0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 algn="r">
              <a:buNone/>
              <a:defRPr sz="2000">
                <a:solidFill>
                  <a:schemeClr val="dk2"/>
                </a:solidFill>
              </a:defRPr>
            </a:lvl1pPr>
            <a:lvl2pPr lvl="1" algn="r">
              <a:buNone/>
              <a:defRPr sz="2000">
                <a:solidFill>
                  <a:schemeClr val="dk2"/>
                </a:solidFill>
              </a:defRPr>
            </a:lvl2pPr>
            <a:lvl3pPr lvl="2" algn="r">
              <a:buNone/>
              <a:defRPr sz="2000">
                <a:solidFill>
                  <a:schemeClr val="dk2"/>
                </a:solidFill>
              </a:defRPr>
            </a:lvl3pPr>
            <a:lvl4pPr lvl="3" algn="r">
              <a:buNone/>
              <a:defRPr sz="2000">
                <a:solidFill>
                  <a:schemeClr val="dk2"/>
                </a:solidFill>
              </a:defRPr>
            </a:lvl4pPr>
            <a:lvl5pPr lvl="4" algn="r">
              <a:buNone/>
              <a:defRPr sz="2000">
                <a:solidFill>
                  <a:schemeClr val="dk2"/>
                </a:solidFill>
              </a:defRPr>
            </a:lvl5pPr>
            <a:lvl6pPr lvl="5" algn="r">
              <a:buNone/>
              <a:defRPr sz="2000">
                <a:solidFill>
                  <a:schemeClr val="dk2"/>
                </a:solidFill>
              </a:defRPr>
            </a:lvl6pPr>
            <a:lvl7pPr lvl="6" algn="r">
              <a:buNone/>
              <a:defRPr sz="2000">
                <a:solidFill>
                  <a:schemeClr val="dk2"/>
                </a:solidFill>
              </a:defRPr>
            </a:lvl7pPr>
            <a:lvl8pPr lvl="7" algn="r">
              <a:buNone/>
              <a:defRPr sz="2000">
                <a:solidFill>
                  <a:schemeClr val="dk2"/>
                </a:solidFill>
              </a:defRPr>
            </a:lvl8pPr>
            <a:lvl9pPr lvl="8" algn="r">
              <a:buNone/>
              <a:defRPr sz="2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youtube.com/watch?v=zFm07bB2xaE" TargetMode="External"/><Relationship Id="rId4" Type="http://schemas.openxmlformats.org/officeDocument/2006/relationships/image" Target="../media/image1.jpg"/><Relationship Id="rId5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youtube.com/watch?v=HcEEAnwOt2c" TargetMode="External"/><Relationship Id="rId4" Type="http://schemas.openxmlformats.org/officeDocument/2006/relationships/image" Target="../media/image6.jpg"/><Relationship Id="rId5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hyperlink" Target="http://www.youtube.com/watch?v=EVS_yYQoLJg" TargetMode="External"/><Relationship Id="rId5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bit.ly/2TTm0Nz" TargetMode="Externa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0"/>
          <p:cNvSpPr txBox="1"/>
          <p:nvPr>
            <p:ph idx="4294967295" type="body"/>
          </p:nvPr>
        </p:nvSpPr>
        <p:spPr>
          <a:xfrm>
            <a:off x="1520100" y="2618700"/>
            <a:ext cx="15853500" cy="68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200"/>
              <a:buNone/>
            </a:pP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 these three questions with your partner:</a:t>
            </a:r>
            <a:endParaRPr sz="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AutoNum type="arabicPeriod"/>
            </a:pP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something that </a:t>
            </a:r>
            <a:r>
              <a:rPr i="1"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surprises</a:t>
            </a: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you about speech preparation?</a:t>
            </a:r>
            <a:endParaRPr sz="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AutoNum type="arabicPeriod"/>
            </a:pP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something that </a:t>
            </a:r>
            <a:r>
              <a:rPr i="1"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interests</a:t>
            </a: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you about speech preparation?</a:t>
            </a:r>
            <a:endParaRPr sz="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AutoNum type="arabicPeriod"/>
            </a:pP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something that is </a:t>
            </a:r>
            <a:r>
              <a:rPr i="1"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troubling</a:t>
            </a: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you about speech preparation?</a:t>
            </a:r>
            <a:endParaRPr sz="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0"/>
          <p:cNvSpPr txBox="1"/>
          <p:nvPr>
            <p:ph type="title"/>
          </p:nvPr>
        </p:nvSpPr>
        <p:spPr>
          <a:xfrm>
            <a:off x="1520100" y="890050"/>
            <a:ext cx="161448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914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en-US" sz="6500"/>
              <a:t>Fold the Line</a:t>
            </a:r>
            <a:endParaRPr sz="6500"/>
          </a:p>
        </p:txBody>
      </p:sp>
      <p:pic>
        <p:nvPicPr>
          <p:cNvPr id="115" name="Google Shape;11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2975" y="65750"/>
            <a:ext cx="3562175" cy="356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"/>
          <p:cNvSpPr txBox="1"/>
          <p:nvPr>
            <p:ph idx="4294967295" type="body"/>
          </p:nvPr>
        </p:nvSpPr>
        <p:spPr>
          <a:xfrm>
            <a:off x="1520100" y="2161900"/>
            <a:ext cx="15853500" cy="77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 fontScale="25000" lnSpcReduction="20000"/>
          </a:bodyPr>
          <a:lstStyle/>
          <a:p>
            <a:pPr indent="-616585" lvl="0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8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1: Intro</a:t>
            </a:r>
            <a:endParaRPr sz="18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20089" lvl="1" marL="1828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8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Greeting and Attention device</a:t>
            </a:r>
            <a:endParaRPr sz="18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20089" lvl="1" marL="1828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8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Summarize what your speech is about. </a:t>
            </a:r>
            <a:endParaRPr sz="18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20089" lvl="1" marL="1828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8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Credibility – Why should the audience listen to your speech?</a:t>
            </a:r>
            <a:endParaRPr sz="18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18490" lvl="0" marL="685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8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2: Body</a:t>
            </a:r>
            <a:endParaRPr sz="18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20089" lvl="1" marL="1828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8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2–3 Main Ideas</a:t>
            </a:r>
            <a:endParaRPr sz="18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20089" lvl="1" marL="1828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8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Main Idea needs 2–3 Supporting Details</a:t>
            </a:r>
            <a:endParaRPr sz="18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18490" lvl="0" marL="685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8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3: Conclusion</a:t>
            </a:r>
            <a:endParaRPr sz="18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20089" lvl="1" marL="1828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8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Summarize what your speech was about</a:t>
            </a:r>
            <a:endParaRPr sz="18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20089" lvl="1" marL="1828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8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Closing – ties to your Attention device</a:t>
            </a:r>
            <a:endParaRPr sz="18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27450"/>
              <a:buNone/>
            </a:pPr>
            <a:r>
              <a:t/>
            </a:r>
            <a:endParaRPr sz="4800"/>
          </a:p>
        </p:txBody>
      </p:sp>
      <p:sp>
        <p:nvSpPr>
          <p:cNvPr id="121" name="Google Shape;121;p11"/>
          <p:cNvSpPr txBox="1"/>
          <p:nvPr>
            <p:ph type="title"/>
          </p:nvPr>
        </p:nvSpPr>
        <p:spPr>
          <a:xfrm>
            <a:off x="1520100" y="890050"/>
            <a:ext cx="161448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914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Font typeface="Calibri"/>
              <a:buNone/>
            </a:pPr>
            <a:r>
              <a:rPr lang="en-US" sz="6500"/>
              <a:t>Speech Outline</a:t>
            </a:r>
            <a:endParaRPr sz="6500"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2"/>
          <p:cNvSpPr txBox="1"/>
          <p:nvPr>
            <p:ph idx="4294967295" type="body"/>
          </p:nvPr>
        </p:nvSpPr>
        <p:spPr>
          <a:xfrm>
            <a:off x="914400" y="2618703"/>
            <a:ext cx="16459200" cy="17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200"/>
              <a:buNone/>
            </a:pPr>
            <a:r>
              <a:rPr b="1"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Transitions</a:t>
            </a: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words or phrases that allow you to smoothly move from one part of your speech to the next.</a:t>
            </a:r>
            <a:endParaRPr sz="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2"/>
          <p:cNvSpPr txBox="1"/>
          <p:nvPr>
            <p:ph type="title"/>
          </p:nvPr>
        </p:nvSpPr>
        <p:spPr>
          <a:xfrm>
            <a:off x="1520100" y="890050"/>
            <a:ext cx="161448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914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en-US" sz="6500"/>
              <a:t>Transitions</a:t>
            </a:r>
            <a:endParaRPr sz="6500"/>
          </a:p>
        </p:txBody>
      </p:sp>
      <p:sp>
        <p:nvSpPr>
          <p:cNvPr id="128" name="Google Shape;128;p12"/>
          <p:cNvSpPr/>
          <p:nvPr/>
        </p:nvSpPr>
        <p:spPr>
          <a:xfrm>
            <a:off x="2279825" y="4706025"/>
            <a:ext cx="3939300" cy="4581300"/>
          </a:xfrm>
          <a:prstGeom prst="flowChartAlternateProcess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Time/Sequence</a:t>
            </a:r>
            <a:endParaRPr b="1" i="0" sz="2900" u="sng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i="0" lang="en-US" sz="3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First</a:t>
            </a:r>
            <a:endParaRPr i="0" sz="3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i="0" lang="en-US" sz="3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endParaRPr i="0" sz="3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i="0" lang="en-US" sz="3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Then </a:t>
            </a:r>
            <a:endParaRPr i="0" sz="3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i="0" lang="en-US" sz="3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Last</a:t>
            </a:r>
            <a:endParaRPr i="0" sz="3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i="0" lang="en-US" sz="3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Finally</a:t>
            </a:r>
            <a:endParaRPr i="0" sz="3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i="0" lang="en-US" sz="3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Soon</a:t>
            </a:r>
            <a:endParaRPr i="0" sz="3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t/>
            </a:r>
            <a:endParaRPr b="1" i="0" sz="2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2"/>
          <p:cNvSpPr/>
          <p:nvPr/>
        </p:nvSpPr>
        <p:spPr>
          <a:xfrm>
            <a:off x="7174350" y="4706025"/>
            <a:ext cx="3939300" cy="4581300"/>
          </a:xfrm>
          <a:prstGeom prst="flowChartAlternateProcess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Emphasis</a:t>
            </a:r>
            <a:endParaRPr b="1" i="0" sz="3500" u="sng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i="0" lang="en-US" sz="2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Especially</a:t>
            </a:r>
            <a:endParaRPr i="0" sz="2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i="0" lang="en-US" sz="2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Furthermore</a:t>
            </a:r>
            <a:endParaRPr i="0" sz="2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i="0" lang="en-US" sz="2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Also</a:t>
            </a:r>
            <a:br>
              <a:rPr i="0" lang="en-US" sz="2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0" lang="en-US" sz="2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addition</a:t>
            </a:r>
            <a:endParaRPr i="0" sz="2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i="0" lang="en-US" sz="2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 course</a:t>
            </a:r>
            <a:endParaRPr i="0" sz="2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i="0" lang="en-US" sz="2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Indeed</a:t>
            </a:r>
            <a:endParaRPr i="0" sz="2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i="0" lang="en-US" sz="2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Certainly</a:t>
            </a:r>
            <a:endParaRPr i="0" sz="2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i="0" lang="en-US" sz="2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particular</a:t>
            </a:r>
            <a:endParaRPr i="0" sz="2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t/>
            </a:r>
            <a:endParaRPr b="1" i="0" sz="2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2"/>
          <p:cNvSpPr/>
          <p:nvPr/>
        </p:nvSpPr>
        <p:spPr>
          <a:xfrm>
            <a:off x="12068875" y="4706025"/>
            <a:ext cx="3939300" cy="4581300"/>
          </a:xfrm>
          <a:prstGeom prst="flowChartAlternateProcess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Contrast</a:t>
            </a:r>
            <a:endParaRPr b="1" i="0" sz="3500" u="sng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i="0" lang="en-US" sz="2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But</a:t>
            </a:r>
            <a:endParaRPr i="0" sz="2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i="0" lang="en-US" sz="2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However</a:t>
            </a:r>
            <a:endParaRPr i="0" sz="2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i="0" lang="en-US" sz="2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 the other hand</a:t>
            </a:r>
            <a:endParaRPr i="0" sz="2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i="0" lang="en-US" sz="2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Otherwise</a:t>
            </a:r>
            <a:endParaRPr i="0" sz="2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i="0" lang="en-US" sz="2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Unlike</a:t>
            </a:r>
            <a:endParaRPr i="0" sz="2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i="0" lang="en-US" sz="2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Conversely</a:t>
            </a:r>
            <a:endParaRPr i="0" sz="2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i="0" lang="en-US" sz="2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 the same time</a:t>
            </a:r>
            <a:endParaRPr i="0" sz="2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i="0" lang="en-US" sz="2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spite of</a:t>
            </a:r>
            <a:endParaRPr i="0" sz="2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3"/>
          <p:cNvSpPr txBox="1"/>
          <p:nvPr>
            <p:ph idx="4294967295" type="body"/>
          </p:nvPr>
        </p:nvSpPr>
        <p:spPr>
          <a:xfrm>
            <a:off x="1520100" y="2618700"/>
            <a:ext cx="15853500" cy="68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/>
          <a:p>
            <a:pPr indent="-774700" lvl="0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Char char="•"/>
            </a:pP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 a heading that shows what part of the speech the card belongs to.</a:t>
            </a:r>
            <a:endParaRPr sz="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7470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Char char="•"/>
            </a:pP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one main idea per card.</a:t>
            </a:r>
            <a:endParaRPr sz="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7470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Char char="•"/>
            </a:pP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bullet points or numbers for each supporting detail.</a:t>
            </a:r>
            <a:endParaRPr sz="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7470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Char char="•"/>
            </a:pP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clearly and leave plenty of white space.</a:t>
            </a:r>
            <a:endParaRPr sz="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7470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Char char="•"/>
            </a:pP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write on one side of the card.</a:t>
            </a:r>
            <a:endParaRPr sz="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7470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Char char="•"/>
            </a:pP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 your cue cards to keep them in order.</a:t>
            </a:r>
            <a:endParaRPr sz="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7470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Char char="•"/>
            </a:pP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Color-code the main ideas, supporting details, and transitions. </a:t>
            </a:r>
            <a:endParaRPr sz="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3"/>
          <p:cNvSpPr txBox="1"/>
          <p:nvPr>
            <p:ph type="title"/>
          </p:nvPr>
        </p:nvSpPr>
        <p:spPr>
          <a:xfrm>
            <a:off x="1520100" y="890050"/>
            <a:ext cx="161448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914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en-US" sz="6500"/>
              <a:t>Cue Cards</a:t>
            </a:r>
            <a:endParaRPr sz="65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400" y="-1171250"/>
            <a:ext cx="16697052" cy="1288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/>
          <p:nvPr>
            <p:ph idx="4294967295" type="body"/>
          </p:nvPr>
        </p:nvSpPr>
        <p:spPr>
          <a:xfrm>
            <a:off x="1520100" y="2618700"/>
            <a:ext cx="15853500" cy="68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/>
          <a:p>
            <a:pPr indent="-444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Char char="•"/>
            </a:pP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will highlight your cue cards by categories.</a:t>
            </a:r>
            <a:endParaRPr sz="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Char char="•"/>
            </a:pP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category will have a specific highlighter color that you feel is appropriate. </a:t>
            </a:r>
            <a:endParaRPr sz="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Char char="•"/>
            </a:pP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Highlight the following categories:</a:t>
            </a:r>
            <a:endParaRPr sz="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461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Char char="○"/>
            </a:pP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 ideas</a:t>
            </a:r>
            <a:endParaRPr sz="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461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Char char="○"/>
            </a:pP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Supporting details </a:t>
            </a:r>
            <a:endParaRPr sz="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461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Char char="○"/>
            </a:pP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Transitions</a:t>
            </a:r>
            <a:endParaRPr sz="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5"/>
          <p:cNvSpPr txBox="1"/>
          <p:nvPr>
            <p:ph type="title"/>
          </p:nvPr>
        </p:nvSpPr>
        <p:spPr>
          <a:xfrm>
            <a:off x="1520100" y="890050"/>
            <a:ext cx="161448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914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en-US" sz="6500"/>
              <a:t>Categorical Highlighting</a:t>
            </a:r>
            <a:endParaRPr sz="6500"/>
          </a:p>
        </p:txBody>
      </p:sp>
      <p:pic>
        <p:nvPicPr>
          <p:cNvPr id="148" name="Google Shape;14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80949" y="229275"/>
            <a:ext cx="2415226" cy="2265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6"/>
          <p:cNvSpPr txBox="1"/>
          <p:nvPr>
            <p:ph idx="4294967295" type="body"/>
          </p:nvPr>
        </p:nvSpPr>
        <p:spPr>
          <a:xfrm>
            <a:off x="1520100" y="2618700"/>
            <a:ext cx="15853500" cy="68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/>
          <a:p>
            <a:pPr indent="-444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Char char="•"/>
            </a:pP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to Flip: </a:t>
            </a:r>
            <a:r>
              <a:rPr i="1" lang="en-US" sz="50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insert custom Flip page link</a:t>
            </a:r>
            <a:endParaRPr i="1" sz="50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Char char="•"/>
            </a:pP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 yourself giving your speech with the help of your cue cards</a:t>
            </a:r>
            <a:endParaRPr sz="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Char char="•"/>
            </a:pP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the self-reflection rubric as you watch your speech.</a:t>
            </a:r>
            <a:endParaRPr sz="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Char char="•"/>
            </a:pP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Critique yourself: </a:t>
            </a:r>
            <a:endParaRPr sz="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461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Char char="•"/>
            </a:pP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did I do well?</a:t>
            </a:r>
            <a:endParaRPr sz="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461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Char char="•"/>
            </a:pP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can I improve?</a:t>
            </a:r>
            <a:endParaRPr sz="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6"/>
          <p:cNvSpPr txBox="1"/>
          <p:nvPr>
            <p:ph type="title"/>
          </p:nvPr>
        </p:nvSpPr>
        <p:spPr>
          <a:xfrm>
            <a:off x="1520100" y="890050"/>
            <a:ext cx="161448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914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en-US" sz="6500"/>
              <a:t>Speech! Speech!</a:t>
            </a:r>
            <a:endParaRPr sz="6500"/>
          </a:p>
        </p:txBody>
      </p:sp>
      <p:pic>
        <p:nvPicPr>
          <p:cNvPr id="155" name="Google Shape;15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48550" y="541425"/>
            <a:ext cx="2323300" cy="2452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"/>
          <p:cNvSpPr txBox="1"/>
          <p:nvPr>
            <p:ph type="title"/>
          </p:nvPr>
        </p:nvSpPr>
        <p:spPr>
          <a:xfrm>
            <a:off x="6366775" y="3993200"/>
            <a:ext cx="11046600" cy="1683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3655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</a:pPr>
            <a:r>
              <a:rPr lang="en-US" sz="8000"/>
              <a:t>Let’s Give You </a:t>
            </a:r>
            <a:br>
              <a:rPr lang="en-US" sz="8000"/>
            </a:br>
            <a:r>
              <a:rPr lang="en-US" sz="8000"/>
              <a:t>Something to Talk About!</a:t>
            </a:r>
            <a:endParaRPr sz="8000"/>
          </a:p>
        </p:txBody>
      </p:sp>
      <p:sp>
        <p:nvSpPr>
          <p:cNvPr id="59" name="Google Shape;59;p2"/>
          <p:cNvSpPr txBox="1"/>
          <p:nvPr>
            <p:ph idx="2" type="title"/>
          </p:nvPr>
        </p:nvSpPr>
        <p:spPr>
          <a:xfrm>
            <a:off x="6366775" y="5208400"/>
            <a:ext cx="11046600" cy="16836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lang="en-US" sz="5000"/>
              <a:t>Public Speaking</a:t>
            </a:r>
            <a:endParaRPr sz="500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"/>
          <p:cNvSpPr txBox="1"/>
          <p:nvPr>
            <p:ph idx="4294967295" type="body"/>
          </p:nvPr>
        </p:nvSpPr>
        <p:spPr>
          <a:xfrm>
            <a:off x="1520100" y="2618700"/>
            <a:ext cx="14607900" cy="68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-609600" lvl="0" marL="685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●"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Divide your paper into two columns and label each column </a:t>
            </a: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Notice </a:t>
            </a: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Wonder.</a:t>
            </a: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09600" lvl="0" marL="685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Char char="●"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you watch the video, answer these questions in the appropriate columns: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26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○"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some positive things about the speech that you </a:t>
            </a: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noticed</a:t>
            </a: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○"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things you </a:t>
            </a: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noticed </a:t>
            </a: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 could be improved in the speech?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○"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you </a:t>
            </a: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wonder</a:t>
            </a: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you might need to do to prepare a speech for a large audience?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3"/>
          <p:cNvSpPr txBox="1"/>
          <p:nvPr>
            <p:ph type="title"/>
          </p:nvPr>
        </p:nvSpPr>
        <p:spPr>
          <a:xfrm>
            <a:off x="1520100" y="890050"/>
            <a:ext cx="161448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914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en-US" sz="6500"/>
              <a:t>I Notice, I Wonder</a:t>
            </a:r>
            <a:endParaRPr sz="6500"/>
          </a:p>
        </p:txBody>
      </p:sp>
      <p:pic>
        <p:nvPicPr>
          <p:cNvPr id="66" name="Google Shape;6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18300" y="166925"/>
            <a:ext cx="3935324" cy="3935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"/>
          <p:cNvSpPr txBox="1"/>
          <p:nvPr>
            <p:ph type="title"/>
          </p:nvPr>
        </p:nvSpPr>
        <p:spPr>
          <a:xfrm>
            <a:off x="1520100" y="890050"/>
            <a:ext cx="161448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914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en-US" sz="6500"/>
              <a:t>I Notice, I Wonder</a:t>
            </a:r>
            <a:endParaRPr sz="6500"/>
          </a:p>
        </p:txBody>
      </p:sp>
      <p:pic>
        <p:nvPicPr>
          <p:cNvPr descr="Kaelan Daly, NPHS Class of 2021 Valedictorian, gives her remarks at the 66th Commencement of NPHS." id="72" name="Google Shape;72;p4" title="Kaelan Daly Class of 2021 Valedictorian Speech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97675" y="2460799"/>
            <a:ext cx="9993650" cy="749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918300" y="166925"/>
            <a:ext cx="3935324" cy="3935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"/>
          <p:cNvSpPr txBox="1"/>
          <p:nvPr>
            <p:ph type="title"/>
          </p:nvPr>
        </p:nvSpPr>
        <p:spPr>
          <a:xfrm>
            <a:off x="1403112" y="4500100"/>
            <a:ext cx="15481800" cy="1683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Font typeface="Calibri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79" name="Google Shape;79;p5"/>
          <p:cNvSpPr txBox="1"/>
          <p:nvPr>
            <p:ph idx="2" type="title"/>
          </p:nvPr>
        </p:nvSpPr>
        <p:spPr>
          <a:xfrm>
            <a:off x="3505062" y="6183700"/>
            <a:ext cx="11277900" cy="16836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lang="en-US" sz="5000"/>
              <a:t>How can you find ways to speak clearly and confidently to large groups?</a:t>
            </a:r>
            <a:endParaRPr sz="6600"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/>
          <p:nvPr>
            <p:ph type="title"/>
          </p:nvPr>
        </p:nvSpPr>
        <p:spPr>
          <a:xfrm>
            <a:off x="1403099" y="3965225"/>
            <a:ext cx="15481800" cy="1683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Font typeface="Calibri"/>
              <a:buNone/>
            </a:pPr>
            <a:r>
              <a:rPr lang="en-US"/>
              <a:t>Learning Objectives</a:t>
            </a:r>
            <a:endParaRPr/>
          </a:p>
        </p:txBody>
      </p:sp>
      <p:sp>
        <p:nvSpPr>
          <p:cNvPr id="85" name="Google Shape;85;p6"/>
          <p:cNvSpPr txBox="1"/>
          <p:nvPr>
            <p:ph idx="2" type="title"/>
          </p:nvPr>
        </p:nvSpPr>
        <p:spPr>
          <a:xfrm>
            <a:off x="2080800" y="5971500"/>
            <a:ext cx="14126400" cy="37473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-774700" lvl="0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Char char="•"/>
            </a:pPr>
            <a:r>
              <a:rPr lang="en-US" sz="5000"/>
              <a:t>You will construct outlines and cue cards to prepare a speech.</a:t>
            </a:r>
            <a:endParaRPr sz="5000"/>
          </a:p>
          <a:p>
            <a:pPr indent="-7747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Char char="•"/>
            </a:pPr>
            <a:r>
              <a:rPr lang="en-US" sz="5000"/>
              <a:t>You will practice delivering your speech and critique your own speech using a self-reflection rubric.</a:t>
            </a:r>
            <a:endParaRPr sz="5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5000"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7"/>
          <p:cNvSpPr txBox="1"/>
          <p:nvPr>
            <p:ph type="title"/>
          </p:nvPr>
        </p:nvSpPr>
        <p:spPr>
          <a:xfrm>
            <a:off x="1520100" y="890050"/>
            <a:ext cx="161448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914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en-US" sz="6500"/>
              <a:t>Two-Minute Paper</a:t>
            </a:r>
            <a:endParaRPr sz="6500"/>
          </a:p>
        </p:txBody>
      </p:sp>
      <p:sp>
        <p:nvSpPr>
          <p:cNvPr id="91" name="Google Shape;91;p7"/>
          <p:cNvSpPr txBox="1"/>
          <p:nvPr>
            <p:ph idx="4294967295" type="body"/>
          </p:nvPr>
        </p:nvSpPr>
        <p:spPr>
          <a:xfrm>
            <a:off x="1520100" y="2618700"/>
            <a:ext cx="15853500" cy="40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/>
          <a:p>
            <a:pPr indent="-444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Char char="•"/>
            </a:pP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 of a topic you REALLY enjoy talking about.</a:t>
            </a:r>
            <a:endParaRPr sz="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Char char="•"/>
            </a:pP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will write everything you know about this topic on paper.</a:t>
            </a:r>
            <a:endParaRPr sz="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Char char="•"/>
            </a:pP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have 2 minutes, so do not worry about spelling or grammar.</a:t>
            </a:r>
            <a:endParaRPr sz="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7" title="K20 Center 2 minute timer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9737" y="6366106"/>
            <a:ext cx="4408525" cy="330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722426" y="539451"/>
            <a:ext cx="2397274" cy="2397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"/>
          <p:cNvSpPr txBox="1"/>
          <p:nvPr>
            <p:ph idx="4294967295" type="body"/>
          </p:nvPr>
        </p:nvSpPr>
        <p:spPr>
          <a:xfrm>
            <a:off x="1603400" y="2618700"/>
            <a:ext cx="15770100" cy="26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/>
          <a:p>
            <a:pPr indent="-444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Char char="•"/>
            </a:pP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your Elbow Partner.</a:t>
            </a:r>
            <a:endParaRPr sz="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Char char="•"/>
            </a:pP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 your paper with your partner.</a:t>
            </a:r>
            <a:endParaRPr sz="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Char char="•"/>
            </a:pP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Then, listen to your partner share their paper.</a:t>
            </a:r>
            <a:endParaRPr sz="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8"/>
          <p:cNvSpPr txBox="1"/>
          <p:nvPr>
            <p:ph type="title"/>
          </p:nvPr>
        </p:nvSpPr>
        <p:spPr>
          <a:xfrm>
            <a:off x="1520100" y="890050"/>
            <a:ext cx="161448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914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en-US" sz="6500"/>
              <a:t>Elbow Partner</a:t>
            </a:r>
            <a:endParaRPr sz="6500"/>
          </a:p>
        </p:txBody>
      </p:sp>
      <p:pic>
        <p:nvPicPr>
          <p:cNvPr id="100" name="Google Shape;10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01526" y="614500"/>
            <a:ext cx="3085550" cy="186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8" title="K20 Center 5 minute timer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59500" y="5632142"/>
            <a:ext cx="5139675" cy="3854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/>
          <p:nvPr>
            <p:ph idx="4294967295" type="body"/>
          </p:nvPr>
        </p:nvSpPr>
        <p:spPr>
          <a:xfrm>
            <a:off x="1520100" y="2618700"/>
            <a:ext cx="15853500" cy="38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 lnSpcReduction="10000"/>
          </a:bodyPr>
          <a:lstStyle/>
          <a:p>
            <a:pPr indent="-444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Char char="•"/>
            </a:pP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will read “10 Public Speaking Tips: How to Relax, Focus, and Shine at Your Next Presentation”.</a:t>
            </a:r>
            <a:endParaRPr sz="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Char char="•"/>
            </a:pP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the QR code or the following link to find the article:</a:t>
            </a:r>
            <a:endParaRPr sz="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5200"/>
              <a:buNone/>
            </a:pPr>
            <a:r>
              <a:rPr lang="en-US" sz="5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https://bit.ly/2TTm0Nz</a:t>
            </a:r>
            <a:endParaRPr sz="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>
              <a:highlight>
                <a:srgbClr val="00FFFF"/>
              </a:highlight>
            </a:endParaRPr>
          </a:p>
        </p:txBody>
      </p:sp>
      <p:sp>
        <p:nvSpPr>
          <p:cNvPr id="107" name="Google Shape;107;p9"/>
          <p:cNvSpPr txBox="1"/>
          <p:nvPr>
            <p:ph type="title"/>
          </p:nvPr>
        </p:nvSpPr>
        <p:spPr>
          <a:xfrm>
            <a:off x="1520100" y="890050"/>
            <a:ext cx="161448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914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en-US" sz="6500"/>
              <a:t>What’s in a Speech?</a:t>
            </a:r>
            <a:endParaRPr sz="6500"/>
          </a:p>
        </p:txBody>
      </p:sp>
      <p:pic>
        <p:nvPicPr>
          <p:cNvPr id="108" name="Google Shape;10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32075" y="5636379"/>
            <a:ext cx="3850525" cy="385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K20 Center</dc:creator>
</cp:coreProperties>
</file>