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gIIjHik1FHMz6esnKlP3YM5rgo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145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earn.k20center.ou.edu/strategy/86" TargetMode="Externa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27393b6c297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27393b6c297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other ideas: make an outline, thesis statement, determine how much to read each day, and how much to write each day.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2" name="Google Shape;11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0" name="Google Shape;130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200"/>
              <a:t>K20 Center. (n.d.) Always, Sometimes, or Never True. </a:t>
            </a:r>
            <a:r>
              <a:rPr lang="en-US" sz="1200" u="sng">
                <a:solidFill>
                  <a:schemeClr val="hlink"/>
                </a:solidFill>
                <a:hlinkClick r:id="rId2"/>
              </a:rPr>
              <a:t>https://learn.k20center.ou.edu/strategy/145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7" name="Google Shape;5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200"/>
              <a:buFont typeface="Arial"/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3" name="Google Shape;6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9" name="Google Shape;69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3" name="Google Shape;8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/>
              <a:t>K20 Center. (n.d.) T-chart. </a:t>
            </a:r>
            <a:r>
              <a:rPr lang="en-US" sz="1200" u="sng">
                <a:solidFill>
                  <a:srgbClr val="1155CC"/>
                </a:solidFill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https://learn.k20center.ou.edu/strategy/86</a:t>
            </a:r>
            <a:r>
              <a:rPr lang="en-US" sz="1200"/>
              <a:t> 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27393b6c297_0_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7393b6c297_0_36"/>
          <p:cNvSpPr txBox="1"/>
          <p:nvPr>
            <p:ph idx="1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indent="-355600" lvl="1" marL="9144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indent="-336550" lvl="2" marL="1371600" rtl="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indent="-323850" lvl="3" marL="18288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indent="-314325" lvl="4" marL="22860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g27393b6c297_0_36"/>
          <p:cNvSpPr txBox="1"/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44" name="Google Shape;44;g27393b6c297_0_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/Quote 1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g27393b6c297_0_6"/>
          <p:cNvSpPr txBox="1"/>
          <p:nvPr>
            <p:ph type="title"/>
          </p:nvPr>
        </p:nvSpPr>
        <p:spPr>
          <a:xfrm>
            <a:off x="3192388" y="18524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g27393b6c297_0_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" name="Google Shape;14;g27393b6c297_0_6"/>
          <p:cNvSpPr txBox="1"/>
          <p:nvPr>
            <p:ph idx="2" type="title"/>
          </p:nvPr>
        </p:nvSpPr>
        <p:spPr>
          <a:xfrm>
            <a:off x="3192388" y="2694275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jective/Quote 2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27393b6c297_0_10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000"/>
              <a:buFont typeface="Calibri"/>
              <a:buNone/>
              <a:defRPr sz="5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g27393b6c297_0_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g27393b6c297_0_10"/>
          <p:cNvSpPr txBox="1"/>
          <p:nvPr>
            <p:ph idx="2" type="title"/>
          </p:nvPr>
        </p:nvSpPr>
        <p:spPr>
          <a:xfrm>
            <a:off x="1810350" y="3091850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600"/>
              <a:buFont typeface="Calibri"/>
              <a:buNone/>
              <a:defRPr sz="26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7393b6c297_0_14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Google Shape;21;g27393b6c297_0_14"/>
          <p:cNvSpPr txBox="1"/>
          <p:nvPr>
            <p:ph idx="1" type="body"/>
          </p:nvPr>
        </p:nvSpPr>
        <p:spPr>
          <a:xfrm>
            <a:off x="760050" y="1152475"/>
            <a:ext cx="8072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g27393b6c297_0_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g27393b6c297_0_18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5" name="Google Shape;25;g27393b6c297_0_18"/>
          <p:cNvSpPr txBox="1"/>
          <p:nvPr>
            <p:ph idx="1" type="body"/>
          </p:nvPr>
        </p:nvSpPr>
        <p:spPr>
          <a:xfrm>
            <a:off x="760050" y="1152475"/>
            <a:ext cx="42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g27393b6c297_0_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" name="Google Shape;27;g27393b6c297_0_18"/>
          <p:cNvSpPr txBox="1"/>
          <p:nvPr>
            <p:ph idx="2" type="body"/>
          </p:nvPr>
        </p:nvSpPr>
        <p:spPr>
          <a:xfrm>
            <a:off x="4326850" y="1152475"/>
            <a:ext cx="429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37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937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37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37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37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37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37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○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37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■"/>
              <a:defRPr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1 1">
  <p:cSld name="TITLE_AND_BOD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27393b6c297_0_23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0" name="Google Shape;30;g27393b6c297_0_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ARN Logo" type="blank">
  <p:cSld name="BLANK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ext, vector graphics&#10;&#10;Description automatically generated" id="32" name="Google Shape;32;g27393b6c297_0_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84738" y="111512"/>
            <a:ext cx="39745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">
    <p:bg>
      <p:bgPr>
        <a:gradFill>
          <a:gsLst>
            <a:gs pos="0">
              <a:srgbClr val="306797"/>
            </a:gs>
            <a:gs pos="8000">
              <a:srgbClr val="306797"/>
            </a:gs>
            <a:gs pos="48000">
              <a:srgbClr val="235079"/>
            </a:gs>
            <a:gs pos="90000">
              <a:srgbClr val="1C3C58"/>
            </a:gs>
            <a:gs pos="100000">
              <a:srgbClr val="1C3C58"/>
            </a:gs>
          </a:gsLst>
          <a:lin ang="16200038" scaled="0"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7393b6c297_0_28"/>
          <p:cNvSpPr txBox="1"/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g27393b6c297_0_28"/>
          <p:cNvSpPr txBox="1"/>
          <p:nvPr>
            <p:ph idx="1" type="subTitle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8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36" name="Google Shape;36;g27393b6c297_0_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2">
    <p:bg>
      <p:bgPr>
        <a:gradFill>
          <a:gsLst>
            <a:gs pos="0">
              <a:srgbClr val="EAD67B"/>
            </a:gs>
            <a:gs pos="9000">
              <a:srgbClr val="EAD67B"/>
            </a:gs>
            <a:gs pos="52000">
              <a:srgbClr val="E6CE64"/>
            </a:gs>
            <a:gs pos="95000">
              <a:srgbClr val="CCAC20"/>
            </a:gs>
            <a:gs pos="100000">
              <a:srgbClr val="CCAC20"/>
            </a:gs>
          </a:gsLst>
          <a:lin ang="15960083" scaled="0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27393b6c297_0_32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g27393b6c297_0_32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text, vector graphics&#10;&#10;Description automatically generated" id="40" name="Google Shape;40;g27393b6c297_0_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81206" y="3769111"/>
            <a:ext cx="1217131" cy="1575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27393b6c297_0_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27393b6c297_0_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g27393b6c297_0_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Making Micro-Goals</a:t>
            </a:r>
            <a:endParaRPr sz="3640"/>
          </a:p>
        </p:txBody>
      </p:sp>
      <p:pic>
        <p:nvPicPr>
          <p:cNvPr id="109" name="Google Shape;109;p10"/>
          <p:cNvPicPr preferRelativeResize="0"/>
          <p:nvPr/>
        </p:nvPicPr>
        <p:blipFill rotWithShape="1">
          <a:blip r:embed="rId3">
            <a:alphaModFix/>
          </a:blip>
          <a:srcRect b="0" l="0" r="0" t="8806"/>
          <a:stretch/>
        </p:blipFill>
        <p:spPr>
          <a:xfrm>
            <a:off x="457200" y="1396538"/>
            <a:ext cx="7178040" cy="35478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1"/>
          <p:cNvSpPr txBox="1"/>
          <p:nvPr>
            <p:ph idx="4294967295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how you broke down the research paper into smaller tasks.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Listen to other groups’ ideas.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Reflect and revise your micro-goals.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/>
          </a:p>
        </p:txBody>
      </p:sp>
      <p:sp>
        <p:nvSpPr>
          <p:cNvPr id="115" name="Google Shape;115;p11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>
                <a:latin typeface="Calibri"/>
                <a:ea typeface="Calibri"/>
                <a:cs typeface="Calibri"/>
                <a:sym typeface="Calibri"/>
              </a:rPr>
              <a:t>What Did You Plan?</a:t>
            </a:r>
            <a:endParaRPr sz="364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2"/>
          <p:cNvSpPr txBox="1"/>
          <p:nvPr>
            <p:ph idx="4294967295" type="body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does setting micro-goals make tasks less intimidating?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they help us when we encounter setbacks?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2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What Do You Think?</a:t>
            </a:r>
            <a:endParaRPr sz="364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"/>
          <p:cNvSpPr txBox="1"/>
          <p:nvPr>
            <p:ph idx="4294967295" type="body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a big task you have coming up in the next week.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Break this task down into micro-goals.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each micro-goal a date for completion.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Test your micro-goals in the next week. Be ready to share at the next meeting.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3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Micro-Goal Planner</a:t>
            </a:r>
            <a:endParaRPr sz="364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133" name="Google Shape;133;p14"/>
          <p:cNvSpPr txBox="1"/>
          <p:nvPr>
            <p:ph idx="2" type="title"/>
          </p:nvPr>
        </p:nvSpPr>
        <p:spPr>
          <a:xfrm>
            <a:off x="930150" y="3091850"/>
            <a:ext cx="79422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How can we make our tasks more manageable?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How can we make sure we finish tasks on time?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5"/>
          <p:cNvSpPr txBox="1"/>
          <p:nvPr>
            <p:ph idx="4294967295" type="body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Micro-goals made the large task manageable.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micro-goals were too big.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micro-goals were too small.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will use micro-goals again.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5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Always, Sometimes, or Never True</a:t>
            </a:r>
            <a:endParaRPr sz="3640"/>
          </a:p>
        </p:txBody>
      </p:sp>
      <p:pic>
        <p:nvPicPr>
          <p:cNvPr id="140" name="Google Shape;140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19675" y="1540875"/>
            <a:ext cx="2171126" cy="2171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"/>
          <p:cNvSpPr txBox="1"/>
          <p:nvPr>
            <p:ph type="title"/>
          </p:nvPr>
        </p:nvSpPr>
        <p:spPr>
          <a:xfrm>
            <a:off x="3192300" y="971325"/>
            <a:ext cx="5951700" cy="21153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Breaking It Down: </a:t>
            </a:r>
            <a:br>
              <a:rPr lang="en-US"/>
            </a:br>
            <a:r>
              <a:rPr lang="en-US"/>
              <a:t>Task Management 101</a:t>
            </a:r>
            <a:endParaRPr/>
          </a:p>
        </p:txBody>
      </p:sp>
      <p:sp>
        <p:nvSpPr>
          <p:cNvPr id="54" name="Google Shape;54;p2"/>
          <p:cNvSpPr txBox="1"/>
          <p:nvPr>
            <p:ph idx="2" type="title"/>
          </p:nvPr>
        </p:nvSpPr>
        <p:spPr>
          <a:xfrm>
            <a:off x="3192288" y="3086750"/>
            <a:ext cx="5523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87804"/>
              <a:buFont typeface="Arial"/>
              <a:buNone/>
            </a:pPr>
            <a:r>
              <a:rPr lang="en-US" sz="2961"/>
              <a:t>Learn How to Manage Your Time</a:t>
            </a:r>
            <a:endParaRPr sz="296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"/>
          <p:cNvSpPr txBox="1"/>
          <p:nvPr>
            <p:ph type="title"/>
          </p:nvPr>
        </p:nvSpPr>
        <p:spPr>
          <a:xfrm>
            <a:off x="851212" y="225005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Questions</a:t>
            </a:r>
            <a:endParaRPr/>
          </a:p>
        </p:txBody>
      </p:sp>
      <p:sp>
        <p:nvSpPr>
          <p:cNvPr id="60" name="Google Shape;60;p3"/>
          <p:cNvSpPr txBox="1"/>
          <p:nvPr>
            <p:ph idx="2" type="title"/>
          </p:nvPr>
        </p:nvSpPr>
        <p:spPr>
          <a:xfrm>
            <a:off x="971800" y="2734350"/>
            <a:ext cx="7956900" cy="1422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How can we make our tasks more manageable?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How can we make sure we finish tasks on time?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"/>
          <p:cNvSpPr txBox="1"/>
          <p:nvPr>
            <p:ph type="title"/>
          </p:nvPr>
        </p:nvSpPr>
        <p:spPr>
          <a:xfrm>
            <a:off x="701550" y="2250050"/>
            <a:ext cx="77409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Learning Objectives</a:t>
            </a:r>
            <a:endParaRPr/>
          </a:p>
        </p:txBody>
      </p:sp>
      <p:sp>
        <p:nvSpPr>
          <p:cNvPr id="66" name="Google Shape;66;p4"/>
          <p:cNvSpPr txBox="1"/>
          <p:nvPr>
            <p:ph idx="2" type="title"/>
          </p:nvPr>
        </p:nvSpPr>
        <p:spPr>
          <a:xfrm>
            <a:off x="851250" y="3091850"/>
            <a:ext cx="7593900" cy="179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Analyze a task to determine how to break it down into smaller goals.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Create a plan for completing a task.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/>
              <a:t>Reflect on the success of the plan.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5"/>
          <p:cNvPicPr preferRelativeResize="0"/>
          <p:nvPr/>
        </p:nvPicPr>
        <p:blipFill rotWithShape="1">
          <a:blip r:embed="rId3">
            <a:alphaModFix/>
          </a:blip>
          <a:srcRect b="0" l="0" r="0" t="9210"/>
          <a:stretch/>
        </p:blipFill>
        <p:spPr>
          <a:xfrm>
            <a:off x="1515139" y="2994382"/>
            <a:ext cx="5951763" cy="3164125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5"/>
          <p:cNvSpPr txBox="1"/>
          <p:nvPr>
            <p:ph idx="4294967295" type="body"/>
          </p:nvPr>
        </p:nvSpPr>
        <p:spPr>
          <a:xfrm>
            <a:off x="457200" y="1309353"/>
            <a:ext cx="8229600" cy="15401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556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5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goal of this game is to reach 50 points first. You start with zero points.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556" lvl="0" marL="3429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95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roll 1-3, subtract that number of points from your score.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556" lvl="0" marL="342900" rtl="0" algn="l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595"/>
              <a:buFont typeface="Calibri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roll 4-6, add that number of points to your score.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5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40"/>
              <a:buFont typeface="Calibri"/>
              <a:buNone/>
            </a:pPr>
            <a:r>
              <a:rPr lang="en-US" sz="3640"/>
              <a:t>Roll the Dice!</a:t>
            </a:r>
            <a:endParaRPr sz="3640"/>
          </a:p>
        </p:txBody>
      </p:sp>
      <p:pic>
        <p:nvPicPr>
          <p:cNvPr id="74" name="Google Shape;74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24050" y="146400"/>
            <a:ext cx="1600500" cy="146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"/>
          <p:cNvSpPr txBox="1"/>
          <p:nvPr>
            <p:ph idx="4294967295" type="body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long did it take to reach 50 points?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did it feel to have a setback when you rolled a 1-3?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6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How Did It Go?</a:t>
            </a:r>
            <a:endParaRPr sz="364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"/>
          <p:cNvSpPr txBox="1"/>
          <p:nvPr>
            <p:ph idx="4294967295" type="body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supports do you have as part of your day, week, month, or year that help you complete complicated or large tasks?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sorts of things can keep you from completing those tasks?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7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Benefits and Barriers</a:t>
            </a:r>
            <a:endParaRPr sz="364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"/>
          <p:cNvSpPr txBox="1"/>
          <p:nvPr>
            <p:ph idx="4294967295" type="body"/>
          </p:nvPr>
        </p:nvSpPr>
        <p:spPr>
          <a:xfrm>
            <a:off x="452850" y="3983925"/>
            <a:ext cx="8686800" cy="10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of your barriers do you have the power to change?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•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barriers are unavoidable?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8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Benefits and Barriers T-Chart</a:t>
            </a:r>
            <a:endParaRPr sz="3640"/>
          </a:p>
        </p:txBody>
      </p:sp>
      <p:pic>
        <p:nvPicPr>
          <p:cNvPr id="93" name="Google Shape;9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398674" y="563500"/>
            <a:ext cx="1288125" cy="12069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8"/>
          <p:cNvSpPr txBox="1"/>
          <p:nvPr/>
        </p:nvSpPr>
        <p:spPr>
          <a:xfrm>
            <a:off x="457200" y="1119650"/>
            <a:ext cx="28215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/>
          <a:p>
            <a:pPr indent="-66675" lvl="0" marL="2317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Benefits</a:t>
            </a:r>
            <a:endParaRPr b="0" i="0" sz="26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8"/>
          <p:cNvSpPr txBox="1"/>
          <p:nvPr/>
        </p:nvSpPr>
        <p:spPr>
          <a:xfrm>
            <a:off x="3495300" y="1119650"/>
            <a:ext cx="3000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66675" lvl="0" marL="23177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Barriers</a:t>
            </a:r>
            <a:endParaRPr b="0" i="0" sz="2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6" name="Google Shape;96;p8"/>
          <p:cNvCxnSpPr/>
          <p:nvPr/>
        </p:nvCxnSpPr>
        <p:spPr>
          <a:xfrm flipH="1">
            <a:off x="3539750" y="1157925"/>
            <a:ext cx="29400" cy="2826000"/>
          </a:xfrm>
          <a:prstGeom prst="straightConnector1">
            <a:avLst/>
          </a:prstGeom>
          <a:noFill/>
          <a:ln cap="flat" cmpd="sng" w="38100">
            <a:solidFill>
              <a:srgbClr val="62626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7" name="Google Shape;97;p8"/>
          <p:cNvCxnSpPr/>
          <p:nvPr/>
        </p:nvCxnSpPr>
        <p:spPr>
          <a:xfrm>
            <a:off x="572850" y="1781150"/>
            <a:ext cx="5948100" cy="22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9"/>
          <p:cNvSpPr txBox="1"/>
          <p:nvPr>
            <p:ph idx="4294967295" type="body"/>
          </p:nvPr>
        </p:nvSpPr>
        <p:spPr>
          <a:xfrm>
            <a:off x="760050" y="1309350"/>
            <a:ext cx="7926600" cy="3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Micro-goals are small tasks that help reach the goal of completing a much larger task.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large tasks be broken down into smaller tasks?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9"/>
          <p:cNvSpPr txBox="1"/>
          <p:nvPr>
            <p:ph type="title"/>
          </p:nvPr>
        </p:nvSpPr>
        <p:spPr>
          <a:xfrm>
            <a:off x="760050" y="445025"/>
            <a:ext cx="80724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40"/>
              <a:buNone/>
            </a:pPr>
            <a:r>
              <a:rPr lang="en-US" sz="3640"/>
              <a:t>Micro-Goals</a:t>
            </a:r>
            <a:endParaRPr sz="364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