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5"/>
  </p:notesMasterIdLst>
  <p:sldIdLst>
    <p:sldId id="256" r:id="rId3"/>
    <p:sldId id="257" r:id="rId4"/>
    <p:sldId id="258" r:id="rId5"/>
    <p:sldId id="259" r:id="rId6"/>
    <p:sldId id="260" r:id="rId7"/>
    <p:sldId id="263" r:id="rId8"/>
    <p:sldId id="266" r:id="rId9"/>
    <p:sldId id="268" r:id="rId10"/>
    <p:sldId id="269" r:id="rId11"/>
    <p:sldId id="270" r:id="rId12"/>
    <p:sldId id="271" r:id="rId13"/>
    <p:sldId id="272"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71" d="100"/>
          <a:sy n="171" d="100"/>
        </p:scale>
        <p:origin x="4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18" name="Google Shape;18;p4"/>
          <p:cNvSpPr>
            <a:spLocks noGrp="1"/>
          </p:cNvSpPr>
          <p:nvPr>
            <p:ph type="pic" idx="2"/>
          </p:nvPr>
        </p:nvSpPr>
        <p:spPr>
          <a:xfrm>
            <a:off x="5911850" y="1663336"/>
            <a:ext cx="1828800" cy="1828009"/>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marL="0" indent="0">
              <a:spcBef>
                <a:spcPts val="0"/>
              </a:spcBef>
              <a:spcAft>
                <a:spcPts val="900"/>
              </a:spcAft>
              <a:buNone/>
            </a:pPr>
            <a:r>
              <a:rPr lang="en-US" dirty="0"/>
              <a:t>What motivates you?</a:t>
            </a:r>
          </a:p>
          <a:p>
            <a:pPr marL="0" indent="0">
              <a:buNone/>
            </a:pPr>
            <a:r>
              <a:rPr lang="en-US" sz="2000" dirty="0"/>
              <a:t>In addition to its </a:t>
            </a:r>
            <a:r>
              <a:rPr lang="en-US" sz="2000" b="1" i="1" dirty="0">
                <a:solidFill>
                  <a:schemeClr val="accent1"/>
                </a:solidFill>
              </a:rPr>
              <a:t>structure</a:t>
            </a:r>
            <a:r>
              <a:rPr lang="en-US" sz="2000" dirty="0">
                <a:solidFill>
                  <a:schemeClr val="accent1">
                    <a:lumMod val="60000"/>
                    <a:lumOff val="40000"/>
                  </a:schemeClr>
                </a:solidFill>
              </a:rPr>
              <a:t> </a:t>
            </a:r>
            <a:r>
              <a:rPr lang="en-US" sz="2000" dirty="0"/>
              <a:t>and use of </a:t>
            </a:r>
            <a:r>
              <a:rPr lang="en-US" sz="2000" b="1" i="1" dirty="0">
                <a:solidFill>
                  <a:schemeClr val="accent1"/>
                </a:solidFill>
              </a:rPr>
              <a:t>clear</a:t>
            </a:r>
            <a:r>
              <a:rPr lang="en-US" sz="2000" dirty="0">
                <a:solidFill>
                  <a:schemeClr val="tx1"/>
                </a:solidFill>
              </a:rPr>
              <a:t>,</a:t>
            </a:r>
            <a:r>
              <a:rPr lang="en-US" sz="2000" b="1" i="1" dirty="0">
                <a:solidFill>
                  <a:schemeClr val="accent1"/>
                </a:solidFill>
              </a:rPr>
              <a:t> demonstrative language</a:t>
            </a:r>
            <a:r>
              <a:rPr lang="en-US" sz="2000" dirty="0">
                <a:solidFill>
                  <a:schemeClr val="tx1"/>
                </a:solidFill>
              </a:rPr>
              <a:t>*, </a:t>
            </a:r>
            <a:r>
              <a:rPr lang="en-US" sz="2000" dirty="0"/>
              <a:t>there is one thing that makes this an effective essay: </a:t>
            </a:r>
            <a:r>
              <a:rPr lang="en-US" sz="2000" b="1" i="1" dirty="0">
                <a:solidFill>
                  <a:schemeClr val="accent1"/>
                </a:solidFill>
              </a:rPr>
              <a:t>focus</a:t>
            </a:r>
            <a:r>
              <a:rPr lang="en-US" sz="2000" dirty="0"/>
              <a:t>. Notice that although the question is broad, the answer is narrow. This is crucial. It can be easy to wax poetic on a topic and, in the process, take on too much. Instead, by highlighting </a:t>
            </a:r>
            <a:r>
              <a:rPr lang="en-US" sz="2000" b="1" i="1" dirty="0">
                <a:solidFill>
                  <a:schemeClr val="accent1"/>
                </a:solidFill>
              </a:rPr>
              <a:t>one specific aspect </a:t>
            </a:r>
            <a:r>
              <a:rPr lang="en-US" sz="2000" dirty="0"/>
              <a:t>of his personality, the author is able to give the reader a taste of who he is without overwhelming him or simply reproducing his résumé. This emphasis gives the reader the opportunity to learn who the writer is on his terms and makes it a truly compelling application essay.</a:t>
            </a:r>
          </a:p>
          <a:p>
            <a:pPr>
              <a:buNone/>
            </a:pPr>
            <a:r>
              <a:rPr lang="en-US" sz="1400" dirty="0"/>
              <a:t>* Language that displays feelings openly and is expressive or affectionate can be described as </a:t>
            </a:r>
            <a:r>
              <a:rPr lang="en-US" sz="1400" b="1" i="1" dirty="0">
                <a:solidFill>
                  <a:schemeClr val="accent1"/>
                </a:solidFill>
              </a:rPr>
              <a:t>demonstrative</a:t>
            </a:r>
            <a:r>
              <a:rPr lang="en-US" sz="1400" i="1" dirty="0"/>
              <a:t>. </a:t>
            </a:r>
            <a:endParaRPr lang="en-US" sz="1400" dirty="0"/>
          </a:p>
          <a:p>
            <a:pPr indent="-457200">
              <a:spcBef>
                <a:spcPts val="0"/>
              </a:spcBef>
              <a:spcAft>
                <a:spcPts val="900"/>
              </a:spcAft>
            </a:pPr>
            <a:endParaRPr lang="en-US" dirty="0"/>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Exemplar Essay 2</a:t>
            </a:r>
          </a:p>
        </p:txBody>
      </p:sp>
    </p:spTree>
    <p:extLst>
      <p:ext uri="{BB962C8B-B14F-4D97-AF65-F5344CB8AC3E}">
        <p14:creationId xmlns:p14="http://schemas.microsoft.com/office/powerpoint/2010/main" val="11896725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marL="0" indent="0">
              <a:spcBef>
                <a:spcPts val="0"/>
              </a:spcBef>
              <a:spcAft>
                <a:spcPts val="900"/>
              </a:spcAft>
              <a:buNone/>
            </a:pPr>
            <a:r>
              <a:rPr lang="en-US" dirty="0"/>
              <a:t>These prompts are common college admission/scholarship prompts.</a:t>
            </a:r>
          </a:p>
          <a:p>
            <a:pPr indent="-457200">
              <a:spcBef>
                <a:spcPts val="0"/>
              </a:spcBef>
              <a:spcAft>
                <a:spcPts val="900"/>
              </a:spcAft>
            </a:pPr>
            <a:r>
              <a:rPr lang="en-US" dirty="0"/>
              <a:t>Describe an influential person in your life.</a:t>
            </a:r>
          </a:p>
          <a:p>
            <a:pPr indent="-457200">
              <a:spcBef>
                <a:spcPts val="0"/>
              </a:spcBef>
              <a:spcAft>
                <a:spcPts val="900"/>
              </a:spcAft>
            </a:pPr>
            <a:r>
              <a:rPr lang="en-US" dirty="0"/>
              <a:t>Discuss an activity outside of the classroom.</a:t>
            </a:r>
          </a:p>
          <a:p>
            <a:pPr indent="-457200">
              <a:spcBef>
                <a:spcPts val="0"/>
              </a:spcBef>
              <a:spcAft>
                <a:spcPts val="900"/>
              </a:spcAft>
            </a:pPr>
            <a:r>
              <a:rPr lang="en-US" dirty="0"/>
              <a:t>Discuss an issue that is important to you.</a:t>
            </a:r>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Choose a Prompt</a:t>
            </a:r>
          </a:p>
        </p:txBody>
      </p:sp>
    </p:spTree>
    <p:extLst>
      <p:ext uri="{BB962C8B-B14F-4D97-AF65-F5344CB8AC3E}">
        <p14:creationId xmlns:p14="http://schemas.microsoft.com/office/powerpoint/2010/main" val="33003511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indent="-457200">
              <a:spcBef>
                <a:spcPts val="0"/>
              </a:spcBef>
              <a:spcAft>
                <a:spcPts val="900"/>
              </a:spcAft>
            </a:pPr>
            <a:r>
              <a:rPr lang="en-US" dirty="0"/>
              <a:t>Review the Essay Outline handout.</a:t>
            </a:r>
          </a:p>
          <a:p>
            <a:pPr indent="-457200">
              <a:spcBef>
                <a:spcPts val="0"/>
              </a:spcBef>
              <a:spcAft>
                <a:spcPts val="900"/>
              </a:spcAft>
            </a:pPr>
            <a:r>
              <a:rPr lang="en-US" dirty="0"/>
              <a:t>Create an outline for the essay prompt you chose.</a:t>
            </a:r>
          </a:p>
          <a:p>
            <a:pPr indent="-457200">
              <a:spcBef>
                <a:spcPts val="0"/>
              </a:spcBef>
              <a:spcAft>
                <a:spcPts val="900"/>
              </a:spcAft>
            </a:pPr>
            <a:r>
              <a:rPr lang="en-US" dirty="0"/>
              <a:t>Use your brainstorm list to help your outline. If you need help getting started, you can come to the front and get an essay template that matches the prompt you chose.</a:t>
            </a:r>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1764899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College Admissions Essays</a:t>
            </a:r>
            <a:endParaRPr dirty="0"/>
          </a:p>
        </p:txBody>
      </p:sp>
      <p:sp>
        <p:nvSpPr>
          <p:cNvPr id="95" name="Google Shape;95;p23"/>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r>
              <a:rPr lang="en-US" dirty="0"/>
              <a:t>It’s not just what you say, it’s how you say it</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7"/>
            <a:ext cx="7772400" cy="2029397"/>
          </a:xfrm>
          <a:prstGeom prst="rect">
            <a:avLst/>
          </a:prstGeom>
          <a:noFill/>
          <a:ln>
            <a:noFill/>
          </a:ln>
        </p:spPr>
        <p:txBody>
          <a:bodyPr spcFirstLastPara="1" wrap="square" lIns="45700" tIns="45700" rIns="45700" bIns="45700" anchor="t" anchorCtr="0">
            <a:noAutofit/>
          </a:bodyPr>
          <a:lstStyle/>
          <a:p>
            <a:pPr marL="0" lvl="0" indent="0" algn="l" rtl="0">
              <a:spcBef>
                <a:spcPts val="0"/>
              </a:spcBef>
              <a:spcAft>
                <a:spcPts val="0"/>
              </a:spcAft>
              <a:buSzPts val="2600"/>
              <a:buNone/>
            </a:pPr>
            <a:r>
              <a:rPr lang="en-US" dirty="0"/>
              <a:t>What characteristics make a good essay?</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Lesson Objectives</a:t>
            </a:r>
            <a:endParaRPr/>
          </a:p>
        </p:txBody>
      </p:sp>
      <p:sp>
        <p:nvSpPr>
          <p:cNvPr id="107" name="Google Shape;107;p25"/>
          <p:cNvSpPr txBox="1">
            <a:spLocks noGrp="1"/>
          </p:cNvSpPr>
          <p:nvPr>
            <p:ph type="body" idx="1"/>
          </p:nvPr>
        </p:nvSpPr>
        <p:spPr>
          <a:xfrm>
            <a:off x="530352" y="2028498"/>
            <a:ext cx="7772400" cy="1982304"/>
          </a:xfrm>
          <a:prstGeom prst="rect">
            <a:avLst/>
          </a:prstGeom>
          <a:noFill/>
          <a:ln>
            <a:noFill/>
          </a:ln>
        </p:spPr>
        <p:txBody>
          <a:bodyPr spcFirstLastPara="1" wrap="square" lIns="45700" tIns="45700" rIns="45700" bIns="45700" anchor="t" anchorCtr="0">
            <a:noAutofit/>
          </a:bodyPr>
          <a:lstStyle/>
          <a:p>
            <a:pPr indent="-457200">
              <a:spcBef>
                <a:spcPts val="0"/>
              </a:spcBef>
              <a:spcAft>
                <a:spcPts val="600"/>
              </a:spcAft>
            </a:pPr>
            <a:r>
              <a:rPr lang="en-US" dirty="0"/>
              <a:t>Practice identifying characteristics of well-written college essays</a:t>
            </a:r>
          </a:p>
          <a:p>
            <a:pPr indent="-457200">
              <a:spcBef>
                <a:spcPts val="0"/>
              </a:spcBef>
              <a:spcAft>
                <a:spcPts val="600"/>
              </a:spcAft>
            </a:pPr>
            <a:r>
              <a:rPr lang="en-US" dirty="0"/>
              <a:t>Write a personal outline for a college admissions essay</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indent="-457200">
              <a:spcBef>
                <a:spcPts val="0"/>
              </a:spcBef>
            </a:pPr>
            <a:r>
              <a:rPr lang="en-US" dirty="0"/>
              <a:t>Think about the characteristics that make a good essay.</a:t>
            </a:r>
          </a:p>
          <a:p>
            <a:pPr indent="-457200">
              <a:spcBef>
                <a:spcPts val="0"/>
              </a:spcBef>
            </a:pPr>
            <a:r>
              <a:rPr lang="en-US" dirty="0"/>
              <a:t>Focus on college admissions essays and scholarship essays in particular.</a:t>
            </a:r>
          </a:p>
          <a:p>
            <a:pPr indent="-457200">
              <a:spcBef>
                <a:spcPts val="0"/>
              </a:spcBef>
            </a:pPr>
            <a:r>
              <a:rPr lang="en-US" dirty="0"/>
              <a:t>List as many as you can on the Characteristics of a Well-Written College Essay Handout.</a:t>
            </a: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sz="3400" dirty="0"/>
              <a:t>Characteristics of a Well-Written College Essay</a:t>
            </a:r>
            <a:endParaRPr sz="34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sp>
        <p:nvSpPr>
          <p:cNvPr id="131" name="Google Shape;131;p29"/>
          <p:cNvSpPr txBox="1">
            <a:spLocks noGrp="1"/>
          </p:cNvSpPr>
          <p:nvPr>
            <p:ph type="body" idx="1"/>
          </p:nvPr>
        </p:nvSpPr>
        <p:spPr>
          <a:xfrm>
            <a:off x="457200" y="1305059"/>
            <a:ext cx="6069674" cy="3620866"/>
          </a:xfrm>
          <a:prstGeom prst="rect">
            <a:avLst/>
          </a:prstGeom>
          <a:noFill/>
          <a:ln>
            <a:noFill/>
          </a:ln>
        </p:spPr>
        <p:txBody>
          <a:bodyPr spcFirstLastPara="1" wrap="square" lIns="91400" tIns="91400" rIns="91400" bIns="91400" anchor="t" anchorCtr="0">
            <a:noAutofit/>
          </a:bodyPr>
          <a:lstStyle/>
          <a:p>
            <a:pPr marL="622300" indent="-457200">
              <a:spcBef>
                <a:spcPts val="0"/>
              </a:spcBef>
            </a:pPr>
            <a:r>
              <a:rPr lang="en-US" dirty="0"/>
              <a:t>Read both college admissions essays.</a:t>
            </a:r>
          </a:p>
          <a:p>
            <a:pPr marL="622300" indent="-457200">
              <a:spcBef>
                <a:spcPts val="0"/>
              </a:spcBef>
            </a:pPr>
            <a:r>
              <a:rPr lang="en-US" dirty="0"/>
              <a:t>Highlight and annotate characteristics that make them good essays.</a:t>
            </a:r>
          </a:p>
          <a:p>
            <a:pPr marL="622300" indent="-457200">
              <a:spcBef>
                <a:spcPts val="0"/>
              </a:spcBef>
            </a:pPr>
            <a:r>
              <a:rPr lang="en-US" dirty="0"/>
              <a:t>Highlight or annotate places where these essays could be better.</a:t>
            </a:r>
          </a:p>
          <a:p>
            <a:pPr marL="622300" indent="-457200">
              <a:spcBef>
                <a:spcPts val="0"/>
              </a:spcBef>
            </a:pPr>
            <a:r>
              <a:rPr lang="en-US" dirty="0"/>
              <a:t>Add the characteristics you highlight to your brainstorm list if they’re not already there.</a:t>
            </a:r>
            <a:endParaRPr dirty="0"/>
          </a:p>
        </p:txBody>
      </p:sp>
      <p:pic>
        <p:nvPicPr>
          <p:cNvPr id="5" name="Picture 4" descr="A screenshot of a computer&#10;&#10;Description automatically generated">
            <a:extLst>
              <a:ext uri="{FF2B5EF4-FFF2-40B4-BE49-F238E27FC236}">
                <a16:creationId xmlns:a16="http://schemas.microsoft.com/office/drawing/2014/main" id="{E53F25C9-60FA-02E8-1706-516C37580EBE}"/>
              </a:ext>
            </a:extLst>
          </p:cNvPr>
          <p:cNvPicPr>
            <a:picLocks noChangeAspect="1"/>
          </p:cNvPicPr>
          <p:nvPr/>
        </p:nvPicPr>
        <p:blipFill rotWithShape="1">
          <a:blip r:embed="rId3"/>
          <a:srcRect l="51169" t="46899" r="38172" b="34048"/>
          <a:stretch/>
        </p:blipFill>
        <p:spPr>
          <a:xfrm>
            <a:off x="6692437" y="735872"/>
            <a:ext cx="1828800" cy="18388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indent="-457200">
              <a:spcBef>
                <a:spcPts val="0"/>
              </a:spcBef>
              <a:spcAft>
                <a:spcPts val="900"/>
              </a:spcAft>
            </a:pPr>
            <a:r>
              <a:rPr lang="en-US" dirty="0"/>
              <a:t>Share your list with a partner. If your partner thought of something you didn’t, add it to your list.</a:t>
            </a:r>
          </a:p>
          <a:p>
            <a:pPr indent="-457200">
              <a:spcBef>
                <a:spcPts val="0"/>
              </a:spcBef>
              <a:spcAft>
                <a:spcPts val="900"/>
              </a:spcAft>
            </a:pPr>
            <a:r>
              <a:rPr lang="en-US" dirty="0"/>
              <a:t>Next, form a group of four with another partnership. </a:t>
            </a:r>
          </a:p>
          <a:p>
            <a:pPr indent="-457200">
              <a:spcBef>
                <a:spcPts val="0"/>
              </a:spcBef>
              <a:spcAft>
                <a:spcPts val="900"/>
              </a:spcAft>
            </a:pPr>
            <a:r>
              <a:rPr lang="en-US" dirty="0"/>
              <a:t>Continue to build your list.</a:t>
            </a:r>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Share Out</a:t>
            </a:r>
          </a:p>
        </p:txBody>
      </p:sp>
    </p:spTree>
    <p:extLst>
      <p:ext uri="{BB962C8B-B14F-4D97-AF65-F5344CB8AC3E}">
        <p14:creationId xmlns:p14="http://schemas.microsoft.com/office/powerpoint/2010/main" val="8045987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indent="-457200">
              <a:spcBef>
                <a:spcPts val="0"/>
              </a:spcBef>
              <a:spcAft>
                <a:spcPts val="900"/>
              </a:spcAft>
            </a:pPr>
            <a:r>
              <a:rPr lang="en-US" dirty="0"/>
              <a:t>Your group of four is now your team. Teams will take turns sharing ideas from their list. The team that shares the most ideas wins.</a:t>
            </a:r>
          </a:p>
          <a:p>
            <a:pPr lvl="1" indent="-457200">
              <a:spcBef>
                <a:spcPts val="0"/>
              </a:spcBef>
              <a:spcAft>
                <a:spcPts val="900"/>
              </a:spcAft>
            </a:pPr>
            <a:r>
              <a:rPr lang="en-US" dirty="0"/>
              <a:t>Once an idea is shared it cannot be repeated!</a:t>
            </a:r>
          </a:p>
          <a:p>
            <a:pPr lvl="1" indent="-457200">
              <a:spcBef>
                <a:spcPts val="0"/>
              </a:spcBef>
              <a:spcAft>
                <a:spcPts val="900"/>
              </a:spcAft>
            </a:pPr>
            <a:r>
              <a:rPr lang="en-US" dirty="0"/>
              <a:t>When the Brainstorm Relay is completed, add any new ideas you see to your brainstorm list.</a:t>
            </a:r>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Brainstorm Relay</a:t>
            </a:r>
          </a:p>
        </p:txBody>
      </p:sp>
    </p:spTree>
    <p:extLst>
      <p:ext uri="{BB962C8B-B14F-4D97-AF65-F5344CB8AC3E}">
        <p14:creationId xmlns:p14="http://schemas.microsoft.com/office/powerpoint/2010/main" val="15358956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2DF244-918D-417E-84A4-82F0CCE75F84}"/>
              </a:ext>
            </a:extLst>
          </p:cNvPr>
          <p:cNvSpPr>
            <a:spLocks noGrp="1"/>
          </p:cNvSpPr>
          <p:nvPr>
            <p:ph type="body" idx="1"/>
          </p:nvPr>
        </p:nvSpPr>
        <p:spPr/>
        <p:txBody>
          <a:bodyPr/>
          <a:lstStyle/>
          <a:p>
            <a:pPr marL="0" indent="0">
              <a:spcBef>
                <a:spcPts val="0"/>
              </a:spcBef>
              <a:spcAft>
                <a:spcPts val="900"/>
              </a:spcAft>
              <a:buNone/>
            </a:pPr>
            <a:r>
              <a:rPr lang="en-US" dirty="0"/>
              <a:t>Why did you choose state university and this particular program?</a:t>
            </a:r>
          </a:p>
          <a:p>
            <a:pPr marL="0" indent="0">
              <a:spcBef>
                <a:spcPts val="0"/>
              </a:spcBef>
              <a:spcAft>
                <a:spcPts val="900"/>
              </a:spcAft>
              <a:buNone/>
            </a:pPr>
            <a:r>
              <a:rPr lang="en-US" sz="2000" dirty="0"/>
              <a:t>This essay is particularly effective not just because of its </a:t>
            </a:r>
            <a:r>
              <a:rPr lang="en-US" sz="2000" b="1" i="1" dirty="0">
                <a:solidFill>
                  <a:schemeClr val="accent1"/>
                </a:solidFill>
              </a:rPr>
              <a:t>cohesive structure</a:t>
            </a:r>
            <a:r>
              <a:rPr lang="en-US" sz="2000" b="1" dirty="0">
                <a:solidFill>
                  <a:schemeClr val="accent1"/>
                </a:solidFill>
              </a:rPr>
              <a:t> </a:t>
            </a:r>
            <a:r>
              <a:rPr lang="en-US" sz="2000" dirty="0"/>
              <a:t>but also because of the </a:t>
            </a:r>
            <a:r>
              <a:rPr lang="en-US" sz="2000" b="1" i="1" dirty="0">
                <a:solidFill>
                  <a:schemeClr val="accent1"/>
                </a:solidFill>
              </a:rPr>
              <a:t>level of details </a:t>
            </a:r>
            <a:r>
              <a:rPr lang="en-US" sz="2000" dirty="0"/>
              <a:t>the author uses in the response. By directly identifying the specific aspects of the university that are attractive to the writer, the writer is able to clearly and effectively show not only his commitment to his studies but, perhaps more importantly, the level of thought he put into his decision to apply. Review committees know what generic responses look like so </a:t>
            </a:r>
            <a:r>
              <a:rPr lang="en-US" sz="2000" b="1" i="1" dirty="0">
                <a:solidFill>
                  <a:schemeClr val="accent1"/>
                </a:solidFill>
              </a:rPr>
              <a:t>specificity</a:t>
            </a:r>
            <a:r>
              <a:rPr lang="en-US" sz="2000" dirty="0">
                <a:solidFill>
                  <a:schemeClr val="accent1">
                    <a:lumMod val="60000"/>
                    <a:lumOff val="40000"/>
                  </a:schemeClr>
                </a:solidFill>
              </a:rPr>
              <a:t> </a:t>
            </a:r>
            <a:r>
              <a:rPr lang="en-US" sz="2000" dirty="0"/>
              <a:t>sells.</a:t>
            </a:r>
            <a:endParaRPr lang="en-US" sz="2000" b="0" dirty="0">
              <a:effectLst/>
            </a:endParaRPr>
          </a:p>
          <a:p>
            <a:pPr indent="-457200">
              <a:spcBef>
                <a:spcPts val="0"/>
              </a:spcBef>
              <a:spcAft>
                <a:spcPts val="900"/>
              </a:spcAft>
            </a:pPr>
            <a:endParaRPr lang="en-US" dirty="0"/>
          </a:p>
        </p:txBody>
      </p:sp>
      <p:sp>
        <p:nvSpPr>
          <p:cNvPr id="3" name="Title 2">
            <a:extLst>
              <a:ext uri="{FF2B5EF4-FFF2-40B4-BE49-F238E27FC236}">
                <a16:creationId xmlns:a16="http://schemas.microsoft.com/office/drawing/2014/main" id="{B49FB3F6-71BD-4EAD-AB58-4CB6D74F53D9}"/>
              </a:ext>
            </a:extLst>
          </p:cNvPr>
          <p:cNvSpPr>
            <a:spLocks noGrp="1"/>
          </p:cNvSpPr>
          <p:nvPr>
            <p:ph type="title"/>
          </p:nvPr>
        </p:nvSpPr>
        <p:spPr/>
        <p:txBody>
          <a:bodyPr/>
          <a:lstStyle/>
          <a:p>
            <a:r>
              <a:rPr lang="en-US" dirty="0"/>
              <a:t>Exemplar Essay 1</a:t>
            </a:r>
          </a:p>
        </p:txBody>
      </p:sp>
    </p:spTree>
    <p:extLst>
      <p:ext uri="{BB962C8B-B14F-4D97-AF65-F5344CB8AC3E}">
        <p14:creationId xmlns:p14="http://schemas.microsoft.com/office/powerpoint/2010/main" val="31954933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Lesson Slides (Save As Template)" id="{870C61CD-C288-DF42-AED0-18775FF59E3F}" vid="{7238A73F-D280-6449-898F-70C3914C9533}"/>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Lesson Slides (Save As Template)" id="{870C61CD-C288-DF42-AED0-18775FF59E3F}" vid="{21E12AE9-10D9-7E48-94F6-8A3A30F725C3}"/>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theme</Template>
  <TotalTime>191</TotalTime>
  <Words>567</Words>
  <Application>Microsoft Macintosh PowerPoint</Application>
  <PresentationFormat>On-screen Show (16:9)</PresentationFormat>
  <Paragraphs>40</Paragraphs>
  <Slides>12</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Noto Sans Symbols</vt:lpstr>
      <vt:lpstr>LEARN theme</vt:lpstr>
      <vt:lpstr>LEARN theme</vt:lpstr>
      <vt:lpstr>PowerPoint Presentation</vt:lpstr>
      <vt:lpstr>College Admissions Essays</vt:lpstr>
      <vt:lpstr>Essential Question</vt:lpstr>
      <vt:lpstr>Lesson Objectives</vt:lpstr>
      <vt:lpstr>Characteristics of a Well-Written College Essay</vt:lpstr>
      <vt:lpstr>Why-Lighting</vt:lpstr>
      <vt:lpstr>Share Out</vt:lpstr>
      <vt:lpstr>Brainstorm Relay</vt:lpstr>
      <vt:lpstr>Exemplar Essay 1</vt:lpstr>
      <vt:lpstr>Exemplar Essay 2</vt:lpstr>
      <vt:lpstr>Choose a Prompt</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Walker, Helena M.</dc:creator>
  <cp:lastModifiedBy>Walker, Helena M.</cp:lastModifiedBy>
  <cp:revision>2</cp:revision>
  <dcterms:created xsi:type="dcterms:W3CDTF">2023-12-11T16:28:12Z</dcterms:created>
  <dcterms:modified xsi:type="dcterms:W3CDTF">2023-12-11T19:39:38Z</dcterms:modified>
</cp:coreProperties>
</file>