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iascholars.org/wp-content/uploads/2022/09/AANAPISI_GrowthImpactReport_2022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x7irzWSS8U&amp;t=1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d9908066f654727934df7bf4f5077921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58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8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eorge_Ariyoshi_(6341239579)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Tammy_Duckworth,_official_portrait,_113th_Congress_(cropped).jpg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22638134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Astronaut_Kjell_Lindgren_Official_Photo.jp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hahid_Khan_2015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Bo_Thao-Urabe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ennifer_Yuh_Nelson,_2012,_Montreal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ECDaily_40y_YouTubeForum_SteveChen.jp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ason_Momoa_(43055621224)_(cropped)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BD_Wong_(30703712021).jpg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07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4228559ce8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4228559ce8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https://apiascholars.org/wp-content/uploads/2022/09/AANAPISI_GrowthImpactReport_2022.pdf</a:t>
            </a:r>
            <a:endParaRPr/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35a3114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35a3114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YouTube. (2022, September 8). </a:t>
            </a:r>
            <a:r>
              <a:rPr lang="en-US" i="1"/>
              <a:t>15 years of AANAPISI</a:t>
            </a:r>
            <a:r>
              <a:rPr lang="en-US"/>
              <a:t>. YouTube.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https://www.youtube.com/watch?v=Nx7irzWSS8U&amp;t=1s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K20 Center. (n.d.). Stop and jot. Strategies. Retrieved from </a:t>
            </a:r>
            <a:r>
              <a:rPr lang="en-U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https://learn.k20center.ou.edu/strategy/d9908066f654727934df7bf4f5077921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4228559ce8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4228559ce8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4228559ce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4228559ce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K20 Center. (n.d.). Anchor Charts. Strategies. </a:t>
            </a:r>
            <a:r>
              <a:rPr lang="en-U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https://learn.k20center.ou.edu/strategy/58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4228559ce8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4228559ce8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K20 Center. (n.d.). Gallery walk / carousel. Strategies. Retrieved from </a:t>
            </a:r>
            <a:r>
              <a:rPr lang="en-U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https://learn.k20center.ou.edu/strategy/118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603e3ff64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603e3ff64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1472e7d1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1472e7d1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Ariyoshi: University of Hawaii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File:George Ariyoshi (6341239579).JPG - Wikimedia Commons. (n.d.).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https://commons.wikimedia.org/wiki/File:George_Ariyoshi_(6341239579).jpg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Duckworth: University of Hawaii</a:t>
            </a:r>
            <a:br>
              <a:rPr lang="en-US"/>
            </a:br>
            <a:r>
              <a:rPr lang="en-US"/>
              <a:t>File:Tammy Duckworth, Official Portrait, 113th congress (cropped).jpg ... (n.d.-b).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https://commons.wikimedia.org/wiki/File:Tammy_Duckworth,_official_portrait,_113th_Congress_(cropped).jpg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9a11d0fc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9a11d0fc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Mink-UoH </a:t>
            </a:r>
            <a:endParaRPr sz="1000">
              <a:solidFill>
                <a:srgbClr val="54595D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[Congressional Portrait of congresswoman Patsy Takemoto mink]</a:t>
            </a:r>
            <a:r>
              <a:rPr lang="en-US"/>
              <a:t>. The Library of Congress. (n.d.).</a:t>
            </a:r>
            <a:r>
              <a:rPr lang="en-US" u="sng">
                <a:solidFill>
                  <a:schemeClr val="hlink"/>
                </a:solidFill>
                <a:hlinkClick r:id="rId3"/>
              </a:rPr>
              <a:t> https://www.loc.gov/item/2022638134/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solidFill>
                <a:srgbClr val="54595D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Kjell: University of Minnesota (several other institutions)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File:astronaut Kjell Lindgren official Photo.jpg - Wikimedia Commons. (n.d.-a).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https://commons.wikimedia.org/wiki/File:Astronaut_Kjell_Lindgren_Official_Photo.jpg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472e7d16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1472e7d16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Khan: University of Illinois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File:Shahid Khan 2015.jpg - wikimedia commons. (n.d.-c).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https://commons.wikimedia.org/wiki/File:Shahid_Khan_2015.jpg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Bo: University of Minnesota</a:t>
            </a:r>
            <a:br>
              <a:rPr lang="en-US"/>
            </a:br>
            <a:r>
              <a:rPr lang="en-US"/>
              <a:t>Wikimedia Foundation. (2023, January 12). </a:t>
            </a:r>
            <a:r>
              <a:rPr lang="en-US" i="1"/>
              <a:t>Bo Thao-Urabe</a:t>
            </a:r>
            <a:r>
              <a:rPr lang="en-US"/>
              <a:t>. Wikipedia.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https://en.wikipedia.org/wiki/Bo_Thao-Urabe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1472e7d1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1472e7d1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Nelson: California State University:Long Beach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File:Jennifer Yuh Nelson, 2012, Montreal.jpg - Wikimedia Commons. (n.d.-c).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https://commons.wikimedia.org/wiki/File:Jennifer_Yuh_Nelson,_2012,_Montreal.jpg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Chen:University of Illinois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File:ecdaily 40Y youtubeforum SteveChen.jpg - Wikimedia Commons. (n.d.-b).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https://commons.wikimedia.org/wiki/File:ECDaily_40y_YouTubeForum_SteveChen.jpg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1472e7d16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1472e7d16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Momoa: University of Hawaii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File:Jason Momoa (43055621224) (cropped).jpg - wikimedia commons. (n.d.-d).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https://commons.wikimedia.org/wiki/File:Jason_Momoa_(43055621224)_(cropped).jpg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Wong: San Francisco State University </a:t>
            </a:r>
            <a:br>
              <a:rPr lang="en-US"/>
            </a:br>
            <a:r>
              <a:rPr lang="en-US"/>
              <a:t>File:BD Wong (30703712021).JPG - wikimedia commons. (n.d.-b).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https://commons.wikimedia.org/wiki/File:BD_Wong_(30703712021).jpg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4228559ce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4228559ce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K20 Center. (n.d.). Tell me everything. Strategies. Retrieved from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https://learn.k20center.ou.edu/strategy/107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614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800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/>
          <p:nvPr/>
        </p:nvSpPr>
        <p:spPr>
          <a:xfrm>
            <a:off x="1721476" y="1313644"/>
            <a:ext cx="5701048" cy="32068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101" cy="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30" name="Google Shape;30;p6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4179" t="21571" r="32616" b="56088"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x7irzWSS8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k20.ou.edu/aanapisi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body" idx="1"/>
          </p:nvPr>
        </p:nvSpPr>
        <p:spPr>
          <a:xfrm>
            <a:off x="347925" y="1000750"/>
            <a:ext cx="8381100" cy="354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10832" algn="l" rtl="0">
              <a:spcBef>
                <a:spcPts val="520"/>
              </a:spcBef>
              <a:spcAft>
                <a:spcPts val="0"/>
              </a:spcAft>
              <a:buSzPct val="53846"/>
              <a:buChar char="●"/>
            </a:pPr>
            <a:r>
              <a:rPr lang="en-US"/>
              <a:t>All of these individuals have graduated college/university from an </a:t>
            </a:r>
            <a:r>
              <a:rPr lang="en-US" b="1">
                <a:solidFill>
                  <a:schemeClr val="accent6"/>
                </a:solidFill>
              </a:rPr>
              <a:t>Asian American Native American Pacific Islander-Serving Institution (AANAPISI)</a:t>
            </a:r>
            <a:r>
              <a:rPr lang="en-US"/>
              <a:t>. </a:t>
            </a:r>
            <a:br>
              <a:rPr lang="en-US" b="1"/>
            </a:br>
            <a:endParaRPr b="1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53846"/>
              <a:buChar char="●"/>
            </a:pPr>
            <a:r>
              <a:rPr lang="en-US" b="1"/>
              <a:t>AANAPISIs </a:t>
            </a:r>
            <a:r>
              <a:rPr lang="en-US"/>
              <a:t>are institutions that serve to support universities with 10% or more of AANAPI students. 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  <a:p>
            <a:pPr marL="457200" lvl="0" indent="-310832" algn="l" rtl="0">
              <a:spcBef>
                <a:spcPts val="520"/>
              </a:spcBef>
              <a:spcAft>
                <a:spcPts val="0"/>
              </a:spcAft>
              <a:buSzPct val="53846"/>
              <a:buChar char="●"/>
            </a:pPr>
            <a:r>
              <a:rPr lang="en-US"/>
              <a:t>AANAPISIs develop innovative programs and practices that increase student success through wide range of academic and culturally relevant co-curricular offerings. </a:t>
            </a:r>
            <a:endParaRPr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title"/>
          </p:nvPr>
        </p:nvSpPr>
        <p:spPr>
          <a:xfrm>
            <a:off x="457200" y="114372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AANAPISI Programs 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Lesson Objectives</a:t>
            </a:r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body" idx="1"/>
          </p:nvPr>
        </p:nvSpPr>
        <p:spPr>
          <a:xfrm>
            <a:off x="530350" y="2028500"/>
            <a:ext cx="8057100" cy="18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/>
              <a:t>Students will analyze the background of Asian American Native American Pacific Islander Serving-Institution (AANAPISI).</a:t>
            </a:r>
            <a:endParaRPr sz="10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/>
              <a:t>Students will collaborate to research AANAPISIs to identify which school best meets their personal and academic goals.</a:t>
            </a:r>
            <a:endParaRPr sz="10400"/>
          </a:p>
          <a:p>
            <a:pPr marL="398463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The Importance of AANAPISIs</a:t>
            </a:r>
            <a:endParaRPr b="1"/>
          </a:p>
        </p:txBody>
      </p:sp>
      <p:sp>
        <p:nvSpPr>
          <p:cNvPr id="165" name="Google Shape;165;p33"/>
          <p:cNvSpPr txBox="1"/>
          <p:nvPr/>
        </p:nvSpPr>
        <p:spPr>
          <a:xfrm>
            <a:off x="714550" y="1577175"/>
            <a:ext cx="7576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u="sng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p33" title="15 Years of AANAPIS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162" y="1712890"/>
            <a:ext cx="4095483" cy="237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63417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dirty="0"/>
              <a:t>As you read through the handout “</a:t>
            </a:r>
            <a:r>
              <a:rPr lang="en-US" b="1" dirty="0"/>
              <a:t>Stop and Jot: The Rise of AANAPISIs</a:t>
            </a:r>
            <a:r>
              <a:rPr lang="en-US" dirty="0"/>
              <a:t>,” stop and jot down a brief summary of each section.</a:t>
            </a:r>
            <a:br>
              <a:rPr lang="en-US" dirty="0"/>
            </a:br>
            <a:r>
              <a:rPr lang="en-US" dirty="0"/>
              <a:t> </a:t>
            </a:r>
            <a:endParaRPr dirty="0"/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Be sure to include all information important to the understanding of that section. </a:t>
            </a:r>
            <a:endParaRPr dirty="0"/>
          </a:p>
        </p:txBody>
      </p:sp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b="1"/>
              <a:t>Stop and Jot </a:t>
            </a:r>
            <a:endParaRPr b="1"/>
          </a:p>
        </p:txBody>
      </p:sp>
      <p:pic>
        <p:nvPicPr>
          <p:cNvPr id="173" name="Google Shape;1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800" y="102112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530350" y="2028501"/>
            <a:ext cx="77724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is there a greater need for Asian American Native American Pacific Islander Serving-Institutions (AANAPISIs)?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>
            <a:spLocks noGrp="1"/>
          </p:cNvSpPr>
          <p:nvPr>
            <p:ph type="body" idx="1"/>
          </p:nvPr>
        </p:nvSpPr>
        <p:spPr>
          <a:xfrm>
            <a:off x="457200" y="1164647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In groups, you will research an AANAPI College or University to gain more information about the school. </a:t>
            </a:r>
            <a:endParaRPr dirty="0"/>
          </a:p>
          <a:p>
            <a:pPr marL="4572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100" dirty="0"/>
          </a:p>
          <a:p>
            <a:pPr marL="457200" lvl="0" indent="-393700" algn="l" rtl="0">
              <a:spcBef>
                <a:spcPts val="52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Use the following link to go directly to the list of schools: </a:t>
            </a:r>
            <a:r>
              <a:rPr lang="en-US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http://k20.ou.edu/aanapisis</a:t>
            </a:r>
            <a:endParaRPr lang="en-US" u="sng" dirty="0">
              <a:solidFill>
                <a:srgbClr val="0000FF"/>
              </a:solidFill>
            </a:endParaRPr>
          </a:p>
          <a:p>
            <a:pPr marL="63500" lvl="0" indent="0" algn="l" rtl="0"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dirty="0">
              <a:solidFill>
                <a:srgbClr val="0000FF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dirty="0"/>
              <a:t>As a group, select a college/university and using the </a:t>
            </a:r>
            <a:r>
              <a:rPr lang="en-US" b="1" dirty="0"/>
              <a:t>Research Project Handout</a:t>
            </a:r>
            <a:r>
              <a:rPr lang="en-US" dirty="0"/>
              <a:t> follow along with the questions. </a:t>
            </a:r>
            <a:endParaRPr dirty="0"/>
          </a:p>
        </p:txBody>
      </p:sp>
      <p:sp>
        <p:nvSpPr>
          <p:cNvPr id="185" name="Google Shape;185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AANAPISI Research Project 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>
            <a:spLocks noGrp="1"/>
          </p:cNvSpPr>
          <p:nvPr>
            <p:ph type="body" idx="1"/>
          </p:nvPr>
        </p:nvSpPr>
        <p:spPr>
          <a:xfrm>
            <a:off x="292500" y="955000"/>
            <a:ext cx="7189500" cy="3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 your groups you will create an Anchor Chart to </a:t>
            </a:r>
            <a:br>
              <a:rPr lang="en-US" sz="2400" dirty="0"/>
            </a:br>
            <a:r>
              <a:rPr lang="en-US" sz="2400" dirty="0"/>
              <a:t>represent the school you researched.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The chart must be visually strong and include a mixture of words and pictures. </a:t>
            </a:r>
            <a:br>
              <a:rPr lang="en-US" sz="2400" dirty="0"/>
            </a:b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Refer to the </a:t>
            </a:r>
            <a:r>
              <a:rPr lang="en-US" sz="2400" b="1" dirty="0">
                <a:solidFill>
                  <a:schemeClr val="accent6"/>
                </a:solidFill>
              </a:rPr>
              <a:t>Anchor Chart Instructions and Requirements</a:t>
            </a:r>
            <a:r>
              <a:rPr lang="en-US" sz="2400" dirty="0"/>
              <a:t> on the </a:t>
            </a:r>
            <a:r>
              <a:rPr lang="en-US" sz="2400" b="1" dirty="0"/>
              <a:t>Research Handout</a:t>
            </a:r>
            <a:r>
              <a:rPr lang="en-US" sz="2400" dirty="0"/>
              <a:t> for the list of everything to include. </a:t>
            </a:r>
            <a:endParaRPr sz="2400" dirty="0"/>
          </a:p>
        </p:txBody>
      </p:sp>
      <p:sp>
        <p:nvSpPr>
          <p:cNvPr id="191" name="Google Shape;191;p37"/>
          <p:cNvSpPr txBox="1">
            <a:spLocks noGrp="1"/>
          </p:cNvSpPr>
          <p:nvPr>
            <p:ph type="title"/>
          </p:nvPr>
        </p:nvSpPr>
        <p:spPr>
          <a:xfrm>
            <a:off x="292500" y="9759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Anchor Chart </a:t>
            </a:r>
            <a:endParaRPr b="1"/>
          </a:p>
        </p:txBody>
      </p:sp>
      <p:pic>
        <p:nvPicPr>
          <p:cNvPr id="192" name="Google Shape;1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725" y="955000"/>
            <a:ext cx="1661550" cy="16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8"/>
          <p:cNvSpPr txBox="1">
            <a:spLocks noGrp="1"/>
          </p:cNvSpPr>
          <p:nvPr>
            <p:ph type="body" idx="1"/>
          </p:nvPr>
        </p:nvSpPr>
        <p:spPr>
          <a:xfrm>
            <a:off x="292000" y="1040675"/>
            <a:ext cx="8394900" cy="370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81000" algn="l" rtl="0">
              <a:spcBef>
                <a:spcPts val="52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Select a spokesperson to speak on behalf of your school. 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All other group members rotate to other charts to learn about the different Colleges/Universities. </a:t>
            </a:r>
            <a:br>
              <a:rPr lang="en-US" sz="2400"/>
            </a:b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As you rotate, think of which school interests you the most and come up with one question you’d ask if you were to visit. </a:t>
            </a:r>
            <a:br>
              <a:rPr lang="en-US" sz="2400"/>
            </a:br>
            <a:r>
              <a:rPr lang="en-US" sz="2400"/>
              <a:t>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Once you have written your question, post it on that school’s chart.  </a:t>
            </a:r>
            <a:endParaRPr sz="2400"/>
          </a:p>
        </p:txBody>
      </p:sp>
      <p:sp>
        <p:nvSpPr>
          <p:cNvPr id="198" name="Google Shape;198;p38"/>
          <p:cNvSpPr txBox="1">
            <a:spLocks noGrp="1"/>
          </p:cNvSpPr>
          <p:nvPr>
            <p:ph type="title"/>
          </p:nvPr>
        </p:nvSpPr>
        <p:spPr>
          <a:xfrm>
            <a:off x="367175" y="1275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Gallery Walk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Road Trip to the Future 	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Essential Question</a:t>
            </a:r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>
            <a:off x="530352" y="2265423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5562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How is equity being supported in higher education?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/>
        </p:nvSpPr>
        <p:spPr>
          <a:xfrm>
            <a:off x="781825" y="466900"/>
            <a:ext cx="3372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George Ariyoshi</a:t>
            </a:r>
            <a:endParaRPr sz="2400" b="1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American lawyer and politician who served as the </a:t>
            </a:r>
            <a:r>
              <a:rPr lang="en-US" sz="1200" b="1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3rd governor of Hawaii</a:t>
            </a: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lang="en-US" sz="1200" b="1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American of Asian</a:t>
            </a: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 descent to serve as a </a:t>
            </a:r>
            <a:r>
              <a:rPr lang="en-US" sz="1200" b="1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governor of any U.S. state or territory</a:t>
            </a: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Hawaii’s longest-serving governor and now considered an elder statesman. </a:t>
            </a:r>
            <a:endParaRPr sz="120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400" y="1866175"/>
            <a:ext cx="2284751" cy="304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 txBox="1"/>
          <p:nvPr/>
        </p:nvSpPr>
        <p:spPr>
          <a:xfrm>
            <a:off x="5026025" y="501800"/>
            <a:ext cx="3739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Tammy Duckworth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U.S. Senator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former member of the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U.S. House of Representatives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Retired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Army National Guard lieutenant colonel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Iraq War Veteran,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Purple Heart recipient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Former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Assistant Secretary of the U.S. Department of Veterans Affairs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5"/>
          <p:cNvPicPr preferRelativeResize="0"/>
          <p:nvPr/>
        </p:nvPicPr>
        <p:blipFill rotWithShape="1">
          <a:blip r:embed="rId4">
            <a:alphaModFix/>
          </a:blip>
          <a:srcRect t="3219" b="9989"/>
          <a:stretch/>
        </p:blipFill>
        <p:spPr>
          <a:xfrm>
            <a:off x="5158350" y="2052650"/>
            <a:ext cx="2555124" cy="27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/>
          <p:nvPr/>
        </p:nvSpPr>
        <p:spPr>
          <a:xfrm>
            <a:off x="781825" y="466900"/>
            <a:ext cx="3372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Patsy Mink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American attorney and politician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woman of color and first Asian-American</a:t>
            </a:r>
            <a:r>
              <a:rPr lang="en-US" sz="1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be elected to the</a:t>
            </a:r>
            <a:r>
              <a:rPr lang="en-US" sz="1200" b="1" dirty="0">
                <a:solidFill>
                  <a:srgbClr val="991B1E"/>
                </a:solidFill>
                <a:latin typeface="Calibri"/>
                <a:ea typeface="Calibri"/>
                <a:cs typeface="Calibri"/>
                <a:sym typeface="Calibri"/>
              </a:rPr>
              <a:t> House of Representatives</a:t>
            </a:r>
            <a:r>
              <a:rPr lang="en-US" sz="1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Key author of Title IX,</a:t>
            </a:r>
            <a:r>
              <a:rPr lang="en-US" sz="1200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 law that advanced gender equality in education.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6"/>
          <p:cNvPicPr preferRelativeResize="0"/>
          <p:nvPr/>
        </p:nvPicPr>
        <p:blipFill rotWithShape="1">
          <a:blip r:embed="rId3">
            <a:alphaModFix/>
          </a:blip>
          <a:srcRect t="5624"/>
          <a:stretch/>
        </p:blipFill>
        <p:spPr>
          <a:xfrm>
            <a:off x="838200" y="1791550"/>
            <a:ext cx="2497275" cy="304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6"/>
          <p:cNvSpPr txBox="1"/>
          <p:nvPr/>
        </p:nvSpPr>
        <p:spPr>
          <a:xfrm>
            <a:off x="5026025" y="349400"/>
            <a:ext cx="3221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Kjell</a:t>
            </a: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 Lindgren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Taiwanese-American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astronaut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 and member of the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NASA Astronaut Group 20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spent a total of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312 days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5 hours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1200" b="1" dirty="0">
                <a:solidFill>
                  <a:srgbClr val="7D1619"/>
                </a:solidFill>
                <a:latin typeface="Calibri"/>
                <a:ea typeface="Calibri"/>
                <a:cs typeface="Calibri"/>
                <a:sym typeface="Calibri"/>
              </a:rPr>
              <a:t>11 minutes combined in space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100" y="1814238"/>
            <a:ext cx="2583041" cy="32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/>
        </p:nvSpPr>
        <p:spPr>
          <a:xfrm>
            <a:off x="726875" y="605675"/>
            <a:ext cx="3545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Shahid Khan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Pakistani-American billionaire, businessman and sports tycoon.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Khan is the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owner of the NFL team the Jacksonville Jaguars and the Premier League’s Fulham F.C., as well as co-owner of All Elite Wrestling (AEW)</a:t>
            </a:r>
            <a:r>
              <a:rPr lang="en-US" sz="1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been listed in Forbes 400 richest Americans and is the 291st richest person in the world.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27"/>
          <p:cNvPicPr preferRelativeResize="0"/>
          <p:nvPr/>
        </p:nvPicPr>
        <p:blipFill rotWithShape="1">
          <a:blip r:embed="rId3">
            <a:alphaModFix/>
          </a:blip>
          <a:srcRect l="6319" r="12557" b="48699"/>
          <a:stretch/>
        </p:blipFill>
        <p:spPr>
          <a:xfrm>
            <a:off x="1182600" y="2274425"/>
            <a:ext cx="2577951" cy="257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/>
          <p:nvPr/>
        </p:nvSpPr>
        <p:spPr>
          <a:xfrm>
            <a:off x="4536875" y="605675"/>
            <a:ext cx="4417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Bo Thao-Urabe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Activist, social entrepreneur and founder and former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Executive Director of the Coalition of Asian American Leaders in MN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Member of President Obama’s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White House Initiative on AAPIs, and Senior Director at AAPIs in Philanthropy</a:t>
            </a:r>
            <a:r>
              <a:rPr lang="en-US" sz="1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1200"/>
              <a:buFont typeface="Calibri"/>
              <a:buChar char="●"/>
            </a:pP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COO of </a:t>
            </a:r>
            <a:r>
              <a:rPr lang="en-US" sz="1200" b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RedGreen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Rivers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an enterprise which connects artisan women in SE Asian to global markets.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7"/>
          <p:cNvPicPr preferRelativeResize="0"/>
          <p:nvPr/>
        </p:nvPicPr>
        <p:blipFill rotWithShape="1">
          <a:blip r:embed="rId4">
            <a:alphaModFix/>
          </a:blip>
          <a:srcRect l="15344" r="-6518" b="16534"/>
          <a:stretch/>
        </p:blipFill>
        <p:spPr>
          <a:xfrm>
            <a:off x="5070275" y="2274425"/>
            <a:ext cx="2648299" cy="257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/>
          <p:nvPr/>
        </p:nvSpPr>
        <p:spPr>
          <a:xfrm>
            <a:off x="483375" y="543100"/>
            <a:ext cx="427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Jennifer Yuh Nelson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100"/>
              <a:buChar char="●"/>
            </a:pP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South Korean-born American story artist, character designer, TV director, illustrator, and film director.</a:t>
            </a:r>
            <a:endParaRPr sz="11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100"/>
              <a:buChar char="●"/>
            </a:pP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directed such films as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Kung Fu Panda 2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Kung Fu Panda 3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and the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Darkest Minds</a:t>
            </a:r>
            <a:r>
              <a:rPr lang="en-US" sz="1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100"/>
              <a:buFont typeface="Calibri"/>
              <a:buChar char="●"/>
            </a:pP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worked as a story artist for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Spirit: Stallion of the Cimarron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1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Sinbad:Legend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of the Seven Seas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Madagascar</a:t>
            </a: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, etc. </a:t>
            </a:r>
            <a:endParaRPr sz="11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100"/>
              <a:buFont typeface="Calibri"/>
              <a:buChar char="●"/>
            </a:pP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First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woman to solely direct</a:t>
            </a:r>
            <a:r>
              <a:rPr lang="en-US" sz="1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1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first </a:t>
            </a:r>
            <a:r>
              <a:rPr lang="en-US" sz="11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Asian American to direct a major American animated film</a:t>
            </a:r>
            <a:r>
              <a:rPr lang="en-US" sz="11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1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8"/>
          <p:cNvSpPr txBox="1"/>
          <p:nvPr/>
        </p:nvSpPr>
        <p:spPr>
          <a:xfrm>
            <a:off x="5143500" y="314500"/>
            <a:ext cx="3379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 lnSpcReduction="10000"/>
          </a:bodyPr>
          <a:lstStyle/>
          <a:p>
            <a:pPr marL="45720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Steve Chen 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Taiwanese-American entrepreneur.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Co-founder of </a:t>
            </a:r>
            <a:r>
              <a:rPr lang="en-US" sz="1200" b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Youtube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previously served as its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Chief Technology Officer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ts val="1200"/>
              <a:buFont typeface="Calibri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Founder of internet company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AVOS Systems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video-sharing app </a:t>
            </a:r>
            <a:r>
              <a:rPr lang="en-US" sz="1200" b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MixBit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28"/>
          <p:cNvPicPr preferRelativeResize="0"/>
          <p:nvPr/>
        </p:nvPicPr>
        <p:blipFill rotWithShape="1">
          <a:blip r:embed="rId3">
            <a:alphaModFix/>
          </a:blip>
          <a:srcRect b="17088"/>
          <a:stretch/>
        </p:blipFill>
        <p:spPr>
          <a:xfrm>
            <a:off x="919950" y="2177175"/>
            <a:ext cx="2665676" cy="26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8"/>
          <p:cNvPicPr preferRelativeResize="0"/>
          <p:nvPr/>
        </p:nvPicPr>
        <p:blipFill rotWithShape="1">
          <a:blip r:embed="rId4">
            <a:alphaModFix/>
          </a:blip>
          <a:srcRect b="10474"/>
          <a:stretch/>
        </p:blipFill>
        <p:spPr>
          <a:xfrm>
            <a:off x="5622299" y="2038862"/>
            <a:ext cx="2421601" cy="28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/>
          <p:nvPr/>
        </p:nvSpPr>
        <p:spPr>
          <a:xfrm>
            <a:off x="781825" y="466900"/>
            <a:ext cx="3102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Jason </a:t>
            </a:r>
            <a:r>
              <a:rPr lang="en-US" sz="2400" b="1" dirty="0" err="1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Momoa</a:t>
            </a:r>
            <a:endParaRPr sz="24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480"/>
              </a:spcBef>
              <a:spcAft>
                <a:spcPts val="0"/>
              </a:spcAft>
              <a:buClr>
                <a:srgbClr val="991B1E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American TV and film actor and producer.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1200"/>
              <a:buChar char="●"/>
            </a:pP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Known for popular roles, including </a:t>
            </a:r>
            <a:r>
              <a:rPr lang="en-US" sz="1200" b="1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Aquaman</a:t>
            </a:r>
            <a:r>
              <a:rPr lang="en-US" sz="12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Game of Thrones, Justice League, Batman v Superman: Dawn of Justice, Dune</a:t>
            </a:r>
            <a:r>
              <a:rPr lang="en-US" sz="1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and several more. </a:t>
            </a:r>
            <a:endParaRPr sz="12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9"/>
          <p:cNvSpPr txBox="1"/>
          <p:nvPr/>
        </p:nvSpPr>
        <p:spPr>
          <a:xfrm>
            <a:off x="5259877" y="211510"/>
            <a:ext cx="3221700" cy="1572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 fontScale="70000" lnSpcReduction="20000"/>
          </a:bodyPr>
          <a:lstStyle/>
          <a:p>
            <a:pPr marL="0" lvl="0" indent="45720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Bradley Darryl Wong </a:t>
            </a:r>
            <a:endParaRPr sz="3200" b="1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spcBef>
                <a:spcPts val="480"/>
              </a:spcBef>
              <a:spcAft>
                <a:spcPts val="0"/>
              </a:spcAft>
              <a:buClr>
                <a:srgbClr val="7D1619"/>
              </a:buClr>
              <a:buSzPct val="100000"/>
              <a:buChar char="●"/>
            </a:pPr>
            <a:r>
              <a:rPr lang="en-US" sz="17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Emmy nominated and Tony award winning American actor.</a:t>
            </a:r>
            <a:endParaRPr sz="17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ct val="100000"/>
              <a:buFont typeface="Calibri"/>
              <a:buChar char="●"/>
            </a:pPr>
            <a:r>
              <a:rPr lang="en-US" sz="17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His work includes roles in </a:t>
            </a:r>
            <a:r>
              <a:rPr lang="en-US" sz="17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Father of the Bride, Law &amp; </a:t>
            </a:r>
            <a:r>
              <a:rPr lang="en-US" sz="1700" b="1" i="1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Order:SVU</a:t>
            </a:r>
            <a:r>
              <a:rPr lang="en-US" sz="17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OZ, Jurassic Park </a:t>
            </a:r>
            <a:r>
              <a:rPr lang="en-US" sz="17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franchise. </a:t>
            </a:r>
            <a:endParaRPr sz="1700" dirty="0">
              <a:solidFill>
                <a:srgbClr val="6262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9085" algn="l" rtl="0">
              <a:spcBef>
                <a:spcPts val="0"/>
              </a:spcBef>
              <a:spcAft>
                <a:spcPts val="0"/>
              </a:spcAft>
              <a:buClr>
                <a:srgbClr val="7D1619"/>
              </a:buClr>
              <a:buSzPct val="100000"/>
              <a:buFont typeface="Calibri"/>
              <a:buChar char="●"/>
            </a:pPr>
            <a:r>
              <a:rPr lang="en-US" sz="1900" dirty="0">
                <a:solidFill>
                  <a:srgbClr val="626262"/>
                </a:solidFill>
                <a:latin typeface="Calibri"/>
                <a:ea typeface="Calibri"/>
                <a:cs typeface="Calibri"/>
                <a:sym typeface="Calibri"/>
              </a:rPr>
              <a:t>Has voices roles in </a:t>
            </a:r>
            <a:r>
              <a:rPr lang="en-US" sz="19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Mulan</a:t>
            </a:r>
            <a:r>
              <a:rPr lang="en-US" sz="19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9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Mulan II</a:t>
            </a:r>
            <a:r>
              <a:rPr lang="en-US" sz="19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, and video game </a:t>
            </a:r>
            <a:r>
              <a:rPr lang="en-US" sz="1900" b="1" i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Kingdom Hearts II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975" y="1866175"/>
            <a:ext cx="2483776" cy="304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466" y="1866175"/>
            <a:ext cx="2331959" cy="312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Tell Me Everything </a:t>
            </a:r>
            <a:endParaRPr b="1"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1"/>
          </p:nvPr>
        </p:nvSpPr>
        <p:spPr>
          <a:xfrm>
            <a:off x="457200" y="1309350"/>
            <a:ext cx="58425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From politicians to entertainers to entrepreneurs, what might all these successful individuals have in common?</a:t>
            </a: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sz="1300" dirty="0">
              <a:solidFill>
                <a:srgbClr val="3F3F3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2925" y="1060900"/>
            <a:ext cx="1904950" cy="19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1492</Words>
  <Application>Microsoft Office PowerPoint</Application>
  <PresentationFormat>On-screen Show (16:9)</PresentationFormat>
  <Paragraphs>113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Noto Sans Symbols</vt:lpstr>
      <vt:lpstr>LEARN theme</vt:lpstr>
      <vt:lpstr>LEARN theme</vt:lpstr>
      <vt:lpstr>PowerPoint Presentation</vt:lpstr>
      <vt:lpstr>Road Trip to the Future  </vt:lpstr>
      <vt:lpstr>Essential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Tell Me Everything </vt:lpstr>
      <vt:lpstr>AANAPISI Programs </vt:lpstr>
      <vt:lpstr>Lesson Objectives</vt:lpstr>
      <vt:lpstr>The Importance of AANAPISIs</vt:lpstr>
      <vt:lpstr>Stop and Jot </vt:lpstr>
      <vt:lpstr>Essential Question</vt:lpstr>
      <vt:lpstr>AANAPISI Research Project </vt:lpstr>
      <vt:lpstr>Anchor Chart </vt:lpstr>
      <vt:lpstr>Gallery Walk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</dc:creator>
  <cp:lastModifiedBy>Bracken, Pam</cp:lastModifiedBy>
  <cp:revision>2</cp:revision>
  <dcterms:modified xsi:type="dcterms:W3CDTF">2023-05-25T20:44:00Z</dcterms:modified>
</cp:coreProperties>
</file>