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l+87GOvxF1t9ati3iqQkwIKFo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7696F-95EA-BF2C-5BCB-9F95AD355764}" v="719" dt="2025-04-24T15:54:51.050"/>
  </p1510:revLst>
</p1510:revInfo>
</file>

<file path=ppt/tableStyles.xml><?xml version="1.0" encoding="utf-8"?>
<a:tblStyleLst xmlns:a="http://schemas.openxmlformats.org/drawingml/2006/main" def="{3C53198F-7423-4DAB-82FD-8E5F3D111927}">
  <a:tblStyle styleId="{3C53198F-7423-4DAB-82FD-8E5F3D11192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154" d="100"/>
          <a:sy n="154" d="100"/>
        </p:scale>
        <p:origin x="9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sack, Bradly J." userId="S::bradly.cusack@ou.edu::14056f69-e9e3-4482-b2c8-4eba48a664a7" providerId="AD" clId="Web-{A597696F-95EA-BF2C-5BCB-9F95AD355764}"/>
    <pc:docChg chg="modSld">
      <pc:chgData name="Cusack, Bradly J." userId="S::bradly.cusack@ou.edu::14056f69-e9e3-4482-b2c8-4eba48a664a7" providerId="AD" clId="Web-{A597696F-95EA-BF2C-5BCB-9F95AD355764}" dt="2025-04-24T15:54:36.456" v="591"/>
      <pc:docMkLst>
        <pc:docMk/>
      </pc:docMkLst>
      <pc:sldChg chg="addSp delSp modSp">
        <pc:chgData name="Cusack, Bradly J." userId="S::bradly.cusack@ou.edu::14056f69-e9e3-4482-b2c8-4eba48a664a7" providerId="AD" clId="Web-{A597696F-95EA-BF2C-5BCB-9F95AD355764}" dt="2025-04-24T15:54:36.456" v="591"/>
        <pc:sldMkLst>
          <pc:docMk/>
          <pc:sldMk cId="0" sldId="265"/>
        </pc:sldMkLst>
        <pc:spChg chg="add del mod">
          <ac:chgData name="Cusack, Bradly J." userId="S::bradly.cusack@ou.edu::14056f69-e9e3-4482-b2c8-4eba48a664a7" providerId="AD" clId="Web-{A597696F-95EA-BF2C-5BCB-9F95AD355764}" dt="2025-04-24T15:38:31.443" v="105"/>
          <ac:spMkLst>
            <pc:docMk/>
            <pc:sldMk cId="0" sldId="265"/>
            <ac:spMk id="3" creationId="{466AE188-1549-439F-D3FF-0CFDC5583EA5}"/>
          </ac:spMkLst>
        </pc:spChg>
        <pc:spChg chg="add del mod">
          <ac:chgData name="Cusack, Bradly J." userId="S::bradly.cusack@ou.edu::14056f69-e9e3-4482-b2c8-4eba48a664a7" providerId="AD" clId="Web-{A597696F-95EA-BF2C-5BCB-9F95AD355764}" dt="2025-04-24T15:46:33.387" v="260" actId="1076"/>
          <ac:spMkLst>
            <pc:docMk/>
            <pc:sldMk cId="0" sldId="265"/>
            <ac:spMk id="165" creationId="{00000000-0000-0000-0000-000000000000}"/>
          </ac:spMkLst>
        </pc:spChg>
        <pc:graphicFrameChg chg="add del mod modGraphic">
          <ac:chgData name="Cusack, Bradly J." userId="S::bradly.cusack@ou.edu::14056f69-e9e3-4482-b2c8-4eba48a664a7" providerId="AD" clId="Web-{A597696F-95EA-BF2C-5BCB-9F95AD355764}" dt="2025-04-24T15:46:00.091" v="253"/>
          <ac:graphicFrameMkLst>
            <pc:docMk/>
            <pc:sldMk cId="0" sldId="265"/>
            <ac:graphicFrameMk id="5" creationId="{AE39DA10-831F-E8FD-8F2E-4D60B277EE85}"/>
          </ac:graphicFrameMkLst>
        </pc:graphicFrameChg>
        <pc:graphicFrameChg chg="add del mod">
          <ac:chgData name="Cusack, Bradly J." userId="S::bradly.cusack@ou.edu::14056f69-e9e3-4482-b2c8-4eba48a664a7" providerId="AD" clId="Web-{A597696F-95EA-BF2C-5BCB-9F95AD355764}" dt="2025-04-24T15:46:36.934" v="261"/>
          <ac:graphicFrameMkLst>
            <pc:docMk/>
            <pc:sldMk cId="0" sldId="265"/>
            <ac:graphicFrameMk id="7" creationId="{02354EE0-2A57-22A0-2264-F9C26566E011}"/>
          </ac:graphicFrameMkLst>
        </pc:graphicFrameChg>
        <pc:graphicFrameChg chg="add del mod modGraphic">
          <ac:chgData name="Cusack, Bradly J." userId="S::bradly.cusack@ou.edu::14056f69-e9e3-4482-b2c8-4eba48a664a7" providerId="AD" clId="Web-{A597696F-95EA-BF2C-5BCB-9F95AD355764}" dt="2025-04-24T15:50:20.102" v="409"/>
          <ac:graphicFrameMkLst>
            <pc:docMk/>
            <pc:sldMk cId="0" sldId="265"/>
            <ac:graphicFrameMk id="9" creationId="{52F04750-EE9A-09C7-A1C1-2F11DB3501AE}"/>
          </ac:graphicFrameMkLst>
        </pc:graphicFrameChg>
        <pc:graphicFrameChg chg="add del">
          <ac:chgData name="Cusack, Bradly J." userId="S::bradly.cusack@ou.edu::14056f69-e9e3-4482-b2c8-4eba48a664a7" providerId="AD" clId="Web-{A597696F-95EA-BF2C-5BCB-9F95AD355764}" dt="2025-04-24T15:47:53.386" v="325"/>
          <ac:graphicFrameMkLst>
            <pc:docMk/>
            <pc:sldMk cId="0" sldId="265"/>
            <ac:graphicFrameMk id="10" creationId="{1EBCC79D-916C-3941-EE50-738D6745A1E0}"/>
          </ac:graphicFrameMkLst>
        </pc:graphicFrameChg>
        <pc:graphicFrameChg chg="add mod modGraphic">
          <ac:chgData name="Cusack, Bradly J." userId="S::bradly.cusack@ou.edu::14056f69-e9e3-4482-b2c8-4eba48a664a7" providerId="AD" clId="Web-{A597696F-95EA-BF2C-5BCB-9F95AD355764}" dt="2025-04-24T15:54:36.456" v="591"/>
          <ac:graphicFrameMkLst>
            <pc:docMk/>
            <pc:sldMk cId="0" sldId="265"/>
            <ac:graphicFrameMk id="11" creationId="{3955D37E-898D-BBFA-77F4-AB86F91A143B}"/>
          </ac:graphicFrameMkLst>
        </pc:graphicFrameChg>
        <pc:graphicFrameChg chg="add del mod">
          <ac:chgData name="Cusack, Bradly J." userId="S::bradly.cusack@ou.edu::14056f69-e9e3-4482-b2c8-4eba48a664a7" providerId="AD" clId="Web-{A597696F-95EA-BF2C-5BCB-9F95AD355764}" dt="2025-04-24T15:52:01.522" v="491"/>
          <ac:graphicFrameMkLst>
            <pc:docMk/>
            <pc:sldMk cId="0" sldId="265"/>
            <ac:graphicFrameMk id="13" creationId="{ABCBE14A-C149-BA8C-B599-5D88E634A3DE}"/>
          </ac:graphicFrameMkLst>
        </pc:graphicFrameChg>
        <pc:graphicFrameChg chg="mod modGraphic">
          <ac:chgData name="Cusack, Bradly J." userId="S::bradly.cusack@ou.edu::14056f69-e9e3-4482-b2c8-4eba48a664a7" providerId="AD" clId="Web-{A597696F-95EA-BF2C-5BCB-9F95AD355764}" dt="2025-04-24T15:31:14.873" v="6"/>
          <ac:graphicFrameMkLst>
            <pc:docMk/>
            <pc:sldMk cId="0" sldId="265"/>
            <ac:graphicFrameMk id="166" creationId="{00000000-0000-0000-0000-000000000000}"/>
          </ac:graphicFrameMkLst>
        </pc:graphicFrameChg>
        <pc:graphicFrameChg chg="mod modGraphic">
          <ac:chgData name="Cusack, Bradly J." userId="S::bradly.cusack@ou.edu::14056f69-e9e3-4482-b2c8-4eba48a664a7" providerId="AD" clId="Web-{A597696F-95EA-BF2C-5BCB-9F95AD355764}" dt="2025-04-24T15:43:02.250" v="243"/>
          <ac:graphicFrameMkLst>
            <pc:docMk/>
            <pc:sldMk cId="0" sldId="265"/>
            <ac:graphicFrameMk id="167" creationId="{00000000-0000-0000-0000-000000000000}"/>
          </ac:graphicFrameMkLst>
        </pc:graphicFrameChg>
        <pc:graphicFrameChg chg="mod modGraphic">
          <ac:chgData name="Cusack, Bradly J." userId="S::bradly.cusack@ou.edu::14056f69-e9e3-4482-b2c8-4eba48a664a7" providerId="AD" clId="Web-{A597696F-95EA-BF2C-5BCB-9F95AD355764}" dt="2025-04-24T15:53:10.645" v="561"/>
          <ac:graphicFrameMkLst>
            <pc:docMk/>
            <pc:sldMk cId="0" sldId="265"/>
            <ac:graphicFrameMk id="168" creationId="{00000000-0000-0000-0000-000000000000}"/>
          </ac:graphicFrameMkLst>
        </pc:graphicFrameChg>
        <pc:graphicFrameChg chg="add del mod modGraphic">
          <ac:chgData name="Cusack, Bradly J." userId="S::bradly.cusack@ou.edu::14056f69-e9e3-4482-b2c8-4eba48a664a7" providerId="AD" clId="Web-{A597696F-95EA-BF2C-5BCB-9F95AD355764}" dt="2025-04-24T15:50:29.711" v="410"/>
          <ac:graphicFrameMkLst>
            <pc:docMk/>
            <pc:sldMk cId="0" sldId="265"/>
            <ac:graphicFrameMk id="169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KVRiyY6h0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ct.org/content/act/en/products-and-services/the-act/registration/fees/fee-waivers.html" TargetMode="External"/><Relationship Id="rId4" Type="http://schemas.openxmlformats.org/officeDocument/2006/relationships/hyperlink" Target="https://www.act.org/content/act/en/products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um8vhbOBM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7e88a96c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37e88a96c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c31566f4f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5c31566f4f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c31566f4f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5c31566f4f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c31566f4f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5c31566f4f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 dirty="0"/>
              <a:t>Video:</a:t>
            </a:r>
            <a:r>
              <a:rPr lang="en" dirty="0"/>
              <a:t> </a:t>
            </a: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ACT. (2019, June 5). </a:t>
            </a:r>
            <a:r>
              <a:rPr lang="en" sz="1800" b="0" i="1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How to Apply for an ACT Fee Waiver</a:t>
            </a: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https://youtu.be/8KVRiyY6h0I</a:t>
            </a:r>
            <a:br>
              <a:rPr lang="en" dirty="0"/>
            </a:br>
            <a:r>
              <a:rPr lang="en" b="1" dirty="0"/>
              <a:t>ACT Fee Waivers Website:</a:t>
            </a:r>
            <a:r>
              <a:rPr lang="en" dirty="0"/>
              <a:t>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https://www.act.org/content/act/en/products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-and-services/the-act/registration/fees/fee-waivers.html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c31566f4f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5c31566f4f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Sticky Bars. Strategies.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https://learn.k20center.ou.edu/strategy/129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2c967f8a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2c967f8a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2c967f8a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2c967f8a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c31566f4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5c31566f4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ACT. (2017, September 28). </a:t>
            </a:r>
            <a:r>
              <a:rPr lang="en" sz="1800" b="0" i="1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Understanding Your ACT Score Report</a:t>
            </a: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https://youtu.be/0um8vhbOBM4</a:t>
            </a:r>
            <a:endParaRPr sz="1800" b="0" i="0" u="none" strike="noStrike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c31566f4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5c31566f4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POMS: Point of Most Significance. Strategies.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c31566f4f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c31566f4f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c31566f4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5c31566f4f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7e88a9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37e88a9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2c967f8a9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2c967f8a9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2c967f8a9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2c967f8a9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2c967f8a9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2c967f8a9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2c967f8a9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2c967f8a9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2c967f8a9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2c967f8a9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2c967f8a9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2c967f8a9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2c967f8a9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2c967f8a9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2c967f8a9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2c967f8a9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2c967f8a9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2c967f8a9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2c967f8a9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2c967f8a9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2c967f8a9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2c967f8a9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2c967f8a9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2c967f8a9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2c967f8a9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2c967f8a9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2c967f8a9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2c967f8a9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2c967f8a9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2c967f8a9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2c967f8a9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2c967f8a9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2c967f8a9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2c967f8a9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2c967f8a9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2c967f8a9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2c967f8a9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2c967f8a9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2c967f8a9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2c967f8a9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2c967f8a9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2c967f8a9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2c967f8a9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2c967f8a9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2c967f8a9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2c967f8a9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2c967f8a9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2c967f8a9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2c967f8a9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2c967f8a9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2c967f8a9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2c967f8a9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2c967f8a9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2c967f8a9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2c967f8a9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2c967f8a9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2c967f8a9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g2a2c967f8a9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2c967f8a9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2c967f8a9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2c967f8a9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2c967f8a9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2c967f8a9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2c967f8a9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2c967f8a9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2c967f8a9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2c967f8a9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2c967f8a9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2c967f8a9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2c967f8a9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2c967f8a9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2c967f8a9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2c967f8a9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8KVRiyY6h0I?feature=oembed" TargetMode="External"/><Relationship Id="rId5" Type="http://schemas.openxmlformats.org/officeDocument/2006/relationships/hyperlink" Target="https://youtu.be/8KVRiyY6h0I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0um8vhbOBM4?feature=oembed" TargetMode="External"/><Relationship Id="rId5" Type="http://schemas.openxmlformats.org/officeDocument/2006/relationships/hyperlink" Target="https://youtu.be/0um8vhbOBM4" TargetMode="Externa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.ac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7e88a96c1_0_56"/>
          <p:cNvSpPr txBox="1">
            <a:spLocks noGrp="1"/>
          </p:cNvSpPr>
          <p:nvPr>
            <p:ph type="title"/>
          </p:nvPr>
        </p:nvSpPr>
        <p:spPr>
          <a:xfrm>
            <a:off x="311700" y="229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/>
              <a:t>Math Score Chart</a:t>
            </a:r>
            <a:endParaRPr dirty="0"/>
          </a:p>
        </p:txBody>
      </p:sp>
      <p:graphicFrame>
        <p:nvGraphicFramePr>
          <p:cNvPr id="166" name="Google Shape;166;g237e88a96c1_0_56"/>
          <p:cNvGraphicFramePr/>
          <p:nvPr>
            <p:extLst>
              <p:ext uri="{D42A27DB-BD31-4B8C-83A1-F6EECF244321}">
                <p14:modId xmlns:p14="http://schemas.microsoft.com/office/powerpoint/2010/main" val="3852750703"/>
              </p:ext>
            </p:extLst>
          </p:nvPr>
        </p:nvGraphicFramePr>
        <p:xfrm>
          <a:off x="420806" y="802225"/>
          <a:ext cx="1828800" cy="417546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</a:rPr>
                        <a:t>—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8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</a:rPr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7" name="Google Shape;167;g237e88a96c1_0_56"/>
          <p:cNvGraphicFramePr/>
          <p:nvPr>
            <p:extLst>
              <p:ext uri="{D42A27DB-BD31-4B8C-83A1-F6EECF244321}">
                <p14:modId xmlns:p14="http://schemas.microsoft.com/office/powerpoint/2010/main" val="2894553850"/>
              </p:ext>
            </p:extLst>
          </p:nvPr>
        </p:nvGraphicFramePr>
        <p:xfrm>
          <a:off x="2432340" y="802225"/>
          <a:ext cx="1828800" cy="417546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6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8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13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16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18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8" name="Google Shape;168;g237e88a96c1_0_56"/>
          <p:cNvGraphicFramePr/>
          <p:nvPr>
            <p:extLst>
              <p:ext uri="{D42A27DB-BD31-4B8C-83A1-F6EECF244321}">
                <p14:modId xmlns:p14="http://schemas.microsoft.com/office/powerpoint/2010/main" val="2869395309"/>
              </p:ext>
            </p:extLst>
          </p:nvPr>
        </p:nvGraphicFramePr>
        <p:xfrm>
          <a:off x="4443874" y="802225"/>
          <a:ext cx="1828800" cy="417546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21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</a:rPr>
                        <a:t>—</a:t>
                      </a:r>
                      <a:endParaRPr lang="en-US" dirty="0"/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23</a:t>
                      </a:r>
                      <a:endParaRPr/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25</a:t>
                      </a:r>
                      <a:endParaRPr/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26</a:t>
                      </a:r>
                      <a:endParaRPr/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29</a:t>
                      </a:r>
                      <a:endParaRPr/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27</a:t>
                      </a:r>
                      <a:endParaRPr lang="en-US"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>
                      <a:solidFill>
                        <a:schemeClr val="lt1"/>
                      </a:solidFill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31</a:t>
                      </a:r>
                      <a:endParaRPr lang="en-US"/>
                    </a:p>
                  </a:txBody>
                  <a:tcPr marL="91425" marR="91425" marT="91425" marB="91425">
                    <a:lnL w="9524">
                      <a:solidFill>
                        <a:schemeClr val="lt1"/>
                      </a:solidFill>
                    </a:lnL>
                    <a:lnR w="9524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chemeClr val="lt1"/>
                      </a:solidFill>
                    </a:lnT>
                    <a:lnB w="9524">
                      <a:solidFill>
                        <a:schemeClr val="l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Google Shape;168;g237e88a96c1_0_56">
            <a:extLst>
              <a:ext uri="{FF2B5EF4-FFF2-40B4-BE49-F238E27FC236}">
                <a16:creationId xmlns:a16="http://schemas.microsoft.com/office/drawing/2014/main" id="{3955D37E-898D-BBFA-77F4-AB86F91A1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908035"/>
              </p:ext>
            </p:extLst>
          </p:nvPr>
        </p:nvGraphicFramePr>
        <p:xfrm>
          <a:off x="6456548" y="802225"/>
          <a:ext cx="1828800" cy="417546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29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36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37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38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40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41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42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36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44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c31566f4f_0_4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Calculating Percentage Correct</a:t>
            </a:r>
            <a:endParaRPr/>
          </a:p>
        </p:txBody>
      </p:sp>
      <p:sp>
        <p:nvSpPr>
          <p:cNvPr id="175" name="Google Shape;175;g25c31566f4f_0_4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Divide the number of questions you need to answer correctly by the total number of questions on the math portion, which </a:t>
            </a:r>
            <a:r>
              <a:rPr lang="en"/>
              <a:t>is 45. 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Multiply the result by 100. 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Write this number on the handout in the percentage correct box.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c31566f4f_0_5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Take Action</a:t>
            </a:r>
            <a:endParaRPr/>
          </a:p>
        </p:txBody>
      </p:sp>
      <p:sp>
        <p:nvSpPr>
          <p:cNvPr id="181" name="Google Shape;181;g25c31566f4f_0_5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Choose at least one action you can take to increase your math score.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Add the action to your handout.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Over the next few weeks, practice your action and add the dates you practiced to your handout to keep track of your progress.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F18E5FBE-4517-B193-26A0-21A8D09A6E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1498671" y="1304053"/>
            <a:ext cx="6146659" cy="3057913"/>
          </a:xfrm>
          <a:prstGeom prst="rect">
            <a:avLst/>
          </a:prstGeom>
        </p:spPr>
      </p:pic>
      <p:sp>
        <p:nvSpPr>
          <p:cNvPr id="186" name="Google Shape;186;g25c31566f4f_0_5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Fee Waivers: How to Apply</a:t>
            </a:r>
            <a:endParaRPr/>
          </a:p>
        </p:txBody>
      </p:sp>
      <p:sp>
        <p:nvSpPr>
          <p:cNvPr id="187" name="Google Shape;187;g25c31566f4f_0_597"/>
          <p:cNvSpPr txBox="1"/>
          <p:nvPr/>
        </p:nvSpPr>
        <p:spPr>
          <a:xfrm>
            <a:off x="0" y="4570798"/>
            <a:ext cx="9144000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sng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Fee Waivers</a:t>
            </a:r>
            <a:endParaRPr sz="2200" b="0" i="0" u="none" strike="noStrike" cap="non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c31566f4f_0_6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Sticky Bars: Which Action Did You Pick?</a:t>
            </a:r>
            <a:endParaRPr/>
          </a:p>
        </p:txBody>
      </p:sp>
      <p:sp>
        <p:nvSpPr>
          <p:cNvPr id="194" name="Google Shape;194;g25c31566f4f_0_65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35029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your name on a sticky note.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Place your note above action number you selected.</a:t>
            </a:r>
            <a:endParaRPr/>
          </a:p>
        </p:txBody>
      </p:sp>
      <p:grpSp>
        <p:nvGrpSpPr>
          <p:cNvPr id="195" name="Google Shape;195;g25c31566f4f_0_656"/>
          <p:cNvGrpSpPr/>
          <p:nvPr/>
        </p:nvGrpSpPr>
        <p:grpSpPr>
          <a:xfrm>
            <a:off x="1678133" y="2090888"/>
            <a:ext cx="4938025" cy="3164104"/>
            <a:chOff x="1678133" y="2054726"/>
            <a:chExt cx="4938025" cy="3164104"/>
          </a:xfrm>
        </p:grpSpPr>
        <p:grpSp>
          <p:nvGrpSpPr>
            <p:cNvPr id="196" name="Google Shape;196;g25c31566f4f_0_656"/>
            <p:cNvGrpSpPr/>
            <p:nvPr/>
          </p:nvGrpSpPr>
          <p:grpSpPr>
            <a:xfrm>
              <a:off x="1678133" y="4415936"/>
              <a:ext cx="4223306" cy="802894"/>
              <a:chOff x="1678133" y="4415936"/>
              <a:chExt cx="4223306" cy="802894"/>
            </a:xfrm>
          </p:grpSpPr>
          <p:sp>
            <p:nvSpPr>
              <p:cNvPr id="197" name="Google Shape;197;g25c31566f4f_0_656"/>
              <p:cNvSpPr txBox="1"/>
              <p:nvPr/>
            </p:nvSpPr>
            <p:spPr>
              <a:xfrm>
                <a:off x="1678133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198" name="Google Shape;198;g25c31566f4f_0_656"/>
              <p:cNvSpPr txBox="1"/>
              <p:nvPr/>
            </p:nvSpPr>
            <p:spPr>
              <a:xfrm>
                <a:off x="2344910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  <p:sp>
            <p:nvSpPr>
              <p:cNvPr id="199" name="Google Shape;199;g25c31566f4f_0_656"/>
              <p:cNvSpPr txBox="1"/>
              <p:nvPr/>
            </p:nvSpPr>
            <p:spPr>
              <a:xfrm>
                <a:off x="3011687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  <p:sp>
            <p:nvSpPr>
              <p:cNvPr id="200" name="Google Shape;200;g25c31566f4f_0_656"/>
              <p:cNvSpPr txBox="1"/>
              <p:nvPr/>
            </p:nvSpPr>
            <p:spPr>
              <a:xfrm>
                <a:off x="3678464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  <p:sp>
            <p:nvSpPr>
              <p:cNvPr id="201" name="Google Shape;201;g25c31566f4f_0_656"/>
              <p:cNvSpPr txBox="1"/>
              <p:nvPr/>
            </p:nvSpPr>
            <p:spPr>
              <a:xfrm>
                <a:off x="4345241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  <p:sp>
            <p:nvSpPr>
              <p:cNvPr id="202" name="Google Shape;202;g25c31566f4f_0_656"/>
              <p:cNvSpPr txBox="1"/>
              <p:nvPr/>
            </p:nvSpPr>
            <p:spPr>
              <a:xfrm>
                <a:off x="5012020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/>
              </a:p>
            </p:txBody>
          </p:sp>
        </p:grpSp>
        <p:grpSp>
          <p:nvGrpSpPr>
            <p:cNvPr id="203" name="Google Shape;203;g25c31566f4f_0_656"/>
            <p:cNvGrpSpPr/>
            <p:nvPr/>
          </p:nvGrpSpPr>
          <p:grpSpPr>
            <a:xfrm>
              <a:off x="1820285" y="2054726"/>
              <a:ext cx="4795873" cy="2716722"/>
              <a:chOff x="1820285" y="2054726"/>
              <a:chExt cx="4795873" cy="2716722"/>
            </a:xfrm>
          </p:grpSpPr>
          <p:pic>
            <p:nvPicPr>
              <p:cNvPr id="204" name="Google Shape;204;g25c31566f4f_0_65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820285" y="2054726"/>
                <a:ext cx="4795873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73759" t="38323" r="13848" b="15"/>
              <a:stretch/>
            </p:blipFill>
            <p:spPr>
              <a:xfrm>
                <a:off x="5230708" y="2228254"/>
                <a:ext cx="511134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14753" t="39426" r="73676"/>
              <a:stretch/>
            </p:blipFill>
            <p:spPr>
              <a:xfrm>
                <a:off x="1940297" y="2273085"/>
                <a:ext cx="477231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25891" t="39426" r="62158"/>
              <a:stretch/>
            </p:blipFill>
            <p:spPr>
              <a:xfrm>
                <a:off x="2588300" y="2273085"/>
                <a:ext cx="492917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37953" t="43184" r="49653"/>
              <a:stretch/>
            </p:blipFill>
            <p:spPr>
              <a:xfrm>
                <a:off x="3251989" y="2428068"/>
                <a:ext cx="511134" cy="2343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49986" t="38355" r="38199" b="-16"/>
              <a:stretch/>
            </p:blipFill>
            <p:spPr>
              <a:xfrm>
                <a:off x="3933895" y="2228254"/>
                <a:ext cx="487291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62220" t="39910" r="26434" b="-484"/>
              <a:stretch/>
            </p:blipFill>
            <p:spPr>
              <a:xfrm>
                <a:off x="4591958" y="2273085"/>
                <a:ext cx="467979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2c967f8a9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Power UP: Math </a:t>
            </a:r>
            <a:r>
              <a:rPr lang="en"/>
              <a:t>ACT Prep</a:t>
            </a:r>
            <a:br>
              <a:rPr lang="en" dirty="0"/>
            </a:br>
            <a:r>
              <a:rPr lang="en" dirty="0"/>
              <a:t>Week 1</a:t>
            </a:r>
            <a:endParaRPr dirty="0"/>
          </a:p>
        </p:txBody>
      </p:sp>
      <p:sp>
        <p:nvSpPr>
          <p:cNvPr id="117" name="Google Shape;117;g2a2c967f8a9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Setting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2c967f8a9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3" name="Google Shape;123;g2a2c967f8a9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c31566f4f_0_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29" name="Google Shape;129;g25c31566f4f_0_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Understand the purpose of the ACT and the importance of the math section.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Evaluate current ACT performance and set a realistic goal for the overall test and the math portion.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C3EA2C30-9921-4F7D-59DF-5186A926BC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1276151" y="687749"/>
            <a:ext cx="6591698" cy="3536745"/>
          </a:xfrm>
          <a:prstGeom prst="rect">
            <a:avLst/>
          </a:prstGeom>
        </p:spPr>
      </p:pic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311700" y="4316820"/>
            <a:ext cx="8520600" cy="66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3059"/>
              <a:buNone/>
            </a:pPr>
            <a:r>
              <a:rPr lang="en" u="sng" dirty="0">
                <a:solidFill>
                  <a:srgbClr val="D6D6D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Your ACT Score Report</a:t>
            </a:r>
            <a:endParaRPr dirty="0">
              <a:solidFill>
                <a:srgbClr val="D6D6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c31566f4f_0_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Point of Most Significance</a:t>
            </a:r>
            <a:endParaRPr/>
          </a:p>
        </p:txBody>
      </p:sp>
      <p:sp>
        <p:nvSpPr>
          <p:cNvPr id="141" name="Google Shape;141;g25c31566f4f_0_1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692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What is your main takeaway from the video?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Which suggestion did you find most valuable? </a:t>
            </a:r>
            <a:endParaRPr/>
          </a:p>
        </p:txBody>
      </p:sp>
      <p:pic>
        <p:nvPicPr>
          <p:cNvPr id="142" name="Google Shape;142;g25c31566f4f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4400" y="446819"/>
            <a:ext cx="2755297" cy="24138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262626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c31566f4f_0_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Student Login</a:t>
            </a:r>
            <a:endParaRPr/>
          </a:p>
        </p:txBody>
      </p:sp>
      <p:sp>
        <p:nvSpPr>
          <p:cNvPr id="148" name="Google Shape;148;g25c31566f4f_0_2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Go to the MyACT website: </a:t>
            </a:r>
            <a:r>
              <a:rPr lang="en" u="sng">
                <a:solidFill>
                  <a:srgbClr val="D6D6D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my.act.org</a:t>
            </a:r>
            <a:endParaRPr u="sng">
              <a:solidFill>
                <a:srgbClr val="D6D6D6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>
                <a:solidFill>
                  <a:schemeClr val="lt1"/>
                </a:solidFill>
              </a:rPr>
              <a:t>Find your ACT scores.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c31566f4f_0_3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Goal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Setting: Where I Am</a:t>
            </a:r>
            <a:endParaRPr/>
          </a:p>
        </p:txBody>
      </p:sp>
      <p:sp>
        <p:nvSpPr>
          <p:cNvPr id="154" name="Google Shape;154;g25c31566f4f_0_3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Use the Goal Setting handout to set your ACT goals.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first power bar using your current composite score.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second power bar with your current math score. </a:t>
            </a:r>
            <a:endParaRPr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7e88a96c1_0_0"/>
          <p:cNvSpPr txBox="1">
            <a:spLocks noGrp="1"/>
          </p:cNvSpPr>
          <p:nvPr>
            <p:ph type="title"/>
          </p:nvPr>
        </p:nvSpPr>
        <p:spPr>
          <a:xfrm>
            <a:off x="269275" y="293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Oklahoma College Admission and Scholarships</a:t>
            </a:r>
            <a:endParaRPr/>
          </a:p>
        </p:txBody>
      </p:sp>
      <p:pic>
        <p:nvPicPr>
          <p:cNvPr id="160" name="Google Shape;160;g237e88a96c1_0_0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5849"/>
            <a:ext cx="8438848" cy="409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517</Words>
  <Application>Microsoft Macintosh PowerPoint</Application>
  <PresentationFormat>On-screen Show (16:9)</PresentationFormat>
  <Paragraphs>123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ACT Math</vt:lpstr>
      <vt:lpstr>PowerPoint Presentation</vt:lpstr>
      <vt:lpstr>Power UP: Math ACT Prep Week 1</vt:lpstr>
      <vt:lpstr>Essential Question</vt:lpstr>
      <vt:lpstr>Learning Objectives</vt:lpstr>
      <vt:lpstr>PowerPoint Presentation</vt:lpstr>
      <vt:lpstr>Point of Most Significance</vt:lpstr>
      <vt:lpstr>ACT Student Login</vt:lpstr>
      <vt:lpstr>Goal Setting: Where I Am</vt:lpstr>
      <vt:lpstr>Oklahoma College Admission and Scholarships</vt:lpstr>
      <vt:lpstr>Math Score Chart</vt:lpstr>
      <vt:lpstr>Calculating Percentage Correct</vt:lpstr>
      <vt:lpstr>Take Action</vt:lpstr>
      <vt:lpstr>ACT Fee Waivers: How to Apply</vt:lpstr>
      <vt:lpstr>Sticky Bars: Which Action Did You Pick?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Cross, Keiana C.</cp:lastModifiedBy>
  <cp:revision>110</cp:revision>
  <dcterms:modified xsi:type="dcterms:W3CDTF">2025-04-25T17:50:47Z</dcterms:modified>
</cp:coreProperties>
</file>