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gtiKIZeuOV1LhkTM0oN4ySkyeo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A30617-59E9-C7C6-7400-C5CBCA145EF3}" v="506" dt="2025-04-24T15:51:12.737"/>
  </p1510:revLst>
</p1510:revInfo>
</file>

<file path=ppt/tableStyles.xml><?xml version="1.0" encoding="utf-8"?>
<a:tblStyleLst xmlns:a="http://schemas.openxmlformats.org/drawingml/2006/main" def="{1989058E-28B5-46BA-B9C1-8DE4BFC4C3AC}">
  <a:tblStyle styleId="{1989058E-28B5-46BA-B9C1-8DE4BFC4C3AC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60" d="100"/>
          <a:sy n="160" d="100"/>
        </p:scale>
        <p:origin x="78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oss, Keiana C." userId="S::keianacross@ou.edu::adf42731-8601-46de-9d3f-ee577a4fdeae" providerId="AD" clId="Web-{29A30617-59E9-C7C6-7400-C5CBCA145EF3}"/>
    <pc:docChg chg="modSld">
      <pc:chgData name="Cross, Keiana C." userId="S::keianacross@ou.edu::adf42731-8601-46de-9d3f-ee577a4fdeae" providerId="AD" clId="Web-{29A30617-59E9-C7C6-7400-C5CBCA145EF3}" dt="2025-04-24T15:50:57.330" v="373"/>
      <pc:docMkLst>
        <pc:docMk/>
      </pc:docMkLst>
      <pc:sldChg chg="addSp delSp modSp">
        <pc:chgData name="Cross, Keiana C." userId="S::keianacross@ou.edu::adf42731-8601-46de-9d3f-ee577a4fdeae" providerId="AD" clId="Web-{29A30617-59E9-C7C6-7400-C5CBCA145EF3}" dt="2025-04-24T15:50:57.330" v="373"/>
        <pc:sldMkLst>
          <pc:docMk/>
          <pc:sldMk cId="0" sldId="265"/>
        </pc:sldMkLst>
        <pc:graphicFrameChg chg="add mod modGraphic">
          <ac:chgData name="Cross, Keiana C." userId="S::keianacross@ou.edu::adf42731-8601-46de-9d3f-ee577a4fdeae" providerId="AD" clId="Web-{29A30617-59E9-C7C6-7400-C5CBCA145EF3}" dt="2025-04-24T15:45:41.943" v="371"/>
          <ac:graphicFrameMkLst>
            <pc:docMk/>
            <pc:sldMk cId="0" sldId="265"/>
            <ac:graphicFrameMk id="2" creationId="{DCEA9484-CB69-7D7D-05C0-DC8DE70EED25}"/>
          </ac:graphicFrameMkLst>
        </pc:graphicFrameChg>
        <pc:graphicFrameChg chg="mod modGraphic">
          <ac:chgData name="Cross, Keiana C." userId="S::keianacross@ou.edu::adf42731-8601-46de-9d3f-ee577a4fdeae" providerId="AD" clId="Web-{29A30617-59E9-C7C6-7400-C5CBCA145EF3}" dt="2025-04-24T15:37:17.783" v="241"/>
          <ac:graphicFrameMkLst>
            <pc:docMk/>
            <pc:sldMk cId="0" sldId="265"/>
            <ac:graphicFrameMk id="174" creationId="{00000000-0000-0000-0000-000000000000}"/>
          </ac:graphicFrameMkLst>
        </pc:graphicFrameChg>
        <pc:graphicFrameChg chg="mod modGraphic">
          <ac:chgData name="Cross, Keiana C." userId="S::keianacross@ou.edu::adf42731-8601-46de-9d3f-ee577a4fdeae" providerId="AD" clId="Web-{29A30617-59E9-C7C6-7400-C5CBCA145EF3}" dt="2025-04-24T15:41:54.919" v="295"/>
          <ac:graphicFrameMkLst>
            <pc:docMk/>
            <pc:sldMk cId="0" sldId="265"/>
            <ac:graphicFrameMk id="175" creationId="{00000000-0000-0000-0000-000000000000}"/>
          </ac:graphicFrameMkLst>
        </pc:graphicFrameChg>
        <pc:graphicFrameChg chg="mod modGraphic">
          <ac:chgData name="Cross, Keiana C." userId="S::keianacross@ou.edu::adf42731-8601-46de-9d3f-ee577a4fdeae" providerId="AD" clId="Web-{29A30617-59E9-C7C6-7400-C5CBCA145EF3}" dt="2025-04-24T15:50:57.330" v="373"/>
          <ac:graphicFrameMkLst>
            <pc:docMk/>
            <pc:sldMk cId="0" sldId="265"/>
            <ac:graphicFrameMk id="176" creationId="{00000000-0000-0000-0000-000000000000}"/>
          </ac:graphicFrameMkLst>
        </pc:graphicFrameChg>
        <pc:graphicFrameChg chg="del">
          <ac:chgData name="Cross, Keiana C." userId="S::keianacross@ou.edu::adf42731-8601-46de-9d3f-ee577a4fdeae" providerId="AD" clId="Web-{29A30617-59E9-C7C6-7400-C5CBCA145EF3}" dt="2025-04-24T15:28:17.496" v="0"/>
          <ac:graphicFrameMkLst>
            <pc:docMk/>
            <pc:sldMk cId="0" sldId="265"/>
            <ac:graphicFrameMk id="177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8KVRiyY6h0I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act.org/content/act/en/products-and-services/the-act/registration/fees/fee-waivers.html" TargetMode="External"/><Relationship Id="rId4" Type="http://schemas.openxmlformats.org/officeDocument/2006/relationships/hyperlink" Target="https://www.act.org/content/act/en/products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9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MzsxmwWlq8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01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b="1"/>
              <a:t>Video:</a:t>
            </a:r>
            <a:r>
              <a:rPr lang="en"/>
              <a:t> </a:t>
            </a:r>
            <a:r>
              <a:rPr lang="en" sz="1100" b="0" i="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ACT. (2019, June 5). </a:t>
            </a:r>
            <a:r>
              <a:rPr lang="en" sz="1100" b="0" i="1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How to Apply for an ACT Fee Waiver</a:t>
            </a:r>
            <a:r>
              <a:rPr lang="en" sz="1100" b="0" i="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. [Video]. YouTube. </a:t>
            </a:r>
            <a:r>
              <a:rPr lang="en" sz="11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https://youtu.be/8KVRiyY6h0I</a:t>
            </a:r>
            <a:br>
              <a:rPr lang="en"/>
            </a:br>
            <a:r>
              <a:rPr lang="en" b="1"/>
              <a:t>ACT Fee Waivers Website:</a:t>
            </a:r>
            <a:r>
              <a:rPr lang="en"/>
              <a:t> </a:t>
            </a:r>
            <a:r>
              <a:rPr lang="en" sz="11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https://www.act.org/content/act/en/products</a:t>
            </a:r>
            <a:r>
              <a:rPr lang="en" sz="11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-and-services/the-act/registration/fees/fee-waivers.html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Sticky Bars. Strategies. </a:t>
            </a:r>
            <a:r>
              <a:rPr lang="en" sz="12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https://learn.k20center.ou.edu/strategy/129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6352a8c6ef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6352a8c6ef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6352a8c6ef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6352a8c6ef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Hamilton County Schools. (2019, September 25). </a:t>
            </a:r>
            <a:r>
              <a:rPr lang="en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 advice from students #2. 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YouTube. </a:t>
            </a: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https://youtu.be/mMzsxmwWlq8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POMS: Point of Most Significance. Strategies. </a:t>
            </a:r>
            <a:r>
              <a:rPr lang="en" sz="12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https://learn.k20center.ou.edu/strategy/101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6352a8c6ef_0_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9 Title - Blue">
  <p:cSld name="CUSTOM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6352a8c6ef_0_3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g26352a8c6ef_0_3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10 Title - Blue">
  <p:cSld name="CUSTOM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6352a8c6ef_0_3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g26352a8c6ef_0_3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1 Title - Green">
  <p:cSld name="CUSTOM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6352a8c6ef_0_3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g26352a8c6ef_0_3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2 Title - Green">
  <p:cSld name="CUSTOM_1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6352a8c6ef_0_3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g26352a8c6ef_0_3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3 Title - Green">
  <p:cSld name="CUSTOM_1_1_1_1_1_1_1_1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6352a8c6ef_0_4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g26352a8c6ef_0_4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4 Title - Green">
  <p:cSld name="CUSTOM_1_1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6352a8c6ef_0_4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g26352a8c6ef_0_4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5 Title - Green">
  <p:cSld name="CUSTOM_1_1_1_1_1_1_1_1_1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6352a8c6ef_0_4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g26352a8c6ef_0_4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6 Title - Green">
  <p:cSld name="CUSTOM_1_1_1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6352a8c6ef_0_5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g26352a8c6ef_0_5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7 Title - Green">
  <p:cSld name="CUSTOM_1_1_1_1_1_1_1_1_1_1_2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6352a8c6ef_0_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g26352a8c6ef_0_5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8 Title - Green">
  <p:cSld name="CUSTOM_1_1_1_1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6352a8c6ef_0_5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g26352a8c6ef_0_5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1 Title - Blue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6352a8c6ef_0_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g26352a8c6ef_0_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9 Title - Green">
  <p:cSld name="CUSTOM_1_1_1_1_1_1_1_1_1_1_2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6352a8c6ef_0_6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g26352a8c6ef_0_6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10 Title - Green">
  <p:cSld name="CUSTOM_1_1_1_1_1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6352a8c6ef_0_6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g26352a8c6ef_0_6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6352a8c6ef_0_6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73" name="Google Shape;73;g26352a8c6ef_0_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6352a8c6ef_0_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g26352a8c6ef_0_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g26352a8c6ef_0_6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8" name="Google Shape;78;g26352a8c6ef_0_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6352a8c6ef_0_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g26352a8c6ef_0_7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g26352a8c6ef_0_7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g26352a8c6ef_0_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4" name="Google Shape;84;g26352a8c6ef_0_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6352a8c6ef_0_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g26352a8c6ef_0_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8" name="Google Shape;88;g26352a8c6ef_0_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6352a8c6ef_0_8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8001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g26352a8c6ef_0_8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8347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g26352a8c6ef_0_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3" name="Google Shape;93;g26352a8c6ef_0_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6352a8c6ef_0_8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6" name="Google Shape;96;g26352a8c6ef_0_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7" name="Google Shape;97;g26352a8c6ef_0_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6352a8c6ef_0_9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26352a8c6ef_0_9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g26352a8c6ef_0_9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g26352a8c6ef_0_9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g26352a8c6ef_0_9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g26352a8c6ef_0_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6352a8c6ef_0_10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7" name="Google Shape;107;g26352a8c6ef_0_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2 Title - Blue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26352a8c6ef_0_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g26352a8c6ef_0_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6352a8c6ef_0_10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0" name="Google Shape;110;g26352a8c6ef_0_10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1" name="Google Shape;111;g26352a8c6ef_0_10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1 Title - Blue 1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6352a8c6ef_0_10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g26352a8c6ef_0_10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3 Title - Blue">
  <p:cSld name="CUSTOM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26352a8c6ef_0_1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g26352a8c6ef_0_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4 Title - Blue">
  <p:cSld name="CUSTOM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6352a8c6ef_0_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g26352a8c6ef_0_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5 Title - Blue">
  <p:cSld name="CUSTOM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6352a8c6ef_0_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g26352a8c6ef_0_1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6 Title - Blue">
  <p:cSld name="CUSTOM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26352a8c6ef_0_2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g26352a8c6ef_0_2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7 Title - Blue">
  <p:cSld name="CUSTOM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6352a8c6ef_0_2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g26352a8c6ef_0_2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8 Title - Blue">
  <p:cSld name="CUSTOM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6352a8c6ef_0_2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g26352a8c6ef_0_2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3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6352a8c6ef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g26352a8c6ef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g26352a8c6ef_0_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8KVRiyY6h0I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youtu.be/mMzsxmwWlq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y.act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"/>
          <p:cNvSpPr txBox="1">
            <a:spLocks noGrp="1"/>
          </p:cNvSpPr>
          <p:nvPr>
            <p:ph type="title"/>
          </p:nvPr>
        </p:nvSpPr>
        <p:spPr>
          <a:xfrm>
            <a:off x="311700" y="1629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English Score Chart</a:t>
            </a:r>
            <a:endParaRPr/>
          </a:p>
        </p:txBody>
      </p:sp>
      <p:graphicFrame>
        <p:nvGraphicFramePr>
          <p:cNvPr id="174" name="Google Shape;174;p10"/>
          <p:cNvGraphicFramePr/>
          <p:nvPr>
            <p:extLst>
              <p:ext uri="{D42A27DB-BD31-4B8C-83A1-F6EECF244321}">
                <p14:modId xmlns:p14="http://schemas.microsoft.com/office/powerpoint/2010/main" val="3949640491"/>
              </p:ext>
            </p:extLst>
          </p:nvPr>
        </p:nvGraphicFramePr>
        <p:xfrm>
          <a:off x="239925" y="802225"/>
          <a:ext cx="1944225" cy="4175460"/>
        </p:xfrm>
        <a:graphic>
          <a:graphicData uri="http://schemas.openxmlformats.org/drawingml/2006/table">
            <a:tbl>
              <a:tblPr>
                <a:noFill/>
                <a:tableStyleId>{1989058E-28B5-46BA-B9C1-8DE4BFC4C3AC}</a:tableStyleId>
              </a:tblPr>
              <a:tblGrid>
                <a:gridCol w="94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6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 dirty="0">
                          <a:solidFill>
                            <a:srgbClr val="FFFFFF"/>
                          </a:solidFill>
                        </a:rPr>
                        <a:t>English Score</a:t>
                      </a:r>
                      <a:endParaRPr sz="1400" b="1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C84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 dirty="0">
                          <a:solidFill>
                            <a:srgbClr val="FFFFFF"/>
                          </a:solidFill>
                        </a:rPr>
                        <a:t>Answers Correct</a:t>
                      </a:r>
                      <a:endParaRPr sz="1400" b="1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C84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FFFFFF"/>
                          </a:solidFill>
                        </a:rPr>
                        <a:t>1</a:t>
                      </a:r>
                      <a:endParaRPr sz="1400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FFFFFF"/>
                          </a:solidFill>
                        </a:rPr>
                        <a:t>0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FFFFFF"/>
                          </a:solidFill>
                        </a:rPr>
                        <a:t>2</a:t>
                      </a:r>
                      <a:endParaRPr sz="1400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FFFFFF"/>
                          </a:solidFill>
                        </a:rPr>
                        <a:t>-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FFFFFF"/>
                          </a:solidFill>
                        </a:rPr>
                        <a:t>3</a:t>
                      </a:r>
                      <a:endParaRPr sz="1400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FFFFFF"/>
                          </a:solidFill>
                        </a:rPr>
                        <a:t>2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FFFFFF"/>
                          </a:solidFill>
                        </a:rPr>
                        <a:t>4</a:t>
                      </a:r>
                      <a:endParaRPr sz="1400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FFFFFF"/>
                          </a:solidFill>
                        </a:rPr>
                        <a:t>3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FFFFFF"/>
                          </a:solidFill>
                        </a:rPr>
                        <a:t>5</a:t>
                      </a:r>
                      <a:endParaRPr sz="1400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FFFFFF"/>
                          </a:solidFill>
                        </a:rPr>
                        <a:t>4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FFFFFF"/>
                          </a:solidFill>
                        </a:rPr>
                        <a:t>6</a:t>
                      </a:r>
                      <a:endParaRPr sz="1400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FFFFFF"/>
                          </a:solidFill>
                        </a:rPr>
                        <a:t>5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FFFFFF"/>
                          </a:solidFill>
                        </a:rPr>
                        <a:t>7</a:t>
                      </a:r>
                      <a:endParaRPr sz="1400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FFFFFF"/>
                          </a:solidFill>
                        </a:rPr>
                        <a:t>6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FFFFFF"/>
                          </a:solidFill>
                        </a:rPr>
                        <a:t>8</a:t>
                      </a:r>
                      <a:endParaRPr sz="1400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FFFFFF"/>
                          </a:solidFill>
                        </a:rPr>
                        <a:t>7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FFFFFF"/>
                          </a:solidFill>
                        </a:rPr>
                        <a:t>9</a:t>
                      </a:r>
                      <a:endParaRPr sz="1400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FFFFFF"/>
                          </a:solidFill>
                        </a:rPr>
                        <a:t>9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75" name="Google Shape;175;p10"/>
          <p:cNvGraphicFramePr/>
          <p:nvPr>
            <p:extLst>
              <p:ext uri="{D42A27DB-BD31-4B8C-83A1-F6EECF244321}">
                <p14:modId xmlns:p14="http://schemas.microsoft.com/office/powerpoint/2010/main" val="3165319277"/>
              </p:ext>
            </p:extLst>
          </p:nvPr>
        </p:nvGraphicFramePr>
        <p:xfrm>
          <a:off x="2341273" y="802225"/>
          <a:ext cx="1900125" cy="4175460"/>
        </p:xfrm>
        <a:graphic>
          <a:graphicData uri="http://schemas.openxmlformats.org/drawingml/2006/table">
            <a:tbl>
              <a:tblPr>
                <a:noFill/>
                <a:tableStyleId>{1989058E-28B5-46BA-B9C1-8DE4BFC4C3AC}</a:tableStyleId>
              </a:tblPr>
              <a:tblGrid>
                <a:gridCol w="955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 dirty="0">
                          <a:solidFill>
                            <a:srgbClr val="FFFFFF"/>
                          </a:solidFill>
                        </a:rPr>
                        <a:t>English Score</a:t>
                      </a:r>
                      <a:endParaRPr sz="1400" b="1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C84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 dirty="0">
                          <a:solidFill>
                            <a:srgbClr val="FFFFFF"/>
                          </a:solidFill>
                        </a:rPr>
                        <a:t>Answers Correct</a:t>
                      </a:r>
                      <a:endParaRPr sz="1400" b="1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C84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FFFFFF"/>
                          </a:solidFill>
                        </a:rPr>
                        <a:t>10</a:t>
                      </a:r>
                      <a:endParaRPr sz="1400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FFFFFF"/>
                          </a:solidFill>
                        </a:rPr>
                        <a:t>11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FFFFFF"/>
                          </a:solidFill>
                        </a:rPr>
                        <a:t>11</a:t>
                      </a:r>
                      <a:endParaRPr sz="1400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FFFFFF"/>
                          </a:solidFill>
                        </a:rPr>
                        <a:t>13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FFFFFF"/>
                          </a:solidFill>
                        </a:rPr>
                        <a:t>12</a:t>
                      </a:r>
                      <a:endParaRPr sz="1400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FFFFFF"/>
                          </a:solidFill>
                        </a:rPr>
                        <a:t>15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FFFFFF"/>
                          </a:solidFill>
                        </a:rPr>
                        <a:t>13</a:t>
                      </a:r>
                      <a:endParaRPr sz="1400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FFFFFF"/>
                          </a:solidFill>
                        </a:rPr>
                        <a:t>17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FFFFFF"/>
                          </a:solidFill>
                        </a:rPr>
                        <a:t>14</a:t>
                      </a:r>
                      <a:endParaRPr sz="1400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FFFFFF"/>
                          </a:solidFill>
                        </a:rPr>
                        <a:t>18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FFFFFF"/>
                          </a:solidFill>
                        </a:rPr>
                        <a:t>15</a:t>
                      </a:r>
                      <a:endParaRPr sz="1400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FFFFFF"/>
                          </a:solidFill>
                        </a:rPr>
                        <a:t>20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FFFFFF"/>
                          </a:solidFill>
                        </a:rPr>
                        <a:t>16</a:t>
                      </a:r>
                      <a:endParaRPr sz="1400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FFFFFF"/>
                          </a:solidFill>
                        </a:rPr>
                        <a:t>22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FFFFFF"/>
                          </a:solidFill>
                        </a:rPr>
                        <a:t>17</a:t>
                      </a:r>
                      <a:endParaRPr sz="1400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FFFFFF"/>
                          </a:solidFill>
                        </a:rPr>
                        <a:t>24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FFFFFF"/>
                          </a:solidFill>
                        </a:rPr>
                        <a:t>18</a:t>
                      </a:r>
                      <a:endParaRPr sz="1400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FFFFFF"/>
                          </a:solidFill>
                        </a:rPr>
                        <a:t>25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76" name="Google Shape;176;p10"/>
          <p:cNvGraphicFramePr/>
          <p:nvPr>
            <p:extLst>
              <p:ext uri="{D42A27DB-BD31-4B8C-83A1-F6EECF244321}">
                <p14:modId xmlns:p14="http://schemas.microsoft.com/office/powerpoint/2010/main" val="989605670"/>
              </p:ext>
            </p:extLst>
          </p:nvPr>
        </p:nvGraphicFramePr>
        <p:xfrm>
          <a:off x="4398521" y="802225"/>
          <a:ext cx="1895125" cy="4175460"/>
        </p:xfrm>
        <a:graphic>
          <a:graphicData uri="http://schemas.openxmlformats.org/drawingml/2006/table">
            <a:tbl>
              <a:tblPr>
                <a:noFill/>
                <a:tableStyleId>{1989058E-28B5-46BA-B9C1-8DE4BFC4C3AC}</a:tableStyleId>
              </a:tblPr>
              <a:tblGrid>
                <a:gridCol w="939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 dirty="0">
                          <a:solidFill>
                            <a:srgbClr val="FFFFFF"/>
                          </a:solidFill>
                        </a:rPr>
                        <a:t>English Score</a:t>
                      </a:r>
                      <a:endParaRPr sz="1400" b="1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C84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 dirty="0">
                          <a:solidFill>
                            <a:srgbClr val="FFFFFF"/>
                          </a:solidFill>
                        </a:rPr>
                        <a:t>Answers Correct</a:t>
                      </a:r>
                      <a:endParaRPr sz="1400" b="1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C84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FFFFFF"/>
                          </a:solidFill>
                        </a:rPr>
                        <a:t>19</a:t>
                      </a:r>
                      <a:endParaRPr sz="1400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FFFFFF"/>
                          </a:solidFill>
                        </a:rPr>
                        <a:t>27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FFFFFF"/>
                          </a:solidFill>
                        </a:rPr>
                        <a:t>20</a:t>
                      </a:r>
                      <a:endParaRPr sz="1400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FFFFFF"/>
                          </a:solidFill>
                        </a:rPr>
                        <a:t>28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FFFFFF"/>
                          </a:solidFill>
                        </a:rPr>
                        <a:t>21</a:t>
                      </a:r>
                      <a:endParaRPr sz="1400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FFFFFF"/>
                          </a:solidFill>
                        </a:rPr>
                        <a:t>30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FFFFFF"/>
                          </a:solidFill>
                        </a:rPr>
                        <a:t>22</a:t>
                      </a:r>
                      <a:endParaRPr sz="1400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FFFFFF"/>
                          </a:solidFill>
                        </a:rPr>
                        <a:t>32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FFFFFF"/>
                          </a:solidFill>
                        </a:rPr>
                        <a:t>23</a:t>
                      </a:r>
                      <a:endParaRPr sz="1400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FFFFFF"/>
                          </a:solidFill>
                        </a:rPr>
                        <a:t>34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04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FFFFFF"/>
                          </a:solidFill>
                        </a:rPr>
                        <a:t>24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FFFFFF"/>
                          </a:solidFill>
                        </a:rPr>
                        <a:t>35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3012890318"/>
                  </a:ext>
                </a:extLst>
              </a:tr>
              <a:tr h="38404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FFFFFF"/>
                          </a:solidFill>
                        </a:rPr>
                        <a:t>25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FFFFFF"/>
                          </a:solidFill>
                        </a:rPr>
                        <a:t>37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4278408885"/>
                  </a:ext>
                </a:extLst>
              </a:tr>
              <a:tr h="38404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FFFFFF"/>
                          </a:solidFill>
                        </a:rPr>
                        <a:t>26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FFFFFF"/>
                          </a:solidFill>
                        </a:rPr>
                        <a:t>39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2589288316"/>
                  </a:ext>
                </a:extLst>
              </a:tr>
              <a:tr h="38404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FFFFFF"/>
                          </a:solidFill>
                        </a:rPr>
                        <a:t>27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FFFFFF"/>
                          </a:solidFill>
                        </a:rPr>
                        <a:t>-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2781311270"/>
                  </a:ext>
                </a:extLst>
              </a:tr>
            </a:tbl>
          </a:graphicData>
        </a:graphic>
      </p:graphicFrame>
      <p:graphicFrame>
        <p:nvGraphicFramePr>
          <p:cNvPr id="2" name="Google Shape;176;p10">
            <a:extLst>
              <a:ext uri="{FF2B5EF4-FFF2-40B4-BE49-F238E27FC236}">
                <a16:creationId xmlns:a16="http://schemas.microsoft.com/office/drawing/2014/main" id="{DCEA9484-CB69-7D7D-05C0-DC8DE70EED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7318360"/>
              </p:ext>
            </p:extLst>
          </p:nvPr>
        </p:nvGraphicFramePr>
        <p:xfrm>
          <a:off x="6484287" y="802225"/>
          <a:ext cx="1895125" cy="4175460"/>
        </p:xfrm>
        <a:graphic>
          <a:graphicData uri="http://schemas.openxmlformats.org/drawingml/2006/table">
            <a:tbl>
              <a:tblPr>
                <a:noFill/>
                <a:tableStyleId>{1989058E-28B5-46BA-B9C1-8DE4BFC4C3AC}</a:tableStyleId>
              </a:tblPr>
              <a:tblGrid>
                <a:gridCol w="939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 dirty="0">
                          <a:solidFill>
                            <a:srgbClr val="FFFFFF"/>
                          </a:solidFill>
                        </a:rPr>
                        <a:t>English Score</a:t>
                      </a:r>
                      <a:endParaRPr sz="1400" b="1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C84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 dirty="0">
                          <a:solidFill>
                            <a:srgbClr val="FFFFFF"/>
                          </a:solidFill>
                        </a:rPr>
                        <a:t>Answers Correct</a:t>
                      </a:r>
                      <a:endParaRPr sz="1400" b="1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C84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FFFFFF"/>
                          </a:solidFill>
                        </a:rPr>
                        <a:t>28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rgbClr val="FFFFFF"/>
                          </a:solidFill>
                        </a:rPr>
                        <a:t>40</a:t>
                      </a:r>
                      <a:endParaRPr lang="en" sz="1400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FFFFFF"/>
                          </a:solidFill>
                        </a:rPr>
                        <a:t>29</a:t>
                      </a:r>
                      <a:endParaRPr sz="1400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FFFFFF"/>
                          </a:solidFill>
                        </a:rPr>
                        <a:t>41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FFFFFF"/>
                          </a:solidFill>
                        </a:rPr>
                        <a:t>30</a:t>
                      </a:r>
                      <a:endParaRPr sz="1400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FFFFFF"/>
                          </a:solidFill>
                        </a:rPr>
                        <a:t>-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FFFFFF"/>
                          </a:solidFill>
                        </a:rPr>
                        <a:t>31</a:t>
                      </a:r>
                      <a:endParaRPr sz="1400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FFFFFF"/>
                          </a:solidFill>
                        </a:rPr>
                        <a:t>43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FFFFFF"/>
                          </a:solidFill>
                        </a:rPr>
                        <a:t>32</a:t>
                      </a:r>
                      <a:endParaRPr sz="1400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FFFFFF"/>
                          </a:solidFill>
                        </a:rPr>
                        <a:t>44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04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FFFFFF"/>
                          </a:solidFill>
                        </a:rPr>
                        <a:t>33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FFFFFF"/>
                          </a:solidFill>
                        </a:rPr>
                        <a:t>45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3012890318"/>
                  </a:ext>
                </a:extLst>
              </a:tr>
              <a:tr h="38404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FFFFFF"/>
                          </a:solidFill>
                        </a:rPr>
                        <a:t>34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FFFFFF"/>
                          </a:solidFill>
                        </a:rPr>
                        <a:t>46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4278408885"/>
                  </a:ext>
                </a:extLst>
              </a:tr>
              <a:tr h="38404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FFFFFF"/>
                          </a:solidFill>
                        </a:rPr>
                        <a:t>35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FFFFFF"/>
                          </a:solidFill>
                        </a:rPr>
                        <a:t>47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2589288316"/>
                  </a:ext>
                </a:extLst>
              </a:tr>
              <a:tr h="38404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FFFFFF"/>
                          </a:solidFill>
                        </a:rPr>
                        <a:t>36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FFFFFF"/>
                          </a:solidFill>
                        </a:rPr>
                        <a:t>48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278131127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4"/>
              <a:buFont typeface="Arial"/>
              <a:buNone/>
            </a:pPr>
            <a:r>
              <a:rPr lang="en"/>
              <a:t>Calculating Percentage Correct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83" name="Google Shape;183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Figure out the percent of questions you need to get right to meet your goal!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Divide the number of questions you need to answer correctly by the total number of questions on the English test, which is 50.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dirty="0"/>
              <a:t>Multiply the result by 100.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dirty="0"/>
              <a:t>Write this number on the handout in the percentage correct box. 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Take Action</a:t>
            </a:r>
            <a:endParaRPr/>
          </a:p>
        </p:txBody>
      </p:sp>
      <p:sp>
        <p:nvSpPr>
          <p:cNvPr id="189" name="Google Shape;189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60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11"/>
              <a:buNone/>
            </a:pPr>
            <a:r>
              <a:rPr lang="en"/>
              <a:t>Take out your Goal Setting-Power Up handout again and add your action goals!</a:t>
            </a:r>
            <a:endParaRPr/>
          </a:p>
          <a:p>
            <a:pPr marL="457200" lvl="0" indent="-4070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11"/>
              <a:buAutoNum type="arabicPeriod"/>
            </a:pPr>
            <a:r>
              <a:rPr lang="en"/>
              <a:t>Choose at least one action you can take from the provided list to increase your English score. </a:t>
            </a:r>
            <a:endParaRPr/>
          </a:p>
          <a:p>
            <a:pPr marL="457200" lvl="0" indent="-4070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11"/>
              <a:buAutoNum type="arabicPeriod"/>
            </a:pPr>
            <a:r>
              <a:rPr lang="en"/>
              <a:t>Add the action to the handout in the table provided.</a:t>
            </a:r>
            <a:endParaRPr/>
          </a:p>
          <a:p>
            <a:pPr marL="914400" lvl="1" indent="-4070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11"/>
              <a:buAutoNum type="alphaLcPeriod"/>
            </a:pPr>
            <a:r>
              <a:rPr lang="en"/>
              <a:t>You may write it out completely.</a:t>
            </a:r>
            <a:endParaRPr/>
          </a:p>
          <a:p>
            <a:pPr marL="914400" lvl="1" indent="-4070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11"/>
              <a:buAutoNum type="alphaLcPeriod"/>
            </a:pPr>
            <a:r>
              <a:rPr lang="en"/>
              <a:t>Or you can just use the number.</a:t>
            </a:r>
            <a:endParaRPr/>
          </a:p>
          <a:p>
            <a:pPr marL="457200" lvl="0" indent="-4070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11"/>
              <a:buAutoNum type="arabicPeriod"/>
            </a:pPr>
            <a:r>
              <a:rPr lang="en"/>
              <a:t>Over the next few weeks, practice your action and add the dates you practiced to your handout to keep track of your progress.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ACT Fee Waivers </a:t>
            </a:r>
            <a:endParaRPr/>
          </a:p>
        </p:txBody>
      </p:sp>
      <p:sp>
        <p:nvSpPr>
          <p:cNvPr id="195" name="Google Shape;195;p13"/>
          <p:cNvSpPr txBox="1"/>
          <p:nvPr/>
        </p:nvSpPr>
        <p:spPr>
          <a:xfrm>
            <a:off x="0" y="4570798"/>
            <a:ext cx="9144000" cy="572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0" i="0" u="sng" strike="noStrike" cap="none">
                <a:solidFill>
                  <a:srgbClr val="D6D6D6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 Fee Waivers</a:t>
            </a:r>
            <a:endParaRPr sz="2200" b="0" i="0" u="none" strike="noStrike" cap="none">
              <a:solidFill>
                <a:srgbClr val="D6D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p13" title="How to Apply for an ACT Fee Waiv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98671" y="1097936"/>
            <a:ext cx="6146659" cy="3472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Sticky Bars</a:t>
            </a:r>
            <a:endParaRPr/>
          </a:p>
        </p:txBody>
      </p:sp>
      <p:sp>
        <p:nvSpPr>
          <p:cNvPr id="202" name="Google Shape;20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Let’s see what goals everyone is working on! 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Write your name on a sticky note. 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Place your note above the </a:t>
            </a:r>
            <a:br>
              <a:rPr lang="en"/>
            </a:br>
            <a:r>
              <a:rPr lang="en"/>
              <a:t>goal range you have </a:t>
            </a:r>
            <a:br>
              <a:rPr lang="en"/>
            </a:br>
            <a:r>
              <a:rPr lang="en"/>
              <a:t>selected for the English </a:t>
            </a:r>
            <a:br>
              <a:rPr lang="en"/>
            </a:br>
            <a:r>
              <a:rPr lang="en"/>
              <a:t>subject test. </a:t>
            </a:r>
            <a:endParaRPr/>
          </a:p>
        </p:txBody>
      </p:sp>
      <p:grpSp>
        <p:nvGrpSpPr>
          <p:cNvPr id="203" name="Google Shape;203;p14"/>
          <p:cNvGrpSpPr/>
          <p:nvPr/>
        </p:nvGrpSpPr>
        <p:grpSpPr>
          <a:xfrm>
            <a:off x="4631219" y="2112331"/>
            <a:ext cx="4201082" cy="2691898"/>
            <a:chOff x="1678133" y="2054726"/>
            <a:chExt cx="4938025" cy="3164104"/>
          </a:xfrm>
        </p:grpSpPr>
        <p:grpSp>
          <p:nvGrpSpPr>
            <p:cNvPr id="204" name="Google Shape;204;p14"/>
            <p:cNvGrpSpPr/>
            <p:nvPr/>
          </p:nvGrpSpPr>
          <p:grpSpPr>
            <a:xfrm>
              <a:off x="1678133" y="4415936"/>
              <a:ext cx="4223306" cy="802894"/>
              <a:chOff x="1678133" y="4415936"/>
              <a:chExt cx="4223306" cy="802894"/>
            </a:xfrm>
          </p:grpSpPr>
          <p:sp>
            <p:nvSpPr>
              <p:cNvPr id="205" name="Google Shape;205;p14"/>
              <p:cNvSpPr txBox="1"/>
              <p:nvPr/>
            </p:nvSpPr>
            <p:spPr>
              <a:xfrm>
                <a:off x="1678133" y="4415936"/>
                <a:ext cx="889419" cy="8028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rmAutofit/>
              </a:bodyPr>
              <a:lstStyle/>
              <a:p>
                <a:pPr marL="6350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600"/>
                  <a:buFont typeface="Calibri"/>
                  <a:buNone/>
                </a:pPr>
                <a:r>
                  <a:rPr lang="en" sz="26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/>
              </a:p>
            </p:txBody>
          </p:sp>
          <p:sp>
            <p:nvSpPr>
              <p:cNvPr id="206" name="Google Shape;206;p14"/>
              <p:cNvSpPr txBox="1"/>
              <p:nvPr/>
            </p:nvSpPr>
            <p:spPr>
              <a:xfrm>
                <a:off x="2344910" y="4415936"/>
                <a:ext cx="889419" cy="8028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rmAutofit/>
              </a:bodyPr>
              <a:lstStyle/>
              <a:p>
                <a:pPr marL="6350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600"/>
                  <a:buFont typeface="Calibri"/>
                  <a:buNone/>
                </a:pPr>
                <a:r>
                  <a:rPr lang="en" sz="26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/>
              </a:p>
            </p:txBody>
          </p:sp>
          <p:sp>
            <p:nvSpPr>
              <p:cNvPr id="207" name="Google Shape;207;p14"/>
              <p:cNvSpPr txBox="1"/>
              <p:nvPr/>
            </p:nvSpPr>
            <p:spPr>
              <a:xfrm>
                <a:off x="3011687" y="4415936"/>
                <a:ext cx="889419" cy="8028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rmAutofit/>
              </a:bodyPr>
              <a:lstStyle/>
              <a:p>
                <a:pPr marL="6350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600"/>
                  <a:buFont typeface="Calibri"/>
                  <a:buNone/>
                </a:pPr>
                <a:r>
                  <a:rPr lang="en" sz="26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:endParaRPr/>
              </a:p>
            </p:txBody>
          </p:sp>
          <p:sp>
            <p:nvSpPr>
              <p:cNvPr id="208" name="Google Shape;208;p14"/>
              <p:cNvSpPr txBox="1"/>
              <p:nvPr/>
            </p:nvSpPr>
            <p:spPr>
              <a:xfrm>
                <a:off x="3678464" y="4415936"/>
                <a:ext cx="889419" cy="8028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rmAutofit/>
              </a:bodyPr>
              <a:lstStyle/>
              <a:p>
                <a:pPr marL="6350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600"/>
                  <a:buFont typeface="Calibri"/>
                  <a:buNone/>
                </a:pPr>
                <a:r>
                  <a:rPr lang="en" sz="26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</a:t>
                </a:r>
                <a:endParaRPr/>
              </a:p>
            </p:txBody>
          </p:sp>
          <p:sp>
            <p:nvSpPr>
              <p:cNvPr id="209" name="Google Shape;209;p14"/>
              <p:cNvSpPr txBox="1"/>
              <p:nvPr/>
            </p:nvSpPr>
            <p:spPr>
              <a:xfrm>
                <a:off x="4345241" y="4415936"/>
                <a:ext cx="889419" cy="8028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rmAutofit/>
              </a:bodyPr>
              <a:lstStyle/>
              <a:p>
                <a:pPr marL="6350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600"/>
                  <a:buFont typeface="Calibri"/>
                  <a:buNone/>
                </a:pPr>
                <a:r>
                  <a:rPr lang="en" sz="26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5</a:t>
                </a:r>
                <a:endParaRPr/>
              </a:p>
            </p:txBody>
          </p:sp>
          <p:sp>
            <p:nvSpPr>
              <p:cNvPr id="210" name="Google Shape;210;p14"/>
              <p:cNvSpPr txBox="1"/>
              <p:nvPr/>
            </p:nvSpPr>
            <p:spPr>
              <a:xfrm>
                <a:off x="5012020" y="4415936"/>
                <a:ext cx="889419" cy="8028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rmAutofit/>
              </a:bodyPr>
              <a:lstStyle/>
              <a:p>
                <a:pPr marL="6350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600"/>
                  <a:buFont typeface="Calibri"/>
                  <a:buNone/>
                </a:pPr>
                <a:r>
                  <a:rPr lang="en" sz="26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6</a:t>
                </a:r>
                <a:endParaRPr/>
              </a:p>
            </p:txBody>
          </p:sp>
        </p:grpSp>
        <p:grpSp>
          <p:nvGrpSpPr>
            <p:cNvPr id="211" name="Google Shape;211;p14"/>
            <p:cNvGrpSpPr/>
            <p:nvPr/>
          </p:nvGrpSpPr>
          <p:grpSpPr>
            <a:xfrm>
              <a:off x="1820285" y="2054726"/>
              <a:ext cx="4795873" cy="2716722"/>
              <a:chOff x="1820285" y="2054726"/>
              <a:chExt cx="4795873" cy="2716722"/>
            </a:xfrm>
          </p:grpSpPr>
          <p:pic>
            <p:nvPicPr>
              <p:cNvPr id="212" name="Google Shape;212;p14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820285" y="2054726"/>
                <a:ext cx="4795873" cy="254319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3" name="Google Shape;213;p14"/>
              <p:cNvPicPr preferRelativeResize="0"/>
              <p:nvPr/>
            </p:nvPicPr>
            <p:blipFill rotWithShape="1">
              <a:blip r:embed="rId4">
                <a:alphaModFix/>
              </a:blip>
              <a:srcRect l="73759" t="38323" r="13848" b="15"/>
              <a:stretch/>
            </p:blipFill>
            <p:spPr>
              <a:xfrm>
                <a:off x="5230708" y="2228254"/>
                <a:ext cx="511134" cy="254319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4" name="Google Shape;214;p14"/>
              <p:cNvPicPr preferRelativeResize="0"/>
              <p:nvPr/>
            </p:nvPicPr>
            <p:blipFill rotWithShape="1">
              <a:blip r:embed="rId4">
                <a:alphaModFix/>
              </a:blip>
              <a:srcRect l="14753" t="39426" r="73676"/>
              <a:stretch/>
            </p:blipFill>
            <p:spPr>
              <a:xfrm>
                <a:off x="1940297" y="2273085"/>
                <a:ext cx="477231" cy="249836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5" name="Google Shape;215;p14"/>
              <p:cNvPicPr preferRelativeResize="0"/>
              <p:nvPr/>
            </p:nvPicPr>
            <p:blipFill rotWithShape="1">
              <a:blip r:embed="rId4">
                <a:alphaModFix/>
              </a:blip>
              <a:srcRect l="25891" t="39426" r="62158"/>
              <a:stretch/>
            </p:blipFill>
            <p:spPr>
              <a:xfrm>
                <a:off x="2588300" y="2273085"/>
                <a:ext cx="492917" cy="249836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6" name="Google Shape;216;p14"/>
              <p:cNvPicPr preferRelativeResize="0"/>
              <p:nvPr/>
            </p:nvPicPr>
            <p:blipFill rotWithShape="1">
              <a:blip r:embed="rId4">
                <a:alphaModFix/>
              </a:blip>
              <a:srcRect l="37953" t="43184" r="49653"/>
              <a:stretch/>
            </p:blipFill>
            <p:spPr>
              <a:xfrm>
                <a:off x="3251989" y="2428068"/>
                <a:ext cx="511134" cy="234338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7" name="Google Shape;217;p14"/>
              <p:cNvPicPr preferRelativeResize="0"/>
              <p:nvPr/>
            </p:nvPicPr>
            <p:blipFill rotWithShape="1">
              <a:blip r:embed="rId4">
                <a:alphaModFix/>
              </a:blip>
              <a:srcRect l="49986" t="38355" r="38199" b="-16"/>
              <a:stretch/>
            </p:blipFill>
            <p:spPr>
              <a:xfrm>
                <a:off x="3933895" y="2228254"/>
                <a:ext cx="487291" cy="254319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8" name="Google Shape;218;p14"/>
              <p:cNvPicPr preferRelativeResize="0"/>
              <p:nvPr/>
            </p:nvPicPr>
            <p:blipFill rotWithShape="1">
              <a:blip r:embed="rId4">
                <a:alphaModFix/>
              </a:blip>
              <a:srcRect l="62220" t="39910" r="26434" b="-484"/>
              <a:stretch/>
            </p:blipFill>
            <p:spPr>
              <a:xfrm>
                <a:off x="4591958" y="2273085"/>
                <a:ext cx="467979" cy="249836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6352a8c6ef_0_1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en" b="1"/>
              <a:t>Power Up: English ACT Prep, Week 1</a:t>
            </a:r>
            <a:endParaRPr/>
          </a:p>
        </p:txBody>
      </p:sp>
      <p:sp>
        <p:nvSpPr>
          <p:cNvPr id="124" name="Google Shape;124;g26352a8c6ef_0_1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"/>
              <a:t>Goal Setting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6352a8c6ef_0_1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Essential Question</a:t>
            </a:r>
            <a:endParaRPr b="1"/>
          </a:p>
        </p:txBody>
      </p:sp>
      <p:sp>
        <p:nvSpPr>
          <p:cNvPr id="130" name="Google Shape;130;g26352a8c6ef_0_1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I increase my ACT score?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Learning Objectives</a:t>
            </a:r>
            <a:endParaRPr/>
          </a:p>
        </p:txBody>
      </p:sp>
      <p:sp>
        <p:nvSpPr>
          <p:cNvPr id="136" name="Google Shape;136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Understand the purpose of the ACT and the importance of the English section. 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Evaluate current ACT performance and set a realistic goal for the overall test and the English component.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5" title="ACT Advice from Students #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5202" y="1136650"/>
            <a:ext cx="6073592" cy="343157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ACT Advice from Students #2 </a:t>
            </a:r>
            <a:endParaRPr/>
          </a:p>
        </p:txBody>
      </p:sp>
      <p:sp>
        <p:nvSpPr>
          <p:cNvPr id="143" name="Google Shape;143;p5"/>
          <p:cNvSpPr txBox="1"/>
          <p:nvPr/>
        </p:nvSpPr>
        <p:spPr>
          <a:xfrm>
            <a:off x="3116100" y="4703625"/>
            <a:ext cx="3365700" cy="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sng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 Advice from Students #2</a:t>
            </a:r>
            <a:endParaRPr sz="140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Point of Most Significance</a:t>
            </a:r>
            <a:endParaRPr/>
          </a:p>
        </p:txBody>
      </p:sp>
      <p:sp>
        <p:nvSpPr>
          <p:cNvPr id="149" name="Google Shape;149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Reflect on what you learned from the ACT video. 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"/>
              <a:t>What is your main takeaway from the video? 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"/>
              <a:t>Which suggestion did you find most valuable? </a:t>
            </a:r>
            <a:endParaRPr/>
          </a:p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Share your ideas. </a:t>
            </a:r>
            <a:endParaRPr/>
          </a:p>
        </p:txBody>
      </p:sp>
      <p:pic>
        <p:nvPicPr>
          <p:cNvPr id="150" name="Google Shape;15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7434" y="254100"/>
            <a:ext cx="2050901" cy="179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ACT Student Login</a:t>
            </a:r>
            <a:endParaRPr/>
          </a:p>
        </p:txBody>
      </p:sp>
      <p:sp>
        <p:nvSpPr>
          <p:cNvPr id="156" name="Google Shape;156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Go to the MyACT website: </a:t>
            </a:r>
            <a:r>
              <a:rPr lang="en" u="sng">
                <a:solidFill>
                  <a:srgbClr val="D6D6D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my.act.org</a:t>
            </a:r>
            <a:endParaRPr u="sng">
              <a:solidFill>
                <a:srgbClr val="D6D6D6"/>
              </a:solidFill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>
                <a:solidFill>
                  <a:schemeClr val="lt1"/>
                </a:solidFill>
              </a:rPr>
              <a:t>Find your ACT scores.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4"/>
              <a:buFont typeface="Arial"/>
              <a:buNone/>
            </a:pPr>
            <a:r>
              <a:rPr lang="en"/>
              <a:t>Goal Setting: Where I Am</a:t>
            </a:r>
            <a:endParaRPr/>
          </a:p>
        </p:txBody>
      </p:sp>
      <p:sp>
        <p:nvSpPr>
          <p:cNvPr id="162" name="Google Shape;162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Use the Goal Setting handout to set your ACT goals. 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Fill in the first power bar using your current composite score. 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Fill in the second power bar with your current English score.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 txBox="1">
            <a:spLocks noGrp="1"/>
          </p:cNvSpPr>
          <p:nvPr>
            <p:ph type="title"/>
          </p:nvPr>
        </p:nvSpPr>
        <p:spPr>
          <a:xfrm>
            <a:off x="311700" y="143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4"/>
              <a:buFont typeface="Arial"/>
              <a:buNone/>
            </a:pPr>
            <a:r>
              <a:rPr lang="en"/>
              <a:t>Oklahoma College Admission and Scholarships</a:t>
            </a:r>
            <a:endParaRPr/>
          </a:p>
        </p:txBody>
      </p:sp>
      <p:pic>
        <p:nvPicPr>
          <p:cNvPr id="168" name="Google Shape;168;p9" descr="A screenshot of a computer scree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75849"/>
            <a:ext cx="8438848" cy="4095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CT Math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599</Words>
  <Application>Microsoft Macintosh PowerPoint</Application>
  <PresentationFormat>On-screen Show (16:9)</PresentationFormat>
  <Paragraphs>132</Paragraphs>
  <Slides>14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ACT Math</vt:lpstr>
      <vt:lpstr>PowerPoint Presentation</vt:lpstr>
      <vt:lpstr>Power Up: English ACT Prep, Week 1</vt:lpstr>
      <vt:lpstr>Essential Question</vt:lpstr>
      <vt:lpstr>Learning Objectives</vt:lpstr>
      <vt:lpstr>ACT Advice from Students #2 </vt:lpstr>
      <vt:lpstr>Point of Most Significance</vt:lpstr>
      <vt:lpstr>ACT Student Login</vt:lpstr>
      <vt:lpstr>Goal Setting: Where I Am</vt:lpstr>
      <vt:lpstr>Oklahoma College Admission and Scholarships</vt:lpstr>
      <vt:lpstr>English Score Chart</vt:lpstr>
      <vt:lpstr>Calculating Percentage Correct </vt:lpstr>
      <vt:lpstr>Take Action</vt:lpstr>
      <vt:lpstr>ACT Fee Waivers </vt:lpstr>
      <vt:lpstr>Sticky Bars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Michell</dc:creator>
  <cp:lastModifiedBy>Moharram, Jehanne</cp:lastModifiedBy>
  <cp:revision>84</cp:revision>
  <dcterms:modified xsi:type="dcterms:W3CDTF">2025-04-24T19:08:53Z</dcterms:modified>
</cp:coreProperties>
</file>