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1" roundtripDataSignature="AMtx7mgtiKIZeuOV1LhkTM0oN4ySkyeo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89058E-28B5-46BA-B9C1-8DE4BFC4C3AC}">
  <a:tblStyle styleId="{1989058E-28B5-46BA-B9C1-8DE4BFC4C3A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1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8KVRiyY6h0I" TargetMode="External"/><Relationship Id="rId3" Type="http://schemas.openxmlformats.org/officeDocument/2006/relationships/hyperlink" Target="https://www.act.org/content/act/en/products" TargetMode="External"/><Relationship Id="rId4" Type="http://schemas.openxmlformats.org/officeDocument/2006/relationships/hyperlink" Target="https://www.act.org/content/act/en/products-and-services/the-act/registration/fees/fee-waivers.html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29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mMzsxmwWlq8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01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/>
              <a:t>Video:</a:t>
            </a:r>
            <a:r>
              <a:rPr lang="en"/>
              <a:t> </a:t>
            </a:r>
            <a:r>
              <a:rPr b="0" i="0" lang="en" sz="110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ACT. (2019, June 5). </a:t>
            </a:r>
            <a:r>
              <a:rPr b="0" i="1" lang="en" sz="110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How to Apply for an ACT Fee Waiver</a:t>
            </a:r>
            <a:r>
              <a:rPr b="0" i="0" lang="en" sz="110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. [Video]. YouTube. </a:t>
            </a:r>
            <a:r>
              <a:rPr b="0" i="0" lang="en" sz="110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https://youtu.be/8KVRiyY6h0I</a:t>
            </a:r>
            <a:br>
              <a:rPr lang="en"/>
            </a:br>
            <a:r>
              <a:rPr b="1" lang="en"/>
              <a:t>ACT Fee Waivers Website:</a:t>
            </a:r>
            <a:r>
              <a:rPr lang="en"/>
              <a:t> </a:t>
            </a:r>
            <a:r>
              <a:rPr b="0" i="0" lang="en" sz="110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https://www.act.org/content/act/en/products</a:t>
            </a:r>
            <a:r>
              <a:rPr b="0" i="0" lang="en" sz="110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-and-services/the-act/registration/fees/fee-waivers.html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Sticky Bars. Strategies. </a:t>
            </a:r>
            <a:r>
              <a:rPr lang="en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https://learn.k20center.ou.edu/strategy/129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352a8c6ef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6352a8c6ef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352a8c6e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6352a8c6e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Hamilton County Schools. (2019, September 25). </a:t>
            </a:r>
            <a:r>
              <a:rPr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advice from students #2.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YouTube.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https://youtu.be/mMzsxmwWlq8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POMS: Point of Most Significance. Strategies. </a:t>
            </a:r>
            <a:r>
              <a:rPr lang="en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https://learn.k20center.ou.edu/strategy/101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1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1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1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1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1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6352a8c6ef_0_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9 Title - Blue">
  <p:cSld name="CUSTOM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6352a8c6ef_0_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g26352a8c6ef_0_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0 Title - Blue">
  <p:cSld name="CUSTOM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6352a8c6ef_0_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g26352a8c6ef_0_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 Title - Green">
  <p:cSld name="CUSTOM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6352a8c6ef_0_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26352a8c6ef_0_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2 Title - Green">
  <p:cSld name="CUSTOM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6352a8c6ef_0_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g26352a8c6ef_0_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3 Title - Green">
  <p:cSld name="CUSTOM_1_1_1_1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6352a8c6ef_0_4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g26352a8c6ef_0_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4 Title - Green">
  <p:cSld name="CUSTOM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352a8c6ef_0_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g26352a8c6ef_0_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5 Title - Green">
  <p:cSld name="CUSTOM_1_1_1_1_1_1_1_1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6352a8c6ef_0_4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g26352a8c6ef_0_4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6 Title - Green">
  <p:cSld name="CUSTOM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352a8c6ef_0_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g26352a8c6ef_0_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7 Title - Green">
  <p:cSld name="CUSTOM_1_1_1_1_1_1_1_1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352a8c6ef_0_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26352a8c6ef_0_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8 Title - Green">
  <p:cSld name="CUSTOM_1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352a8c6ef_0_5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26352a8c6ef_0_5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 Title - Blue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6352a8c6ef_0_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6352a8c6ef_0_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9 Title - Green">
  <p:cSld name="CUSTOM_1_1_1_1_1_1_1_1_1_1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352a8c6ef_0_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g26352a8c6ef_0_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0 Title - Green">
  <p:cSld name="CUSTOM_1_1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352a8c6ef_0_6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g26352a8c6ef_0_6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352a8c6ef_0_6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73" name="Google Shape;73;g26352a8c6ef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352a8c6ef_0_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g26352a8c6ef_0_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g26352a8c6ef_0_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6352a8c6ef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352a8c6ef_0_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g26352a8c6ef_0_7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g26352a8c6ef_0_7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26352a8c6ef_0_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6352a8c6ef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352a8c6ef_0_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g26352a8c6ef_0_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6352a8c6ef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352a8c6ef_0_84"/>
          <p:cNvSpPr txBox="1"/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g26352a8c6ef_0_84"/>
          <p:cNvSpPr txBox="1"/>
          <p:nvPr>
            <p:ph idx="1" type="body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g26352a8c6ef_0_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6352a8c6ef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352a8c6ef_0_8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g26352a8c6ef_0_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6352a8c6ef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352a8c6ef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26352a8c6ef_0_9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26352a8c6ef_0_9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g26352a8c6ef_0_9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g26352a8c6ef_0_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6352a8c6ef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352a8c6ef_0_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6352a8c6ef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2 Title - Blue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6352a8c6ef_0_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g26352a8c6ef_0_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352a8c6ef_0_10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0" name="Google Shape;110;g26352a8c6ef_0_10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1" name="Google Shape;111;g26352a8c6ef_0_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 Title - Blue 1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352a8c6ef_0_10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g26352a8c6ef_0_10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6352a8c6ef_0_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g26352a8c6ef_0_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4 Title - Blue">
  <p:cSld name="CUSTOM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6352a8c6ef_0_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26352a8c6ef_0_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5 Title - Blue">
  <p:cSld name="CUSTOM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6352a8c6ef_0_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g26352a8c6ef_0_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6 Title - Blue">
  <p:cSld name="CUSTOM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6352a8c6ef_0_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g26352a8c6ef_0_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7 Title - Blue">
  <p:cSld name="CUSTOM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6352a8c6ef_0_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g26352a8c6ef_0_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8 Title - Blue">
  <p:cSld name="CUSTOM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6352a8c6ef_0_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g26352a8c6ef_0_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6352a8c6ef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6352a8c6ef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6352a8c6ef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8KVRiyY6h0I" TargetMode="External"/><Relationship Id="rId4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hyperlink" Target="https://youtu.be/mMzsxmwWlq8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my.act.org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>
            <p:ph type="title"/>
          </p:nvPr>
        </p:nvSpPr>
        <p:spPr>
          <a:xfrm>
            <a:off x="311700" y="162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English Score Chart</a:t>
            </a:r>
            <a:endParaRPr/>
          </a:p>
        </p:txBody>
      </p:sp>
      <p:graphicFrame>
        <p:nvGraphicFramePr>
          <p:cNvPr id="174" name="Google Shape;174;p10"/>
          <p:cNvGraphicFramePr/>
          <p:nvPr/>
        </p:nvGraphicFramePr>
        <p:xfrm>
          <a:off x="239925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{1989058E-28B5-46BA-B9C1-8DE4BFC4C3AC}</a:tableStyleId>
              </a:tblPr>
              <a:tblGrid>
                <a:gridCol w="947500"/>
                <a:gridCol w="996725"/>
              </a:tblGrid>
              <a:tr h="59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English Score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C84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Answers Correct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C8431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1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1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3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4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4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5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5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7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6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9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7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11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8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13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9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15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75" name="Google Shape;175;p10"/>
          <p:cNvGraphicFramePr/>
          <p:nvPr/>
        </p:nvGraphicFramePr>
        <p:xfrm>
          <a:off x="2341273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{1989058E-28B5-46BA-B9C1-8DE4BFC4C3AC}</a:tableStyleId>
              </a:tblPr>
              <a:tblGrid>
                <a:gridCol w="955825"/>
                <a:gridCol w="944300"/>
              </a:tblGrid>
              <a:tr h="59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English Score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C84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Answers Correct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C8431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10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18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11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22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12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24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13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25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14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27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15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31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16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33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17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35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18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37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76" name="Google Shape;176;p10"/>
          <p:cNvGraphicFramePr/>
          <p:nvPr/>
        </p:nvGraphicFramePr>
        <p:xfrm>
          <a:off x="4398521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{1989058E-28B5-46BA-B9C1-8DE4BFC4C3AC}</a:tableStyleId>
              </a:tblPr>
              <a:tblGrid>
                <a:gridCol w="939175"/>
                <a:gridCol w="955950"/>
              </a:tblGrid>
              <a:tr h="59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English Score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C84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Answers Correct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C8431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19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39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20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42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21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45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22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48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23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51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24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54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25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56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26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58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27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59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77" name="Google Shape;177;p10"/>
          <p:cNvGraphicFramePr/>
          <p:nvPr/>
        </p:nvGraphicFramePr>
        <p:xfrm>
          <a:off x="6450769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{1989058E-28B5-46BA-B9C1-8DE4BFC4C3AC}</a:tableStyleId>
              </a:tblPr>
              <a:tblGrid>
                <a:gridCol w="930875"/>
                <a:gridCol w="932650"/>
              </a:tblGrid>
              <a:tr h="59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English Score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C84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Answers Correct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C8431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28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61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29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62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30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64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31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65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32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66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33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67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34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69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35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72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36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75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Calculating Percentage Correct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83" name="Google Shape;183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Figure out the percent of questions you need to get right to meet your goal!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Divide the number of questions you need to answer correctly by the total number of questions on the English test, which is 75.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Multiply the result by 100.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Write this number on the handout in the percentage correct box.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Take Action</a:t>
            </a:r>
            <a:endParaRPr/>
          </a:p>
        </p:txBody>
      </p:sp>
      <p:sp>
        <p:nvSpPr>
          <p:cNvPr id="189" name="Google Shape;189;p12"/>
          <p:cNvSpPr txBox="1"/>
          <p:nvPr>
            <p:ph idx="1" type="body"/>
          </p:nvPr>
        </p:nvSpPr>
        <p:spPr>
          <a:xfrm>
            <a:off x="311700" y="1152475"/>
            <a:ext cx="8520600" cy="37604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1"/>
              <a:buNone/>
            </a:pPr>
            <a:r>
              <a:rPr lang="en"/>
              <a:t>Take out your Goal Setting-Power Up handout again and add your action goals!</a:t>
            </a:r>
            <a:endParaRPr/>
          </a:p>
          <a:p>
            <a:pPr indent="-40708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1"/>
              <a:buAutoNum type="arabicPeriod"/>
            </a:pPr>
            <a:r>
              <a:rPr lang="en"/>
              <a:t>Choose at least one action you can take from the provided list to increase your English score. </a:t>
            </a:r>
            <a:endParaRPr/>
          </a:p>
          <a:p>
            <a:pPr indent="-40708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1"/>
              <a:buAutoNum type="arabicPeriod"/>
            </a:pPr>
            <a:r>
              <a:rPr lang="en"/>
              <a:t>Add the action to the handout in the table provided.</a:t>
            </a:r>
            <a:endParaRPr/>
          </a:p>
          <a:p>
            <a:pPr indent="-40708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1"/>
              <a:buAutoNum type="alphaLcPeriod"/>
            </a:pPr>
            <a:r>
              <a:rPr lang="en"/>
              <a:t>You may write it out completely.</a:t>
            </a:r>
            <a:endParaRPr/>
          </a:p>
          <a:p>
            <a:pPr indent="-40708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1"/>
              <a:buAutoNum type="alphaLcPeriod"/>
            </a:pPr>
            <a:r>
              <a:rPr lang="en"/>
              <a:t>Or you can just use the number.</a:t>
            </a:r>
            <a:endParaRPr/>
          </a:p>
          <a:p>
            <a:pPr indent="-40708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1"/>
              <a:buAutoNum type="arabicPeriod"/>
            </a:pPr>
            <a:r>
              <a:rPr lang="en"/>
              <a:t>Over the next few weeks, practice your action and add the dates you practiced to your handout to keep track of your progress.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Fee Waivers </a:t>
            </a:r>
            <a:endParaRPr/>
          </a:p>
        </p:txBody>
      </p:sp>
      <p:sp>
        <p:nvSpPr>
          <p:cNvPr id="195" name="Google Shape;195;p13"/>
          <p:cNvSpPr txBox="1"/>
          <p:nvPr/>
        </p:nvSpPr>
        <p:spPr>
          <a:xfrm>
            <a:off x="0" y="4570798"/>
            <a:ext cx="9144000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sng" cap="none" strike="noStrik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 Fee Waivers</a:t>
            </a:r>
            <a:endParaRPr b="0" i="0" sz="2200" u="none" cap="none" strike="noStrik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13" title="How to Apply for an ACT Fee Waiver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8671" y="1097936"/>
            <a:ext cx="6146659" cy="347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Sticky Bars</a:t>
            </a:r>
            <a:endParaRPr/>
          </a:p>
        </p:txBody>
      </p:sp>
      <p:sp>
        <p:nvSpPr>
          <p:cNvPr id="202" name="Google Shape;20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Let’s see what goals everyone is working on!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Write your name on a sticky note.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Place your note above the </a:t>
            </a:r>
            <a:br>
              <a:rPr lang="en"/>
            </a:br>
            <a:r>
              <a:rPr lang="en"/>
              <a:t>goal range you have </a:t>
            </a:r>
            <a:br>
              <a:rPr lang="en"/>
            </a:br>
            <a:r>
              <a:rPr lang="en"/>
              <a:t>selected for the English </a:t>
            </a:r>
            <a:br>
              <a:rPr lang="en"/>
            </a:br>
            <a:r>
              <a:rPr lang="en"/>
              <a:t>subject test. </a:t>
            </a:r>
            <a:endParaRPr/>
          </a:p>
        </p:txBody>
      </p:sp>
      <p:grpSp>
        <p:nvGrpSpPr>
          <p:cNvPr id="203" name="Google Shape;203;p14"/>
          <p:cNvGrpSpPr/>
          <p:nvPr/>
        </p:nvGrpSpPr>
        <p:grpSpPr>
          <a:xfrm>
            <a:off x="4631219" y="2112331"/>
            <a:ext cx="4201082" cy="2691898"/>
            <a:chOff x="1678133" y="2054726"/>
            <a:chExt cx="4938025" cy="3164104"/>
          </a:xfrm>
        </p:grpSpPr>
        <p:grpSp>
          <p:nvGrpSpPr>
            <p:cNvPr id="204" name="Google Shape;204;p14"/>
            <p:cNvGrpSpPr/>
            <p:nvPr/>
          </p:nvGrpSpPr>
          <p:grpSpPr>
            <a:xfrm>
              <a:off x="1678133" y="4415936"/>
              <a:ext cx="4223306" cy="802894"/>
              <a:chOff x="1678133" y="4415936"/>
              <a:chExt cx="4223306" cy="802894"/>
            </a:xfrm>
          </p:grpSpPr>
          <p:sp>
            <p:nvSpPr>
              <p:cNvPr id="205" name="Google Shape;205;p14"/>
              <p:cNvSpPr txBox="1"/>
              <p:nvPr/>
            </p:nvSpPr>
            <p:spPr>
              <a:xfrm>
                <a:off x="1678133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rmAutofit/>
              </a:bodyPr>
              <a:lstStyle/>
              <a:p>
                <a:pPr indent="0" lvl="0" marL="6350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b="0" i="0" lang="en" sz="26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206" name="Google Shape;206;p14"/>
              <p:cNvSpPr txBox="1"/>
              <p:nvPr/>
            </p:nvSpPr>
            <p:spPr>
              <a:xfrm>
                <a:off x="2344910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rmAutofit/>
              </a:bodyPr>
              <a:lstStyle/>
              <a:p>
                <a:pPr indent="0" lvl="0" marL="6350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b="0" i="0" lang="en" sz="26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  <p:sp>
            <p:nvSpPr>
              <p:cNvPr id="207" name="Google Shape;207;p14"/>
              <p:cNvSpPr txBox="1"/>
              <p:nvPr/>
            </p:nvSpPr>
            <p:spPr>
              <a:xfrm>
                <a:off x="3011687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rmAutofit/>
              </a:bodyPr>
              <a:lstStyle/>
              <a:p>
                <a:pPr indent="0" lvl="0" marL="6350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b="0" i="0" lang="en" sz="26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/>
              </a:p>
            </p:txBody>
          </p:sp>
          <p:sp>
            <p:nvSpPr>
              <p:cNvPr id="208" name="Google Shape;208;p14"/>
              <p:cNvSpPr txBox="1"/>
              <p:nvPr/>
            </p:nvSpPr>
            <p:spPr>
              <a:xfrm>
                <a:off x="3678464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rmAutofit/>
              </a:bodyPr>
              <a:lstStyle/>
              <a:p>
                <a:pPr indent="0" lvl="0" marL="6350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b="0" i="0" lang="en" sz="26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/>
              </a:p>
            </p:txBody>
          </p:sp>
          <p:sp>
            <p:nvSpPr>
              <p:cNvPr id="209" name="Google Shape;209;p14"/>
              <p:cNvSpPr txBox="1"/>
              <p:nvPr/>
            </p:nvSpPr>
            <p:spPr>
              <a:xfrm>
                <a:off x="4345241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rmAutofit/>
              </a:bodyPr>
              <a:lstStyle/>
              <a:p>
                <a:pPr indent="0" lvl="0" marL="6350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b="0" i="0" lang="en" sz="26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/>
              </a:p>
            </p:txBody>
          </p:sp>
          <p:sp>
            <p:nvSpPr>
              <p:cNvPr id="210" name="Google Shape;210;p14"/>
              <p:cNvSpPr txBox="1"/>
              <p:nvPr/>
            </p:nvSpPr>
            <p:spPr>
              <a:xfrm>
                <a:off x="5012020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rmAutofit/>
              </a:bodyPr>
              <a:lstStyle/>
              <a:p>
                <a:pPr indent="0" lvl="0" marL="6350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b="0" i="0" lang="en" sz="26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/>
              </a:p>
            </p:txBody>
          </p:sp>
        </p:grpSp>
        <p:grpSp>
          <p:nvGrpSpPr>
            <p:cNvPr id="211" name="Google Shape;211;p14"/>
            <p:cNvGrpSpPr/>
            <p:nvPr/>
          </p:nvGrpSpPr>
          <p:grpSpPr>
            <a:xfrm>
              <a:off x="1820285" y="2054726"/>
              <a:ext cx="4795873" cy="2716722"/>
              <a:chOff x="1820285" y="2054726"/>
              <a:chExt cx="4795873" cy="2716722"/>
            </a:xfrm>
          </p:grpSpPr>
          <p:pic>
            <p:nvPicPr>
              <p:cNvPr id="212" name="Google Shape;212;p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820285" y="2054726"/>
                <a:ext cx="4795873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3" name="Google Shape;213;p14"/>
              <p:cNvPicPr preferRelativeResize="0"/>
              <p:nvPr/>
            </p:nvPicPr>
            <p:blipFill rotWithShape="1">
              <a:blip r:embed="rId4">
                <a:alphaModFix/>
              </a:blip>
              <a:srcRect b="15" l="73759" r="13848" t="38323"/>
              <a:stretch/>
            </p:blipFill>
            <p:spPr>
              <a:xfrm>
                <a:off x="5230708" y="2228254"/>
                <a:ext cx="511134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14753" r="73676" t="39426"/>
              <a:stretch/>
            </p:blipFill>
            <p:spPr>
              <a:xfrm>
                <a:off x="1940297" y="2273085"/>
                <a:ext cx="477231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25891" r="62158" t="39426"/>
              <a:stretch/>
            </p:blipFill>
            <p:spPr>
              <a:xfrm>
                <a:off x="2588300" y="2273085"/>
                <a:ext cx="492917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37953" r="49653" t="43184"/>
              <a:stretch/>
            </p:blipFill>
            <p:spPr>
              <a:xfrm>
                <a:off x="3251989" y="2428068"/>
                <a:ext cx="511134" cy="23433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7" name="Google Shape;217;p14"/>
              <p:cNvPicPr preferRelativeResize="0"/>
              <p:nvPr/>
            </p:nvPicPr>
            <p:blipFill rotWithShape="1">
              <a:blip r:embed="rId4">
                <a:alphaModFix/>
              </a:blip>
              <a:srcRect b="-16" l="49986" r="38199" t="38355"/>
              <a:stretch/>
            </p:blipFill>
            <p:spPr>
              <a:xfrm>
                <a:off x="3933895" y="2228254"/>
                <a:ext cx="487291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8" name="Google Shape;218;p14"/>
              <p:cNvPicPr preferRelativeResize="0"/>
              <p:nvPr/>
            </p:nvPicPr>
            <p:blipFill rotWithShape="1">
              <a:blip r:embed="rId4">
                <a:alphaModFix/>
              </a:blip>
              <a:srcRect b="-484" l="62220" r="26434" t="39910"/>
              <a:stretch/>
            </p:blipFill>
            <p:spPr>
              <a:xfrm>
                <a:off x="4591958" y="2273085"/>
                <a:ext cx="467979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352a8c6ef_0_1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lang="en"/>
              <a:t>Power Up: English ACT Prep, Week 1</a:t>
            </a:r>
            <a:endParaRPr/>
          </a:p>
        </p:txBody>
      </p:sp>
      <p:sp>
        <p:nvSpPr>
          <p:cNvPr id="124" name="Google Shape;124;g26352a8c6ef_0_1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/>
              <a:t>Goal Setting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352a8c6ef_0_1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Essential Question</a:t>
            </a:r>
            <a:endParaRPr b="1"/>
          </a:p>
        </p:txBody>
      </p:sp>
      <p:sp>
        <p:nvSpPr>
          <p:cNvPr id="130" name="Google Shape;130;g26352a8c6ef_0_1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6" name="Google Shape;136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Understand the purpose of the ACT and the importance of the English section. 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Evaluate current ACT performance and set a realistic goal for the overall test and the English component.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" title="ACT Advice from Students #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5202" y="1136650"/>
            <a:ext cx="6073592" cy="343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Advice from Students #2 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3116100" y="4703625"/>
            <a:ext cx="33657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 Advice from Students #2</a:t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Point of Most Significance</a:t>
            </a:r>
            <a:endParaRPr/>
          </a:p>
        </p:txBody>
      </p:sp>
      <p:sp>
        <p:nvSpPr>
          <p:cNvPr id="149" name="Google Shape;149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63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Reflect on what you learned from the ACT video. 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"/>
              <a:t>What is your main takeaway from the video? 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"/>
              <a:t>Which suggestion did you find most valuable? </a:t>
            </a:r>
            <a:endParaRPr/>
          </a:p>
          <a:p>
            <a:pPr indent="0" lvl="0" marL="63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  <a:p>
            <a:pPr indent="0" lvl="0" marL="63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Share your ideas. </a:t>
            </a:r>
            <a:endParaRPr/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7434" y="254100"/>
            <a:ext cx="2050901" cy="179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Student Login</a:t>
            </a:r>
            <a:endParaRPr/>
          </a:p>
        </p:txBody>
      </p:sp>
      <p:sp>
        <p:nvSpPr>
          <p:cNvPr id="156" name="Google Shape;156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Go to the MyACT website: </a:t>
            </a:r>
            <a:r>
              <a:rPr lang="en" u="sng">
                <a:solidFill>
                  <a:srgbClr val="D6D6D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my.act.org</a:t>
            </a:r>
            <a:endParaRPr u="sng">
              <a:solidFill>
                <a:srgbClr val="D6D6D6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>
                <a:solidFill>
                  <a:schemeClr val="lt1"/>
                </a:solidFill>
              </a:rPr>
              <a:t>Find your ACT scores.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Goal Setting: Where I Am</a:t>
            </a:r>
            <a:endParaRPr/>
          </a:p>
        </p:txBody>
      </p:sp>
      <p:sp>
        <p:nvSpPr>
          <p:cNvPr id="162" name="Google Shape;162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Use the Goal Setting handout to set your ACT goals.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Fill in the first power bar using your current composite score.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Fill in the second power bar with your current English score.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>
            <p:ph type="title"/>
          </p:nvPr>
        </p:nvSpPr>
        <p:spPr>
          <a:xfrm>
            <a:off x="311700" y="14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Oklahoma College Admission and Scholarships</a:t>
            </a:r>
            <a:endParaRPr/>
          </a:p>
        </p:txBody>
      </p:sp>
      <p:pic>
        <p:nvPicPr>
          <p:cNvPr descr="A screenshot of a computer screen&#10;&#10;Description automatically generated" id="168" name="Google Shape;16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75849"/>
            <a:ext cx="8438848" cy="409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</dc:creator>
</cp:coreProperties>
</file>