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3/hqm42aMKPZlTAW2tElVL3v6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205CF3-8F3D-489B-AD1B-5CE1D8FEFAAA}">
  <a:tblStyle styleId="{8B205CF3-8F3D-489B-AD1B-5CE1D8FEFAA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4658"/>
  </p:normalViewPr>
  <p:slideViewPr>
    <p:cSldViewPr snapToGrid="0">
      <p:cViewPr varScale="1">
        <p:scale>
          <a:sx n="160" d="100"/>
          <a:sy n="160" d="100"/>
        </p:scale>
        <p:origin x="85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KVRiyY6h0I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act.org/content/act/en/products-and-services/the-act/registration/fees/fee-waivers.html" TargetMode="External"/><Relationship Id="rId4" Type="http://schemas.openxmlformats.org/officeDocument/2006/relationships/hyperlink" Target="https://www.act.org/content/act/en/products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7d94921b7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237d94921b7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7e63b149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37e63b149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37e63b149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237e63b1493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/>
              <a:t>Video:</a:t>
            </a:r>
            <a:r>
              <a:rPr lang="en"/>
              <a:t> </a:t>
            </a:r>
            <a:r>
              <a:rPr lang="en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ACT. (2019, June 5). </a:t>
            </a:r>
            <a:r>
              <a:rPr lang="en" sz="1100" b="0" i="1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How to Apply for an ACT Fee Waiver</a:t>
            </a:r>
            <a:r>
              <a:rPr lang="en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. [Video]. YouTube. </a:t>
            </a:r>
            <a:r>
              <a:rPr lang="en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https://youtu.be/8KVRiyY6h0I</a:t>
            </a:r>
            <a:br>
              <a:rPr lang="en"/>
            </a:br>
            <a:r>
              <a:rPr lang="en" b="1"/>
              <a:t>ACT Fee Waivers Website:</a:t>
            </a:r>
            <a:r>
              <a:rPr lang="en"/>
              <a:t> </a:t>
            </a:r>
            <a:r>
              <a:rPr lang="en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https://www.act.org/content/act/en/products</a:t>
            </a:r>
            <a:r>
              <a:rPr lang="en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-and-services/the-act/registration/fees/fee-waivers.html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37e63b1493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237e63b1493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K20 Center. (n.d.) How Am I Feeling? What Am I Thinking? Strategies. https://learn.k20center.ou.edu/strategy/187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46c9a712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46c9a712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46c9a7129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646c9a7129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37d94921b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237d94921b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K20 Center. (n.d.). I Notice, I Wonder. Strategies.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https://learn.k20center.ou.edu/strategy/180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7d94921b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37d94921b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7d94921b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37d94921b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7e28472a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237e28472a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7e63b14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237e63b14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46c9a7129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646c9a7129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646c9a7129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646c9a7129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646c9a7129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646c9a7129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646c9a7129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646c9a7129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646c9a7129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646c9a7129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646c9a7129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46c9a7129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646c9a7129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646c9a7129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646c9a7129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46c9a7129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646c9a7129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46c9a7129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646c9a7129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46c9a7129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646c9a7129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646c9a7129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646c9a7129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46c9a7129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646c9a7129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46c9a7129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646c9a7129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46c9a7129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646c9a7129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46c9a7129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646c9a7129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646c9a7129_0_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646c9a7129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46c9a7129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646c9a7129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646c9a7129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646c9a7129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646c9a7129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46c9a7129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646c9a7129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646c9a7129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46c9a7129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646c9a7129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646c9a7129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646c9a7129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46c9a7129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646c9a7129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646c9a7129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46c9a7129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646c9a7129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646c9a7129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646c9a7129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646c9a7129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646c9a7129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46c9a7129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646c9a7129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646c9a7129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646c9a7129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46c9a7129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646c9a7129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646c9a7129_0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46c9a7129_0_10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646c9a7129_0_10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46c9a7129_0_1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646c9a7129_0_1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646c9a7129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646c9a7129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646c9a7129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646c9a7129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646c9a7129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646c9a7129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646c9a7129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646c9a7129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646c9a7129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646c9a7129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646c9a7129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646c9a7129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646c9a7129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646c9a7129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646c9a7129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KVRiyY6h0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y.ac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7d94921b7_0_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Calculating Percentage Correct</a:t>
            </a:r>
            <a:endParaRPr/>
          </a:p>
        </p:txBody>
      </p:sp>
      <p:sp>
        <p:nvSpPr>
          <p:cNvPr id="178" name="Google Shape;178;g237d94921b7_0_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Divide the number of questions you need to answer correctly by the total number of questions on the reading test, which </a:t>
            </a:r>
            <a:r>
              <a:rPr lang="en"/>
              <a:t>is 36. 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Multiply the result by 100. 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Write this number on the handout in the percentage correct box.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37e63b1493_0_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Take Action</a:t>
            </a:r>
            <a:endParaRPr/>
          </a:p>
        </p:txBody>
      </p:sp>
      <p:sp>
        <p:nvSpPr>
          <p:cNvPr id="184" name="Google Shape;184;g237e63b1493_0_1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Choose at least one action you can take to increase your reading score. 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Add the action to your handout.</a:t>
            </a:r>
            <a:endParaRPr dirty="0"/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Over the next few weeks, practice your action and add the dates you practiced to your handout to keep track of your progress.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7e63b1493_0_1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en"/>
              <a:t>ACT Fee Waivers: How to Apply</a:t>
            </a:r>
            <a:endParaRPr/>
          </a:p>
        </p:txBody>
      </p:sp>
      <p:sp>
        <p:nvSpPr>
          <p:cNvPr id="190" name="Google Shape;190;g237e63b1493_0_177"/>
          <p:cNvSpPr txBox="1"/>
          <p:nvPr/>
        </p:nvSpPr>
        <p:spPr>
          <a:xfrm>
            <a:off x="0" y="4570798"/>
            <a:ext cx="9144000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sng" strike="noStrike" cap="none">
                <a:solidFill>
                  <a:srgbClr val="D6D6D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 Fee Waivers</a:t>
            </a:r>
            <a:endParaRPr sz="2200" b="0" i="0" u="none" strike="noStrike" cap="none">
              <a:solidFill>
                <a:srgbClr val="D6D6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g237e63b1493_0_177" title="How to Apply for an ACT Fee Waiv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8671" y="1097936"/>
            <a:ext cx="6146659" cy="347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37e63b1493_0_2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How Am I Feeling? What Am I Thinking? </a:t>
            </a:r>
            <a:endParaRPr/>
          </a:p>
        </p:txBody>
      </p:sp>
      <p:sp>
        <p:nvSpPr>
          <p:cNvPr id="197" name="Google Shape;197;g237e63b1493_0_2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33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None/>
            </a:pPr>
            <a:r>
              <a:rPr lang="en" dirty="0"/>
              <a:t>On a sticky note:</a:t>
            </a:r>
            <a:endParaRPr dirty="0"/>
          </a:p>
          <a:p>
            <a:pPr marL="507314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 panose="020B0604020202020204" pitchFamily="34" charset="0"/>
              <a:buChar char="•"/>
            </a:pPr>
            <a:r>
              <a:rPr lang="en" dirty="0"/>
              <a:t>Draw a line that divides the note in half.</a:t>
            </a:r>
            <a:endParaRPr dirty="0"/>
          </a:p>
          <a:p>
            <a:pPr marL="507314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 panose="020B0604020202020204" pitchFamily="34" charset="0"/>
              <a:buChar char="•"/>
            </a:pPr>
            <a:r>
              <a:rPr lang="en" dirty="0"/>
              <a:t>On one half, draw a simple picture that describes how you are feeling about the reading ACT test. </a:t>
            </a:r>
            <a:endParaRPr dirty="0"/>
          </a:p>
          <a:p>
            <a:pPr marL="507314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 panose="020B0604020202020204" pitchFamily="34" charset="0"/>
              <a:buChar char="•"/>
            </a:pPr>
            <a:r>
              <a:rPr lang="en" dirty="0"/>
              <a:t>On the other half, write a sentence that summarizes what you are thinking about the reading ACT test. </a:t>
            </a:r>
            <a:endParaRPr dirty="0"/>
          </a:p>
        </p:txBody>
      </p:sp>
      <p:pic>
        <p:nvPicPr>
          <p:cNvPr id="198" name="Google Shape;198;g237e63b1493_0_237"/>
          <p:cNvPicPr preferRelativeResize="0"/>
          <p:nvPr/>
        </p:nvPicPr>
        <p:blipFill rotWithShape="1">
          <a:blip r:embed="rId3">
            <a:alphaModFix/>
          </a:blip>
          <a:srcRect t="6594" r="-1800"/>
          <a:stretch/>
        </p:blipFill>
        <p:spPr>
          <a:xfrm>
            <a:off x="7483225" y="1442975"/>
            <a:ext cx="1555550" cy="14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46c9a7129_0_1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dirty="0"/>
              <a:t>Power UP: ACT Reading Prep Week 1</a:t>
            </a:r>
            <a:endParaRPr dirty="0"/>
          </a:p>
        </p:txBody>
      </p:sp>
      <p:sp>
        <p:nvSpPr>
          <p:cNvPr id="127" name="Google Shape;127;g2646c9a7129_0_1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Setting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646c9a7129_0_1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3" name="Google Shape;133;g2646c9a7129_0_1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How can I increase my ACT score?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37d94921b7_0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9" name="Google Shape;139;g237d94921b7_0_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Understand the purpose of the ACT and the importance of the reading section.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Evaluate current ACT performance and set a realistic goal for the overall test and the reading component.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Superscoring </a:t>
            </a:r>
            <a:endParaRPr/>
          </a:p>
        </p:txBody>
      </p:sp>
      <p:graphicFrame>
        <p:nvGraphicFramePr>
          <p:cNvPr id="145" name="Google Shape;145;p3"/>
          <p:cNvGraphicFramePr/>
          <p:nvPr/>
        </p:nvGraphicFramePr>
        <p:xfrm>
          <a:off x="311699" y="149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{8B205CF3-8F3D-489B-AD1B-5CE1D8FEFAAA}</a:tableStyleId>
              </a:tblPr>
              <a:tblGrid>
                <a:gridCol w="156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Test Dates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English Score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Math</a:t>
                      </a:r>
                      <a:b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</a:b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Score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Science Score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Composite Score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November 2023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16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16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20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18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18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April 2024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19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19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18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21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19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Superscore Results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19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19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20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21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</a:rPr>
                        <a:t>20</a:t>
                      </a:r>
                      <a:endParaRPr sz="18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37d94921b7_0_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Student Login</a:t>
            </a:r>
            <a:endParaRPr/>
          </a:p>
        </p:txBody>
      </p:sp>
      <p:sp>
        <p:nvSpPr>
          <p:cNvPr id="151" name="Google Shape;151;g237d94921b7_0_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00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Go to the MyACT website: </a:t>
            </a:r>
            <a:r>
              <a:rPr lang="en" u="sng" dirty="0">
                <a:solidFill>
                  <a:srgbClr val="D6D6D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my.act.org</a:t>
            </a:r>
            <a:endParaRPr dirty="0">
              <a:solidFill>
                <a:srgbClr val="D6D6D6"/>
              </a:solidFill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" dirty="0"/>
              <a:t>Find your ACT scores.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7d94921b7_0_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Goal</a:t>
            </a: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Setting: Where I Am</a:t>
            </a:r>
            <a:endParaRPr/>
          </a:p>
        </p:txBody>
      </p:sp>
      <p:sp>
        <p:nvSpPr>
          <p:cNvPr id="157" name="Google Shape;157;g237d94921b7_0_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Use the Goal Setting handout to set your ACT goals.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first power bar using your current composite score.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Fill in the second power bar with your current reading score. </a:t>
            </a:r>
            <a:endParaRPr/>
          </a:p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7e28472a2_2_0"/>
          <p:cNvSpPr txBox="1">
            <a:spLocks noGrp="1"/>
          </p:cNvSpPr>
          <p:nvPr>
            <p:ph type="title"/>
          </p:nvPr>
        </p:nvSpPr>
        <p:spPr>
          <a:xfrm>
            <a:off x="139529" y="7070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Oklahoma College Admission and Scholarships</a:t>
            </a:r>
            <a:endParaRPr/>
          </a:p>
        </p:txBody>
      </p:sp>
      <p:pic>
        <p:nvPicPr>
          <p:cNvPr id="163" name="Google Shape;163;g237e28472a2_2_0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75849"/>
            <a:ext cx="8438848" cy="409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37e63b1493_0_0"/>
          <p:cNvSpPr txBox="1">
            <a:spLocks noGrp="1"/>
          </p:cNvSpPr>
          <p:nvPr>
            <p:ph type="title"/>
          </p:nvPr>
        </p:nvSpPr>
        <p:spPr>
          <a:xfrm>
            <a:off x="311700" y="229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Reading Score Chart</a:t>
            </a:r>
            <a:endParaRPr/>
          </a:p>
        </p:txBody>
      </p:sp>
      <p:graphicFrame>
        <p:nvGraphicFramePr>
          <p:cNvPr id="169" name="Google Shape;169;g237e63b1493_0_0"/>
          <p:cNvGraphicFramePr/>
          <p:nvPr>
            <p:extLst>
              <p:ext uri="{D42A27DB-BD31-4B8C-83A1-F6EECF244321}">
                <p14:modId xmlns:p14="http://schemas.microsoft.com/office/powerpoint/2010/main" val="1183688921"/>
              </p:ext>
            </p:extLst>
          </p:nvPr>
        </p:nvGraphicFramePr>
        <p:xfrm>
          <a:off x="216875" y="802225"/>
          <a:ext cx="1944225" cy="4175460"/>
        </p:xfrm>
        <a:graphic>
          <a:graphicData uri="http://schemas.openxmlformats.org/drawingml/2006/table">
            <a:tbl>
              <a:tblPr>
                <a:noFill/>
                <a:tableStyleId>{8B205CF3-8F3D-489B-AD1B-5CE1D8FEFAAA}</a:tableStyleId>
              </a:tblPr>
              <a:tblGrid>
                <a:gridCol w="94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0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2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4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2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7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4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9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5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11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7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12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8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70" name="Google Shape;170;g237e63b1493_0_0"/>
          <p:cNvGraphicFramePr/>
          <p:nvPr>
            <p:extLst>
              <p:ext uri="{D42A27DB-BD31-4B8C-83A1-F6EECF244321}">
                <p14:modId xmlns:p14="http://schemas.microsoft.com/office/powerpoint/2010/main" val="1222374324"/>
              </p:ext>
            </p:extLst>
          </p:nvPr>
        </p:nvGraphicFramePr>
        <p:xfrm>
          <a:off x="2333204" y="802225"/>
          <a:ext cx="1900125" cy="4175460"/>
        </p:xfrm>
        <a:graphic>
          <a:graphicData uri="http://schemas.openxmlformats.org/drawingml/2006/table">
            <a:tbl>
              <a:tblPr>
                <a:noFill/>
                <a:tableStyleId>{8B205CF3-8F3D-489B-AD1B-5CE1D8FEFAAA}</a:tableStyleId>
              </a:tblPr>
              <a:tblGrid>
                <a:gridCol w="95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13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14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11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15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13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16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15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17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18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17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19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18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25772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20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19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83004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21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21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723839"/>
                  </a:ext>
                </a:extLst>
              </a:tr>
            </a:tbl>
          </a:graphicData>
        </a:graphic>
      </p:graphicFrame>
      <p:graphicFrame>
        <p:nvGraphicFramePr>
          <p:cNvPr id="171" name="Google Shape;171;g237e63b1493_0_0"/>
          <p:cNvGraphicFramePr/>
          <p:nvPr>
            <p:extLst>
              <p:ext uri="{D42A27DB-BD31-4B8C-83A1-F6EECF244321}">
                <p14:modId xmlns:p14="http://schemas.microsoft.com/office/powerpoint/2010/main" val="4033423291"/>
              </p:ext>
            </p:extLst>
          </p:nvPr>
        </p:nvGraphicFramePr>
        <p:xfrm>
          <a:off x="4405433" y="802225"/>
          <a:ext cx="1895125" cy="4175460"/>
        </p:xfrm>
        <a:graphic>
          <a:graphicData uri="http://schemas.openxmlformats.org/drawingml/2006/table">
            <a:tbl>
              <a:tblPr>
                <a:noFill/>
                <a:tableStyleId>{8B205CF3-8F3D-489B-AD1B-5CE1D8FEFAAA}</a:tableStyleId>
              </a:tblPr>
              <a:tblGrid>
                <a:gridCol w="93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22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22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23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24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25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25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27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27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85495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28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28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71311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29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29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17254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31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30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59139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32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31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330062"/>
                  </a:ext>
                </a:extLst>
              </a:tr>
            </a:tbl>
          </a:graphicData>
        </a:graphic>
      </p:graphicFrame>
      <p:graphicFrame>
        <p:nvGraphicFramePr>
          <p:cNvPr id="172" name="Google Shape;172;g237e63b1493_0_0"/>
          <p:cNvGraphicFramePr/>
          <p:nvPr>
            <p:extLst>
              <p:ext uri="{D42A27DB-BD31-4B8C-83A1-F6EECF244321}">
                <p14:modId xmlns:p14="http://schemas.microsoft.com/office/powerpoint/2010/main" val="1571809076"/>
              </p:ext>
            </p:extLst>
          </p:nvPr>
        </p:nvGraphicFramePr>
        <p:xfrm>
          <a:off x="6472663" y="802225"/>
          <a:ext cx="1863525" cy="2194410"/>
        </p:xfrm>
        <a:graphic>
          <a:graphicData uri="http://schemas.openxmlformats.org/drawingml/2006/table">
            <a:tbl>
              <a:tblPr>
                <a:noFill/>
                <a:tableStyleId>{8B205CF3-8F3D-489B-AD1B-5CE1D8FEFAAA}</a:tableStyleId>
              </a:tblPr>
              <a:tblGrid>
                <a:gridCol w="93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Reading Score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6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</a:rPr>
                        <a:t>33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32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35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34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57218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35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60379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</a:rPr>
                        <a:t>36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9398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529</Words>
  <Application>Microsoft Macintosh PowerPoint</Application>
  <PresentationFormat>On-screen Show (16:9)</PresentationFormat>
  <Paragraphs>129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ACT Math</vt:lpstr>
      <vt:lpstr>PowerPoint Presentation</vt:lpstr>
      <vt:lpstr>Power UP: ACT Reading Prep Week 1</vt:lpstr>
      <vt:lpstr>Essential Question</vt:lpstr>
      <vt:lpstr>Learning Objectives</vt:lpstr>
      <vt:lpstr>ACT Superscoring </vt:lpstr>
      <vt:lpstr>ACT Student Login</vt:lpstr>
      <vt:lpstr>Goal Setting: Where I Am</vt:lpstr>
      <vt:lpstr>Oklahoma College Admission and Scholarships</vt:lpstr>
      <vt:lpstr>Reading Score Chart</vt:lpstr>
      <vt:lpstr>Calculating Percentage Correct</vt:lpstr>
      <vt:lpstr>Take Action</vt:lpstr>
      <vt:lpstr>ACT Fee Waivers: How to Apply</vt:lpstr>
      <vt:lpstr>How Am I Feeling? What Am I Thinking?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Halstied, Laura E.</dc:creator>
  <cp:lastModifiedBy>Moharram, Jehanne</cp:lastModifiedBy>
  <cp:revision>5</cp:revision>
  <dcterms:modified xsi:type="dcterms:W3CDTF">2025-04-24T16:00:40Z</dcterms:modified>
</cp:coreProperties>
</file>