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9FFAFE-8745-290E-47A4-CDD03AFCBA87}" v="136" dt="2025-04-24T16:02:32.618"/>
  </p1510:revLst>
</p1510:revInfo>
</file>

<file path=ppt/tableStyles.xml><?xml version="1.0" encoding="utf-8"?>
<a:tblStyleLst xmlns:a="http://schemas.openxmlformats.org/drawingml/2006/main" def="{B20449C6-417F-40EE-B9F5-5527F2AEA830}">
  <a:tblStyle styleId="{B20449C6-417F-40EE-B9F5-5527F2AEA83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sack, Bradly J." userId="S::bradly.cusack@ou.edu::14056f69-e9e3-4482-b2c8-4eba48a664a7" providerId="AD" clId="Web-{309FFAFE-8745-290E-47A4-CDD03AFCBA87}"/>
    <pc:docChg chg="modSld">
      <pc:chgData name="Cusack, Bradly J." userId="S::bradly.cusack@ou.edu::14056f69-e9e3-4482-b2c8-4eba48a664a7" providerId="AD" clId="Web-{309FFAFE-8745-290E-47A4-CDD03AFCBA87}" dt="2025-04-24T16:02:31.384" v="63"/>
      <pc:docMkLst>
        <pc:docMk/>
      </pc:docMkLst>
      <pc:sldChg chg="modSp">
        <pc:chgData name="Cusack, Bradly J." userId="S::bradly.cusack@ou.edu::14056f69-e9e3-4482-b2c8-4eba48a664a7" providerId="AD" clId="Web-{309FFAFE-8745-290E-47A4-CDD03AFCBA87}" dt="2025-04-24T16:02:31.384" v="63"/>
        <pc:sldMkLst>
          <pc:docMk/>
          <pc:sldMk cId="0" sldId="265"/>
        </pc:sldMkLst>
        <pc:graphicFrameChg chg="mod modGraphic">
          <ac:chgData name="Cusack, Bradly J." userId="S::bradly.cusack@ou.edu::14056f69-e9e3-4482-b2c8-4eba48a664a7" providerId="AD" clId="Web-{309FFAFE-8745-290E-47A4-CDD03AFCBA87}" dt="2025-04-24T15:59:04.679" v="11"/>
          <ac:graphicFrameMkLst>
            <pc:docMk/>
            <pc:sldMk cId="0" sldId="265"/>
            <ac:graphicFrameMk id="117" creationId="{00000000-0000-0000-0000-000000000000}"/>
          </ac:graphicFrameMkLst>
        </pc:graphicFrameChg>
        <pc:graphicFrameChg chg="mod modGraphic">
          <ac:chgData name="Cusack, Bradly J." userId="S::bradly.cusack@ou.edu::14056f69-e9e3-4482-b2c8-4eba48a664a7" providerId="AD" clId="Web-{309FFAFE-8745-290E-47A4-CDD03AFCBA87}" dt="2025-04-24T16:00:54.383" v="35"/>
          <ac:graphicFrameMkLst>
            <pc:docMk/>
            <pc:sldMk cId="0" sldId="265"/>
            <ac:graphicFrameMk id="118" creationId="{00000000-0000-0000-0000-000000000000}"/>
          </ac:graphicFrameMkLst>
        </pc:graphicFrameChg>
        <pc:graphicFrameChg chg="mod modGraphic">
          <ac:chgData name="Cusack, Bradly J." userId="S::bradly.cusack@ou.edu::14056f69-e9e3-4482-b2c8-4eba48a664a7" providerId="AD" clId="Web-{309FFAFE-8745-290E-47A4-CDD03AFCBA87}" dt="2025-04-24T16:02:31.384" v="63"/>
          <ac:graphicFrameMkLst>
            <pc:docMk/>
            <pc:sldMk cId="0" sldId="265"/>
            <ac:graphicFrameMk id="119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KVRiyY6h0I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act.org/content/act/en/products-and-services/the-act/registration/fees/fee-waivers.html" TargetMode="External"/><Relationship Id="rId4" Type="http://schemas.openxmlformats.org/officeDocument/2006/relationships/hyperlink" Target="https://www.act.org/content/act/en/products" TargetMode="Externa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9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37c9d4fa1f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37c9d4fa1f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37c9d4fa1f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37c9d4fa1f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37c9d4fa1f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37c9d4fa1f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37c9d4fa1f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37c9d4fa1f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Video: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ACT. (2019, June 5). </a:t>
            </a:r>
            <a:r>
              <a:rPr lang="en" sz="1200" i="1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How to Apply for an ACT Fee Waiver</a:t>
            </a:r>
            <a:r>
              <a:rPr lang="en" sz="120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. [Video]. YouTube. </a:t>
            </a:r>
            <a:r>
              <a:rPr lang="en" sz="12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https://youtu.be/8KVRiyY6h0I</a:t>
            </a:r>
            <a:b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 Fee Waivers Website: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https://www.act.org/content/act/en/products</a:t>
            </a:r>
            <a:r>
              <a:rPr lang="en" sz="12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-and-services/the-act/registration/fees/fee-waivers.html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5600" lvl="0" indent="-12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39c1a2ac7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g239c1a2ac7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800" b="0" i="0" u="none" strike="noStrike">
                <a:solidFill>
                  <a:srgbClr val="292929"/>
                </a:solidFill>
                <a:latin typeface="Arial"/>
                <a:ea typeface="Arial"/>
                <a:cs typeface="Arial"/>
                <a:sym typeface="Arial"/>
              </a:rPr>
              <a:t>K20 Center. (n.d.). Sticky Bars. Strategies. </a:t>
            </a:r>
            <a:r>
              <a:rPr lang="en" sz="1800" b="0" i="0" u="sng" strike="noStrik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https://learn.k20center.ou.edu/strategy/129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a5b61dbf4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5a5b61dbf4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37c9d4fa1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37c9d4fa1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37c9d4fa1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37c9d4fa1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5a5b61dbf4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5a5b61dbf4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37c9d4fa1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37c9d4fa1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37c9d4fa1f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37c9d4fa1f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37c9d4fa1f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37c9d4fa1f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37e93c59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37e93c59b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9" name="Google Shape;49;p11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_2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3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/Objective">
  <p:cSld name="CUSTOM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○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■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" name="Google Shape;15;p4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" name="Google Shape;20;p5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○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■"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" name="Google Shape;30;p7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80019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○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■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●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○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■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●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○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■"/>
              <a:def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83472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●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○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■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" name="Google Shape;35;p8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9" name="Google Shape;39;p9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Char char="●"/>
              <a:defRPr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○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■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●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○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■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●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○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Char char="■"/>
              <a:defRPr sz="4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  <a:defRPr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3">
            <a:alphaModFix/>
          </a:blip>
          <a:srcRect t="719" b="709"/>
          <a:stretch/>
        </p:blipFill>
        <p:spPr>
          <a:xfrm>
            <a:off x="8358276" y="4367125"/>
            <a:ext cx="662876" cy="6250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8KVRiyY6h0I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youtu.be/8KVRiyY6h0I" TargetMode="External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Lh_pAi1bX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youtu.be/wLh_pAi1bXs" TargetMode="Externa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y.act.org/account/signi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11700" y="229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Science Score Chart</a:t>
            </a:r>
            <a:endParaRPr/>
          </a:p>
        </p:txBody>
      </p:sp>
      <p:graphicFrame>
        <p:nvGraphicFramePr>
          <p:cNvPr id="116" name="Google Shape;116;p23"/>
          <p:cNvGraphicFramePr/>
          <p:nvPr/>
        </p:nvGraphicFramePr>
        <p:xfrm>
          <a:off x="216875" y="802225"/>
          <a:ext cx="1944225" cy="4175460"/>
        </p:xfrm>
        <a:graphic>
          <a:graphicData uri="http://schemas.openxmlformats.org/drawingml/2006/table">
            <a:tbl>
              <a:tblPr>
                <a:noFill/>
                <a:tableStyleId>{B20449C6-417F-40EE-B9F5-5527F2AEA830}</a:tableStyleId>
              </a:tblPr>
              <a:tblGrid>
                <a:gridCol w="94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Science Score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solidFill>
                            <a:schemeClr val="lt1"/>
                          </a:solidFill>
                        </a:rPr>
                        <a:t>Answers Correct</a:t>
                      </a:r>
                      <a:endParaRPr b="1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0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—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3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1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4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2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5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—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6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3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7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4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8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5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9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</a:rPr>
                        <a:t>6</a:t>
                      </a:r>
                      <a:endParaRPr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17" name="Google Shape;117;p23"/>
          <p:cNvGraphicFramePr/>
          <p:nvPr>
            <p:extLst>
              <p:ext uri="{D42A27DB-BD31-4B8C-83A1-F6EECF244321}">
                <p14:modId xmlns:p14="http://schemas.microsoft.com/office/powerpoint/2010/main" val="2038978833"/>
              </p:ext>
            </p:extLst>
          </p:nvPr>
        </p:nvGraphicFramePr>
        <p:xfrm>
          <a:off x="2330525" y="802225"/>
          <a:ext cx="1900125" cy="4175460"/>
        </p:xfrm>
        <a:graphic>
          <a:graphicData uri="http://schemas.openxmlformats.org/drawingml/2006/table">
            <a:tbl>
              <a:tblPr>
                <a:noFill/>
                <a:tableStyleId>{B20449C6-417F-40EE-B9F5-5527F2AEA830}</a:tableStyleId>
              </a:tblPr>
              <a:tblGrid>
                <a:gridCol w="95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Science Score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Answers Correct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10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7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11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8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9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10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14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11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16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17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18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17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18" name="Google Shape;118;p23"/>
          <p:cNvGraphicFramePr/>
          <p:nvPr>
            <p:extLst>
              <p:ext uri="{D42A27DB-BD31-4B8C-83A1-F6EECF244321}">
                <p14:modId xmlns:p14="http://schemas.microsoft.com/office/powerpoint/2010/main" val="3941670079"/>
              </p:ext>
            </p:extLst>
          </p:nvPr>
        </p:nvGraphicFramePr>
        <p:xfrm>
          <a:off x="4425675" y="802225"/>
          <a:ext cx="1895125" cy="4175460"/>
        </p:xfrm>
        <a:graphic>
          <a:graphicData uri="http://schemas.openxmlformats.org/drawingml/2006/table">
            <a:tbl>
              <a:tblPr>
                <a:noFill/>
                <a:tableStyleId>{B20449C6-417F-40EE-B9F5-5527F2AEA830}</a:tableStyleId>
              </a:tblPr>
              <a:tblGrid>
                <a:gridCol w="93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Science Score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Answers Correct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19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19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20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20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21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24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26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28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26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30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27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latin typeface="Arial"/>
                        </a:rPr>
                        <a:t>—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19" name="Google Shape;119;p23"/>
          <p:cNvGraphicFramePr/>
          <p:nvPr>
            <p:extLst>
              <p:ext uri="{D42A27DB-BD31-4B8C-83A1-F6EECF244321}">
                <p14:modId xmlns:p14="http://schemas.microsoft.com/office/powerpoint/2010/main" val="403023771"/>
              </p:ext>
            </p:extLst>
          </p:nvPr>
        </p:nvGraphicFramePr>
        <p:xfrm>
          <a:off x="6508825" y="802225"/>
          <a:ext cx="1863525" cy="4175460"/>
        </p:xfrm>
        <a:graphic>
          <a:graphicData uri="http://schemas.openxmlformats.org/drawingml/2006/table">
            <a:tbl>
              <a:tblPr>
                <a:noFill/>
                <a:tableStyleId>{B20449C6-417F-40EE-B9F5-5527F2AEA830}</a:tableStyleId>
              </a:tblPr>
              <a:tblGrid>
                <a:gridCol w="93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4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Science Score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lt1"/>
                          </a:solidFill>
                        </a:rPr>
                        <a:t>Answers Correct</a:t>
                      </a:r>
                      <a:endParaRPr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6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28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31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29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30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31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0" i="0" u="none" strike="noStrike" noProof="0" dirty="0">
                          <a:solidFill>
                            <a:schemeClr val="lt1"/>
                          </a:solidFill>
                          <a:latin typeface="Arial"/>
                        </a:rPr>
                        <a:t>—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32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34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33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34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36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35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37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36</a:t>
                      </a: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</a:rPr>
                        <a:t>38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Calculating Percentage Correct</a:t>
            </a:r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Divide the number of questions you need to answer correctly by the total number of questions on the science test, which is 40.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Multiply the result by 100.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Write this number on the handout in the percentage correct box.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Setting</a:t>
            </a:r>
            <a:endParaRPr/>
          </a:p>
        </p:txBody>
      </p:sp>
      <p:sp>
        <p:nvSpPr>
          <p:cNvPr id="131" name="Google Shape;13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Choose at least one action to increase your science score.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Add the action to the handout.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Refer back to the action and add the dates you practiced your goal.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 Fee Waivers</a:t>
            </a:r>
            <a:endParaRPr/>
          </a:p>
        </p:txBody>
      </p:sp>
      <p:pic>
        <p:nvPicPr>
          <p:cNvPr id="137" name="Google Shape;137;p26" title="How to Apply for an ACT Fee Waiv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16300" y="1017725"/>
            <a:ext cx="5054800" cy="28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 txBox="1"/>
          <p:nvPr/>
        </p:nvSpPr>
        <p:spPr>
          <a:xfrm>
            <a:off x="2807975" y="4204150"/>
            <a:ext cx="3450900" cy="40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l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 Fee Waivers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Sticky Bars: Which Action Did You Pick?</a:t>
            </a:r>
            <a:endParaRPr/>
          </a:p>
        </p:txBody>
      </p:sp>
      <p:sp>
        <p:nvSpPr>
          <p:cNvPr id="144" name="Google Shape;144;p27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3502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Write your name on a sticky note. </a:t>
            </a:r>
            <a:endParaRPr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Place your note above the action number you selected.</a:t>
            </a:r>
            <a:endParaRPr/>
          </a:p>
        </p:txBody>
      </p:sp>
      <p:grpSp>
        <p:nvGrpSpPr>
          <p:cNvPr id="145" name="Google Shape;145;p27"/>
          <p:cNvGrpSpPr/>
          <p:nvPr/>
        </p:nvGrpSpPr>
        <p:grpSpPr>
          <a:xfrm>
            <a:off x="1678133" y="2090888"/>
            <a:ext cx="4938025" cy="3164010"/>
            <a:chOff x="1678133" y="2054726"/>
            <a:chExt cx="4938025" cy="3164010"/>
          </a:xfrm>
        </p:grpSpPr>
        <p:grpSp>
          <p:nvGrpSpPr>
            <p:cNvPr id="146" name="Google Shape;146;p27"/>
            <p:cNvGrpSpPr/>
            <p:nvPr/>
          </p:nvGrpSpPr>
          <p:grpSpPr>
            <a:xfrm>
              <a:off x="1678133" y="4415936"/>
              <a:ext cx="4223387" cy="802800"/>
              <a:chOff x="1678133" y="4415936"/>
              <a:chExt cx="4223387" cy="802800"/>
            </a:xfrm>
          </p:grpSpPr>
          <p:sp>
            <p:nvSpPr>
              <p:cNvPr id="147" name="Google Shape;147;p27"/>
              <p:cNvSpPr txBox="1"/>
              <p:nvPr/>
            </p:nvSpPr>
            <p:spPr>
              <a:xfrm>
                <a:off x="1678133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1</a:t>
                </a:r>
                <a:endParaRPr/>
              </a:p>
            </p:txBody>
          </p:sp>
          <p:sp>
            <p:nvSpPr>
              <p:cNvPr id="148" name="Google Shape;148;p27"/>
              <p:cNvSpPr txBox="1"/>
              <p:nvPr/>
            </p:nvSpPr>
            <p:spPr>
              <a:xfrm>
                <a:off x="2344910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</a:t>
                </a:r>
                <a:endParaRPr/>
              </a:p>
            </p:txBody>
          </p:sp>
          <p:sp>
            <p:nvSpPr>
              <p:cNvPr id="149" name="Google Shape;149;p27"/>
              <p:cNvSpPr txBox="1"/>
              <p:nvPr/>
            </p:nvSpPr>
            <p:spPr>
              <a:xfrm>
                <a:off x="3011687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3</a:t>
                </a:r>
                <a:endParaRPr/>
              </a:p>
            </p:txBody>
          </p:sp>
          <p:sp>
            <p:nvSpPr>
              <p:cNvPr id="150" name="Google Shape;150;p27"/>
              <p:cNvSpPr txBox="1"/>
              <p:nvPr/>
            </p:nvSpPr>
            <p:spPr>
              <a:xfrm>
                <a:off x="3678464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4</a:t>
                </a:r>
                <a:endParaRPr/>
              </a:p>
            </p:txBody>
          </p:sp>
          <p:sp>
            <p:nvSpPr>
              <p:cNvPr id="151" name="Google Shape;151;p27"/>
              <p:cNvSpPr txBox="1"/>
              <p:nvPr/>
            </p:nvSpPr>
            <p:spPr>
              <a:xfrm>
                <a:off x="4345241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5</a:t>
                </a:r>
                <a:endParaRPr/>
              </a:p>
            </p:txBody>
          </p:sp>
          <p:sp>
            <p:nvSpPr>
              <p:cNvPr id="152" name="Google Shape;152;p27"/>
              <p:cNvSpPr txBox="1"/>
              <p:nvPr/>
            </p:nvSpPr>
            <p:spPr>
              <a:xfrm>
                <a:off x="5012020" y="4415936"/>
                <a:ext cx="889500" cy="80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635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600"/>
                  <a:buFont typeface="Calibri"/>
                  <a:buNone/>
                </a:pPr>
                <a:r>
                  <a:rPr lang="en" sz="26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6</a:t>
                </a:r>
                <a:endParaRPr/>
              </a:p>
            </p:txBody>
          </p:sp>
        </p:grpSp>
        <p:grpSp>
          <p:nvGrpSpPr>
            <p:cNvPr id="153" name="Google Shape;153;p27"/>
            <p:cNvGrpSpPr/>
            <p:nvPr/>
          </p:nvGrpSpPr>
          <p:grpSpPr>
            <a:xfrm>
              <a:off x="1820285" y="2054726"/>
              <a:ext cx="4795873" cy="2716722"/>
              <a:chOff x="1820285" y="2054726"/>
              <a:chExt cx="4795873" cy="2716722"/>
            </a:xfrm>
          </p:grpSpPr>
          <p:pic>
            <p:nvPicPr>
              <p:cNvPr id="154" name="Google Shape;154;p27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820285" y="2054726"/>
                <a:ext cx="4795873" cy="254319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5" name="Google Shape;155;p27"/>
              <p:cNvPicPr preferRelativeResize="0"/>
              <p:nvPr/>
            </p:nvPicPr>
            <p:blipFill rotWithShape="1">
              <a:blip r:embed="rId4">
                <a:alphaModFix/>
              </a:blip>
              <a:srcRect l="73759" t="38321" r="13847" b="18"/>
              <a:stretch/>
            </p:blipFill>
            <p:spPr>
              <a:xfrm>
                <a:off x="5230708" y="2228254"/>
                <a:ext cx="511132" cy="254319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6" name="Google Shape;156;p27"/>
              <p:cNvPicPr preferRelativeResize="0"/>
              <p:nvPr/>
            </p:nvPicPr>
            <p:blipFill rotWithShape="1">
              <a:blip r:embed="rId4">
                <a:alphaModFix/>
              </a:blip>
              <a:srcRect l="14753" t="39426" r="73675"/>
              <a:stretch/>
            </p:blipFill>
            <p:spPr>
              <a:xfrm>
                <a:off x="1940297" y="2273085"/>
                <a:ext cx="477233" cy="249836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7" name="Google Shape;157;p27"/>
              <p:cNvPicPr preferRelativeResize="0"/>
              <p:nvPr/>
            </p:nvPicPr>
            <p:blipFill rotWithShape="1">
              <a:blip r:embed="rId4">
                <a:alphaModFix/>
              </a:blip>
              <a:srcRect l="25890" t="39426" r="62158"/>
              <a:stretch/>
            </p:blipFill>
            <p:spPr>
              <a:xfrm>
                <a:off x="2588300" y="2273085"/>
                <a:ext cx="492919" cy="249836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8" name="Google Shape;158;p27"/>
              <p:cNvPicPr preferRelativeResize="0"/>
              <p:nvPr/>
            </p:nvPicPr>
            <p:blipFill rotWithShape="1">
              <a:blip r:embed="rId4">
                <a:alphaModFix/>
              </a:blip>
              <a:srcRect l="37953" t="43185" r="49653"/>
              <a:stretch/>
            </p:blipFill>
            <p:spPr>
              <a:xfrm>
                <a:off x="3251989" y="2428068"/>
                <a:ext cx="511132" cy="234337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9" name="Google Shape;159;p27"/>
              <p:cNvPicPr preferRelativeResize="0"/>
              <p:nvPr/>
            </p:nvPicPr>
            <p:blipFill rotWithShape="1">
              <a:blip r:embed="rId4">
                <a:alphaModFix/>
              </a:blip>
              <a:srcRect l="49985" t="38352" r="38199" b="-12"/>
              <a:stretch/>
            </p:blipFill>
            <p:spPr>
              <a:xfrm>
                <a:off x="3933895" y="2228254"/>
                <a:ext cx="487290" cy="254319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0" name="Google Shape;160;p27"/>
              <p:cNvPicPr preferRelativeResize="0"/>
              <p:nvPr/>
            </p:nvPicPr>
            <p:blipFill rotWithShape="1">
              <a:blip r:embed="rId4">
                <a:alphaModFix/>
              </a:blip>
              <a:srcRect l="62220" t="39911" r="26433" b="-484"/>
              <a:stretch/>
            </p:blipFill>
            <p:spPr>
              <a:xfrm>
                <a:off x="4591958" y="2273085"/>
                <a:ext cx="467978" cy="249836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Power UP: Science ACT Prep, Week 1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Setting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I raise my ACT score?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Objectives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Understand the purpose of the ACT and the importance of the science section.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Evaluate current ACT performance and set a realistic goal for the overall test and the science component.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8" descr="Several students from around Hamilton County Schools offer advice to students who are about to take the ACT test." title="ACT Advice from Students #1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54400" y="489300"/>
            <a:ext cx="6160600" cy="34653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8"/>
          <p:cNvSpPr txBox="1"/>
          <p:nvPr/>
        </p:nvSpPr>
        <p:spPr>
          <a:xfrm>
            <a:off x="2666750" y="4111975"/>
            <a:ext cx="37359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 Advice From Students #1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Point of Most Significance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6739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What is your main takeaway from the video?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Which suggestion did you find most valuable? </a:t>
            </a:r>
            <a:endParaRPr/>
          </a:p>
        </p:txBody>
      </p:sp>
      <p:pic>
        <p:nvPicPr>
          <p:cNvPr id="92" name="Google Shape;9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4350" y="2506644"/>
            <a:ext cx="2755297" cy="2413856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262626">
                <a:alpha val="64709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 Student Login</a:t>
            </a: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Using a personal device, access the ACT website at </a:t>
            </a:r>
            <a:r>
              <a:rPr lang="en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https://my.act.org/account/signin</a:t>
            </a:r>
            <a:r>
              <a:rPr lang="en"/>
              <a:t>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Or type act.org into a web browser.</a:t>
            </a:r>
            <a:endParaRPr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○"/>
            </a:pPr>
            <a:r>
              <a:rPr lang="en"/>
              <a:t>Click MyACT Sign In in the top right corner.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 Setting: Where I Am</a:t>
            </a: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Fill in the power bar to your current composite score on the Goal Setting handout.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/>
              <a:t>Fill in the power bar to your current science score on the handout.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269275" y="2931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Oklahoma College Admission and Scholarships</a:t>
            </a:r>
            <a:endParaRPr sz="3400"/>
          </a:p>
        </p:txBody>
      </p:sp>
      <p:pic>
        <p:nvPicPr>
          <p:cNvPr id="110" name="Google Shape;11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18225"/>
            <a:ext cx="8185564" cy="3972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CT Math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14</Slides>
  <Notes>14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ACT Math</vt:lpstr>
      <vt:lpstr>PowerPoint Presentation</vt:lpstr>
      <vt:lpstr>Power UP: Science ACT Prep, Week 1</vt:lpstr>
      <vt:lpstr>Essential Question</vt:lpstr>
      <vt:lpstr>Learning Objectives</vt:lpstr>
      <vt:lpstr>PowerPoint Presentation</vt:lpstr>
      <vt:lpstr>Point of Most Significance</vt:lpstr>
      <vt:lpstr>ACT Student Login</vt:lpstr>
      <vt:lpstr>Goal Setting: Where I Am</vt:lpstr>
      <vt:lpstr>Oklahoma College Admission and Scholarships</vt:lpstr>
      <vt:lpstr>Science Score Chart</vt:lpstr>
      <vt:lpstr>Calculating Percentage Correct</vt:lpstr>
      <vt:lpstr>Goal Setting</vt:lpstr>
      <vt:lpstr>ACT Fee Waivers</vt:lpstr>
      <vt:lpstr>Sticky Bars: Which Action Did You Pick?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21</cp:revision>
  <dcterms:modified xsi:type="dcterms:W3CDTF">2025-04-24T16:02:35Z</dcterms:modified>
</cp:coreProperties>
</file>