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5" roundtripDataSignature="AMtx7miySbMBszf23woMUpz7HnyCI/kE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2E5C76-49F9-453A-A583-27BF63F3372F}">
  <a:tblStyle styleId="{482E5C76-49F9-453A-A583-27BF63F3372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8KVRiyY6h0I" TargetMode="External"/><Relationship Id="rId3" Type="http://schemas.openxmlformats.org/officeDocument/2006/relationships/hyperlink" Target="https://www.act.org/content/act/en/products" TargetMode="External"/><Relationship Id="rId4" Type="http://schemas.openxmlformats.org/officeDocument/2006/relationships/hyperlink" Target="https://www.act.org/content/act/en/products-and-services/the-act/registration/fees/fee-waivers.html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29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01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ACT. (2019, June 5). </a:t>
            </a:r>
            <a:r>
              <a:rPr i="1" lang="en" sz="12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How to Apply for an ACT Fee Waiver</a:t>
            </a:r>
            <a:r>
              <a:rPr lang="en" sz="12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. [Video]. YouTube. </a:t>
            </a:r>
            <a:r>
              <a:rPr lang="en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https://youtu.be/8KVRiyY6h0I</a:t>
            </a:r>
            <a:b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Fee Waivers Website: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https://www.act.org/content/act/en/products</a:t>
            </a:r>
            <a:r>
              <a:rPr lang="en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-and-services/the-act/registration/fees/fee-waivers.html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" sz="180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Sticky Bars. Strategies. </a:t>
            </a:r>
            <a:r>
              <a:rPr b="0" i="0" lang="en" sz="180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https://learn.k20center.ou.edu/strategy/129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936670102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936670102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936670102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a936670102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">
                <a:solidFill>
                  <a:srgbClr val="37393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Hamilton County Schools. (2019, April 2). </a:t>
            </a:r>
            <a:r>
              <a:rPr b="0" i="1" lang="en">
                <a:solidFill>
                  <a:srgbClr val="37393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 advice from students #1</a:t>
            </a:r>
            <a:r>
              <a:rPr b="0" i="0" lang="en">
                <a:solidFill>
                  <a:srgbClr val="37393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YouTube. https://youtu.be/wLh_pAi1bXs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POMS: Point of Most Significance. Strategies. </a:t>
            </a:r>
            <a:r>
              <a:rPr b="0" i="0" lang="en" sz="110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https://learn.k20center.ou.edu/strategy/101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936670102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936670102_0_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2a936670102_0_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936670102_0_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g2a936670102_0_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936670102_0_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a936670102_0_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936670102_0_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2a936670102_0_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936670102_0_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g2a936670102_0_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936670102_0_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g2a936670102_0_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936670102_0_4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2a936670102_0_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936670102_0_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g2a936670102_0_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936670102_0_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2a936670102_0_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936670102_0_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a936670102_0_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936670102_0_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a936670102_0_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936670102_0_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2a936670102_0_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936670102_0_6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g2a936670102_0_6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936670102_0_6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3" name="Google Shape;73;g2a936670102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936670102_0_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a936670102_0_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7" name="Google Shape;77;g2a936670102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936670102_0_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g2a936670102_0_7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2a936670102_0_7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g2a936670102_0_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g2a936670102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936670102_0_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g2a936670102_0_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g2a936670102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936670102_0_83"/>
          <p:cNvSpPr txBox="1"/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g2a936670102_0_83"/>
          <p:cNvSpPr txBox="1"/>
          <p:nvPr>
            <p:ph idx="1" type="body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2a936670102_0_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g2a936670102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936670102_0_8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5" name="Google Shape;95;g2a936670102_0_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g2a936670102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936670102_0_9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a936670102_0_9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2a936670102_0_9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2a936670102_0_9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2a936670102_0_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g2a936670102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936670102_0_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g2a936670102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936670102_0_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g2a936670102_0_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3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936670102_0_10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g2a936670102_0_10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g2a936670102_0_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936670102_0_10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g2a936670102_0_10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936670102_0_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2a936670102_0_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936670102_0_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a936670102_0_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936670102_0_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2a936670102_0_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936670102_0_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2a936670102_0_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936670102_0_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2a936670102_0_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936670102_0_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g2a936670102_0_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936670102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a936670102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a936670102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8KVRiyY6h0I" TargetMode="External"/><Relationship Id="rId4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hyperlink" Target="https://youtu.be/wLh_pAi1bX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my.act.org/account/signi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type="title"/>
          </p:nvPr>
        </p:nvSpPr>
        <p:spPr>
          <a:xfrm>
            <a:off x="311700" y="229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Science Score Chart</a:t>
            </a:r>
            <a:endParaRPr/>
          </a:p>
        </p:txBody>
      </p:sp>
      <p:graphicFrame>
        <p:nvGraphicFramePr>
          <p:cNvPr id="172" name="Google Shape;172;p10"/>
          <p:cNvGraphicFramePr/>
          <p:nvPr/>
        </p:nvGraphicFramePr>
        <p:xfrm>
          <a:off x="216875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{482E5C76-49F9-453A-A583-27BF63F3372F}</a:tableStyleId>
              </a:tblPr>
              <a:tblGrid>
                <a:gridCol w="947500"/>
                <a:gridCol w="996725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Science Score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73" name="Google Shape;173;p10"/>
          <p:cNvGraphicFramePr/>
          <p:nvPr/>
        </p:nvGraphicFramePr>
        <p:xfrm>
          <a:off x="2330525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{482E5C76-49F9-453A-A583-27BF63F3372F}</a:tableStyleId>
              </a:tblPr>
              <a:tblGrid>
                <a:gridCol w="955825"/>
                <a:gridCol w="944300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Science Score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74" name="Google Shape;174;p10"/>
          <p:cNvGraphicFramePr/>
          <p:nvPr/>
        </p:nvGraphicFramePr>
        <p:xfrm>
          <a:off x="4425675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{482E5C76-49F9-453A-A583-27BF63F3372F}</a:tableStyleId>
              </a:tblPr>
              <a:tblGrid>
                <a:gridCol w="939175"/>
                <a:gridCol w="955950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Science Score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75" name="Google Shape;175;p10"/>
          <p:cNvGraphicFramePr/>
          <p:nvPr/>
        </p:nvGraphicFramePr>
        <p:xfrm>
          <a:off x="6508825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{482E5C76-49F9-453A-A583-27BF63F3372F}</a:tableStyleId>
              </a:tblPr>
              <a:tblGrid>
                <a:gridCol w="930875"/>
                <a:gridCol w="932650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Science Score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40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Calculating Percentage Correct</a:t>
            </a:r>
            <a:endParaRPr/>
          </a:p>
        </p:txBody>
      </p:sp>
      <p:sp>
        <p:nvSpPr>
          <p:cNvPr id="181" name="Google Shape;181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Divide the number of questions you need to answer correctly by the total number of questions on the science test, which is 40.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Multiply the result by 100.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Write this number on the handout in the percentage correct box.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Goal Setting</a:t>
            </a:r>
            <a:endParaRPr/>
          </a:p>
        </p:txBody>
      </p:sp>
      <p:sp>
        <p:nvSpPr>
          <p:cNvPr id="187" name="Google Shape;18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Choose at least one action you can take to increase your science score.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Add the action to the handout.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Over the next few weeks, practice your action and add the dates you practiced to your handout to keep track of your progress.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ACT Fee Waivers</a:t>
            </a:r>
            <a:endParaRPr/>
          </a:p>
        </p:txBody>
      </p:sp>
      <p:sp>
        <p:nvSpPr>
          <p:cNvPr id="193" name="Google Shape;193;p13"/>
          <p:cNvSpPr txBox="1"/>
          <p:nvPr/>
        </p:nvSpPr>
        <p:spPr>
          <a:xfrm>
            <a:off x="0" y="4570798"/>
            <a:ext cx="91440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sng" cap="none" strike="noStrik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 Fee Waivers</a:t>
            </a:r>
            <a:endParaRPr b="0" i="0" sz="22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3" title="How to Apply for an ACT Fee Waiver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8671" y="1097936"/>
            <a:ext cx="6146659" cy="347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Sticky Bars: Which Action Did You Pick?</a:t>
            </a:r>
            <a:endParaRPr/>
          </a:p>
        </p:txBody>
      </p:sp>
      <p:sp>
        <p:nvSpPr>
          <p:cNvPr id="200" name="Google Shape;200;p14"/>
          <p:cNvSpPr txBox="1"/>
          <p:nvPr>
            <p:ph idx="1" type="body"/>
          </p:nvPr>
        </p:nvSpPr>
        <p:spPr>
          <a:xfrm>
            <a:off x="311699" y="1152475"/>
            <a:ext cx="8350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Write your name on a sticky note. 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Place your note above the action number you selected.</a:t>
            </a:r>
            <a:endParaRPr/>
          </a:p>
        </p:txBody>
      </p:sp>
      <p:grpSp>
        <p:nvGrpSpPr>
          <p:cNvPr id="201" name="Google Shape;201;p14"/>
          <p:cNvGrpSpPr/>
          <p:nvPr/>
        </p:nvGrpSpPr>
        <p:grpSpPr>
          <a:xfrm>
            <a:off x="1678133" y="2090888"/>
            <a:ext cx="4938025" cy="3164010"/>
            <a:chOff x="1678133" y="2054726"/>
            <a:chExt cx="4938025" cy="3164010"/>
          </a:xfrm>
        </p:grpSpPr>
        <p:grpSp>
          <p:nvGrpSpPr>
            <p:cNvPr id="202" name="Google Shape;202;p14"/>
            <p:cNvGrpSpPr/>
            <p:nvPr/>
          </p:nvGrpSpPr>
          <p:grpSpPr>
            <a:xfrm>
              <a:off x="1678133" y="4415936"/>
              <a:ext cx="4223387" cy="802800"/>
              <a:chOff x="1678133" y="4415936"/>
              <a:chExt cx="4223387" cy="802800"/>
            </a:xfrm>
          </p:grpSpPr>
          <p:sp>
            <p:nvSpPr>
              <p:cNvPr id="203" name="Google Shape;203;p14"/>
              <p:cNvSpPr txBox="1"/>
              <p:nvPr/>
            </p:nvSpPr>
            <p:spPr>
              <a:xfrm>
                <a:off x="1678133" y="4415936"/>
                <a:ext cx="889500" cy="8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4"/>
              <p:cNvSpPr txBox="1"/>
              <p:nvPr/>
            </p:nvSpPr>
            <p:spPr>
              <a:xfrm>
                <a:off x="2344910" y="4415936"/>
                <a:ext cx="889500" cy="8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4"/>
              <p:cNvSpPr txBox="1"/>
              <p:nvPr/>
            </p:nvSpPr>
            <p:spPr>
              <a:xfrm>
                <a:off x="3011687" y="4415936"/>
                <a:ext cx="889500" cy="8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4"/>
              <p:cNvSpPr txBox="1"/>
              <p:nvPr/>
            </p:nvSpPr>
            <p:spPr>
              <a:xfrm>
                <a:off x="3678464" y="4415936"/>
                <a:ext cx="889500" cy="8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4"/>
              <p:cNvSpPr txBox="1"/>
              <p:nvPr/>
            </p:nvSpPr>
            <p:spPr>
              <a:xfrm>
                <a:off x="4345241" y="4415936"/>
                <a:ext cx="889500" cy="8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4"/>
              <p:cNvSpPr txBox="1"/>
              <p:nvPr/>
            </p:nvSpPr>
            <p:spPr>
              <a:xfrm>
                <a:off x="5012020" y="4415936"/>
                <a:ext cx="889500" cy="8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" name="Google Shape;209;p14"/>
            <p:cNvGrpSpPr/>
            <p:nvPr/>
          </p:nvGrpSpPr>
          <p:grpSpPr>
            <a:xfrm>
              <a:off x="1820285" y="2054726"/>
              <a:ext cx="4795873" cy="2716722"/>
              <a:chOff x="1820285" y="2054726"/>
              <a:chExt cx="4795873" cy="2716722"/>
            </a:xfrm>
          </p:grpSpPr>
          <p:pic>
            <p:nvPicPr>
              <p:cNvPr id="210" name="Google Shape;210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820285" y="2054726"/>
                <a:ext cx="4795873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11;p14"/>
              <p:cNvPicPr preferRelativeResize="0"/>
              <p:nvPr/>
            </p:nvPicPr>
            <p:blipFill rotWithShape="1">
              <a:blip r:embed="rId4">
                <a:alphaModFix/>
              </a:blip>
              <a:srcRect b="17" l="73759" r="13846" t="38321"/>
              <a:stretch/>
            </p:blipFill>
            <p:spPr>
              <a:xfrm>
                <a:off x="5230708" y="2228254"/>
                <a:ext cx="511132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2" name="Google Shape;212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14753" r="73674" t="39426"/>
              <a:stretch/>
            </p:blipFill>
            <p:spPr>
              <a:xfrm>
                <a:off x="1940297" y="2273085"/>
                <a:ext cx="477233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Google Shape;213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25890" r="62158" t="39426"/>
              <a:stretch/>
            </p:blipFill>
            <p:spPr>
              <a:xfrm>
                <a:off x="2588300" y="2273085"/>
                <a:ext cx="492919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37953" r="49652" t="43185"/>
              <a:stretch/>
            </p:blipFill>
            <p:spPr>
              <a:xfrm>
                <a:off x="3251989" y="2428068"/>
                <a:ext cx="511132" cy="23433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14"/>
              <p:cNvPicPr preferRelativeResize="0"/>
              <p:nvPr/>
            </p:nvPicPr>
            <p:blipFill rotWithShape="1">
              <a:blip r:embed="rId4">
                <a:alphaModFix/>
              </a:blip>
              <a:srcRect b="-12" l="49985" r="38199" t="38352"/>
              <a:stretch/>
            </p:blipFill>
            <p:spPr>
              <a:xfrm>
                <a:off x="3933895" y="2228254"/>
                <a:ext cx="487290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14"/>
              <p:cNvPicPr preferRelativeResize="0"/>
              <p:nvPr/>
            </p:nvPicPr>
            <p:blipFill rotWithShape="1">
              <a:blip r:embed="rId4">
                <a:alphaModFix/>
              </a:blip>
              <a:srcRect b="-484" l="62220" r="26433" t="39911"/>
              <a:stretch/>
            </p:blipFill>
            <p:spPr>
              <a:xfrm>
                <a:off x="4591958" y="2273085"/>
                <a:ext cx="467978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936670102_0_10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/>
              <a:t>Power Up: Science ACT Prep, Week 1</a:t>
            </a:r>
            <a:endParaRPr/>
          </a:p>
        </p:txBody>
      </p:sp>
      <p:sp>
        <p:nvSpPr>
          <p:cNvPr id="123" name="Google Shape;123;g2a936670102_0_10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Setting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936670102_0_1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29" name="Google Shape;129;g2a936670102_0_1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5" name="Google Shape;13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Understand the purpose of the ACT and the importance of the science section.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Evaluate current ACT performance and set a realistic goal for the overall test and the science component.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" title="ACT Advice from Students #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4400" y="471300"/>
            <a:ext cx="6160600" cy="348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2666750" y="4111975"/>
            <a:ext cx="37359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 Advice From Students #1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Point of Most Significance</a:t>
            </a:r>
            <a:endParaRPr/>
          </a:p>
        </p:txBody>
      </p:sp>
      <p:sp>
        <p:nvSpPr>
          <p:cNvPr id="147" name="Google Shape;147;p6"/>
          <p:cNvSpPr txBox="1"/>
          <p:nvPr>
            <p:ph idx="1" type="body"/>
          </p:nvPr>
        </p:nvSpPr>
        <p:spPr>
          <a:xfrm>
            <a:off x="311700" y="1152475"/>
            <a:ext cx="6739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What is your main takeaway from the video?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Which suggestion did you find most valuable? </a:t>
            </a:r>
            <a:endParaRPr/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7224" y="148349"/>
            <a:ext cx="2249751" cy="19709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262626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ACT Student Login</a:t>
            </a:r>
            <a:endParaRPr/>
          </a:p>
        </p:txBody>
      </p:sp>
      <p:sp>
        <p:nvSpPr>
          <p:cNvPr id="154" name="Google Shape;154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Using a personal device, access the MyACT website at </a:t>
            </a:r>
            <a:r>
              <a:rPr lang="en" u="sng">
                <a:solidFill>
                  <a:schemeClr val="l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https://my.act.org/account/signin</a:t>
            </a:r>
            <a:r>
              <a:rPr lang="en"/>
              <a:t>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Or type act.org into a web browser.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Click MyACT Sign In in the top right corner.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Goal Setting: Where I Am</a:t>
            </a:r>
            <a:endParaRPr/>
          </a:p>
        </p:txBody>
      </p:sp>
      <p:sp>
        <p:nvSpPr>
          <p:cNvPr id="160" name="Google Shape;160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Use the Goal Setting handout to set your ACT goals.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first power bar using your current composite score.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second power bar with your current science score.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type="title"/>
          </p:nvPr>
        </p:nvSpPr>
        <p:spPr>
          <a:xfrm>
            <a:off x="269275" y="293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400"/>
              <a:t>Oklahoma College Admission and Scholarships</a:t>
            </a:r>
            <a:endParaRPr sz="3400"/>
          </a:p>
        </p:txBody>
      </p:sp>
      <p:pic>
        <p:nvPicPr>
          <p:cNvPr id="166" name="Google Shape;1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18225"/>
            <a:ext cx="8185564" cy="397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