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0" roundtripDataSignature="AMtx7mgUERuiYJQQ78DkFfeIdHdAfUqM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BEC24AE-4A2F-4550-B2F5-57C87D4EBAA6}">
  <a:tblStyle styleId="{EBEC24AE-4A2F-4550-B2F5-57C87D4EBAA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9" name="Google Shape;18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add67ce71f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2add67ce71f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add67ce71f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add67ce71f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add67ce71f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add67ce71f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Passage adapted from: https://www.act.org/content/act/en/products-and-services/the-act/test-preparation/science-practice-test-questions.html?page=0&amp;chapter=0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6" name="Google Shape;14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Passage adapted from: https://www.act.org/content/act/en/products-and-services/the-act/test-preparation/science-practice-test-questions.html?page=0&amp;chapter=0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7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0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7.png"/><Relationship Id="rId3" Type="http://schemas.openxmlformats.org/officeDocument/2006/relationships/image" Target="../media/image8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7.png"/><Relationship Id="rId3" Type="http://schemas.openxmlformats.org/officeDocument/2006/relationships/image" Target="../media/image8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7.png"/><Relationship Id="rId3" Type="http://schemas.openxmlformats.org/officeDocument/2006/relationships/image" Target="../media/image8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7.png"/><Relationship Id="rId3" Type="http://schemas.openxmlformats.org/officeDocument/2006/relationships/image" Target="../media/image8.png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7.png"/><Relationship Id="rId3" Type="http://schemas.openxmlformats.org/officeDocument/2006/relationships/image" Target="../media/image8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7.png"/><Relationship Id="rId3" Type="http://schemas.openxmlformats.org/officeDocument/2006/relationships/image" Target="../media/image8.png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7.png"/><Relationship Id="rId3" Type="http://schemas.openxmlformats.org/officeDocument/2006/relationships/image" Target="../media/image8.png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7.png"/><Relationship Id="rId3" Type="http://schemas.openxmlformats.org/officeDocument/2006/relationships/image" Target="../media/image8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9.png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8.png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7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8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add67ce71f_0_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9">
  <p:cSld name="CUSTOM_6_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add67ce71f_0_3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g2add67ce71f_0_3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10">
  <p:cSld name="CUSTOM_6_3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add67ce71f_0_3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g2add67ce71f_0_3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G1">
  <p:cSld name="CUSTOM_6_3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add67ce71f_0_3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g2add67ce71f_0_3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G2">
  <p:cSld name="CUSTOM_6_3_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add67ce71f_0_3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g2add67ce71f_0_3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G3">
  <p:cSld name="CUSTOM_6_3_2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add67ce71f_0_4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g2add67ce71f_0_4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G4">
  <p:cSld name="CUSTOM_6_3_2_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add67ce71f_0_4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g2add67ce71f_0_4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G5">
  <p:cSld name="CUSTOM_6_3_2_3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add67ce71f_0_4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g2add67ce71f_0_4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G6">
  <p:cSld name="CUSTOM_6_3_2_4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add67ce71f_0_5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g2add67ce71f_0_5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G7">
  <p:cSld name="CUSTOM_6_3_2_5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add67ce71f_0_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g2add67ce71f_0_5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G8">
  <p:cSld name="CUSTOM_6_3_2_6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add67ce71f_0_5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g2add67ce71f_0_5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1">
  <p:cSld name="CUSTOM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2add67ce71f_0_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g2add67ce71f_0_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G9">
  <p:cSld name="CUSTOM_6_3_2_7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add67ce71f_0_6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g2add67ce71f_0_6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G10">
  <p:cSld name="CUSTOM_6_3_2_7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add67ce71f_0_6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g2add67ce71f_0_6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add67ce71f_0_6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pic>
        <p:nvPicPr>
          <p:cNvPr id="73" name="Google Shape;73;g2add67ce71f_0_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04900" y="4311359"/>
            <a:ext cx="478875" cy="762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add67ce71f_0_6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g2add67ce71f_0_6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77" name="Google Shape;77;g2add67ce71f_0_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04900" y="4311359"/>
            <a:ext cx="478875" cy="762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add67ce71f_0_7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g2add67ce71f_0_7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g2add67ce71f_0_7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g2add67ce71f_0_7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3" name="Google Shape;83;g2add67ce71f_0_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04900" y="4311359"/>
            <a:ext cx="478875" cy="762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add67ce71f_0_7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6" name="Google Shape;86;g2add67ce71f_0_7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7" name="Google Shape;87;g2add67ce71f_0_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04900" y="4311359"/>
            <a:ext cx="478875" cy="762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add67ce71f_0_83"/>
          <p:cNvSpPr txBox="1"/>
          <p:nvPr>
            <p:ph type="title"/>
          </p:nvPr>
        </p:nvSpPr>
        <p:spPr>
          <a:xfrm>
            <a:off x="311700" y="555600"/>
            <a:ext cx="80019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Google Shape;90;g2add67ce71f_0_83"/>
          <p:cNvSpPr txBox="1"/>
          <p:nvPr>
            <p:ph idx="1" type="body"/>
          </p:nvPr>
        </p:nvSpPr>
        <p:spPr>
          <a:xfrm>
            <a:off x="311700" y="1389600"/>
            <a:ext cx="83472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1" name="Google Shape;91;g2add67ce71f_0_8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2" name="Google Shape;92;g2add67ce71f_0_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04900" y="4311359"/>
            <a:ext cx="478875" cy="762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add67ce71f_0_8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95" name="Google Shape;95;g2add67ce71f_0_8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g2add67ce71f_0_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04900" y="4311359"/>
            <a:ext cx="478875" cy="762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add67ce71f_0_9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2add67ce71f_0_9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None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None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None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None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None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None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None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None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0" name="Google Shape;100;g2add67ce71f_0_9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g2add67ce71f_0_9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Google Shape;102;g2add67ce71f_0_9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3" name="Google Shape;103;g2add67ce71f_0_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04900" y="4311359"/>
            <a:ext cx="478875" cy="762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add67ce71f_0_9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g2add67ce71f_0_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04900" y="4311359"/>
            <a:ext cx="478875" cy="762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2">
  <p:cSld name="CUSTOM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2add67ce71f_0_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g2add67ce71f_0_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3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add67ce71f_0_10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9" name="Google Shape;109;g2add67ce71f_0_10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10" name="Google Shape;110;g2add67ce71f_0_10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">
  <p:cSld name="CUSTOM_7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add67ce71f_0_10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●"/>
              <a:defRPr b="1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○"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■"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●"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○"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■"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●"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○"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■"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Google Shape;113;g2add67ce71f_0_10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>
  <p:cSld name="CUSTOM_1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3">
  <p:cSld name="CUSTOM_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2add67ce71f_0_1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g2add67ce71f_0_1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4">
  <p:cSld name="CUSTOM_3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2add67ce71f_0_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g2add67ce71f_0_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5">
  <p:cSld name="CUSTOM_4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add67ce71f_0_1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g2add67ce71f_0_1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6">
  <p:cSld name="CUSTOM_5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2add67ce71f_0_2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g2add67ce71f_0_2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7">
  <p:cSld name="CUSTOM_6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add67ce71f_0_2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g2add67ce71f_0_2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/Objective - Week 8">
  <p:cSld name="CUSTOM_6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add67ce71f_0_2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1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g2add67ce71f_0_2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34" Type="http://schemas.openxmlformats.org/officeDocument/2006/relationships/theme" Target="../theme/theme2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add67ce71f_0_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g2add67ce71f_0_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g2add67ce71f_0_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Science Definitions Sort</a:t>
            </a:r>
            <a:endParaRPr/>
          </a:p>
        </p:txBody>
      </p:sp>
      <p:sp>
        <p:nvSpPr>
          <p:cNvPr id="178" name="Google Shape;178;p10"/>
          <p:cNvSpPr txBox="1"/>
          <p:nvPr>
            <p:ph idx="1" type="body"/>
          </p:nvPr>
        </p:nvSpPr>
        <p:spPr>
          <a:xfrm>
            <a:off x="311700" y="1152475"/>
            <a:ext cx="6934132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Sort the cards by grouping the definitions in a way you think go together.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  <p:pic>
        <p:nvPicPr>
          <p:cNvPr id="179" name="Google Shape;179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9299" y="2227876"/>
            <a:ext cx="2619499" cy="2619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/>
          <p:nvPr>
            <p:ph idx="4294967295" type="title"/>
          </p:nvPr>
        </p:nvSpPr>
        <p:spPr>
          <a:xfrm>
            <a:off x="311700" y="1433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Science Words &amp; Definitions</a:t>
            </a:r>
            <a:endParaRPr b="0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5" name="Google Shape;185;p11"/>
          <p:cNvGraphicFramePr/>
          <p:nvPr/>
        </p:nvGraphicFramePr>
        <p:xfrm>
          <a:off x="353148" y="72483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{EBEC24AE-4A2F-4550-B2F5-57C87D4EBAA6}</a:tableStyleId>
              </a:tblPr>
              <a:tblGrid>
                <a:gridCol w="967600"/>
                <a:gridCol w="2912125"/>
              </a:tblGrid>
              <a:tr h="72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Celsius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measurement of temperature in which water freezes at 0 degrees and boils at 100 degrees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6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 Group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group that does not experience a change in an experiment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6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 Variable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variable that is intentionally not changed in an experiment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2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Correlation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 observation that as one thing increases another decreases or that they both increase or decrease together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2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Dependent Variable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variable that is observed to see if it experiences change as a result of an experiment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6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Experimental Group</a:t>
                      </a:r>
                      <a:endParaRPr b="1" sz="11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group that has some variable change in an experiment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6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Hypothesis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predicted outcome as a result of an experiment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86" name="Google Shape;186;p11"/>
          <p:cNvGraphicFramePr/>
          <p:nvPr/>
        </p:nvGraphicFramePr>
        <p:xfrm>
          <a:off x="4639000" y="8115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{EBEC24AE-4A2F-4550-B2F5-57C87D4EBAA6}</a:tableStyleId>
              </a:tblPr>
              <a:tblGrid>
                <a:gridCol w="1205000"/>
                <a:gridCol w="3130400"/>
              </a:tblGrid>
              <a:tr h="512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Independent Variable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variable changed by an experimenter to test a hypothesis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12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Measure of the amount of dissolved hydrogen ion found in pure water: base, acid, or neutral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1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Product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Compound that is formed after a chemical reaction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6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Reactant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Something that exists before a reaction takes place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7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Solute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substance that is dissolved in a liquid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12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Solution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homogenous mixture of one or more substances dissolved in a liquid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Solvent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liquid that dissolves other substances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7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Wavelength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distance between peak to peak of a wave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Goal Setting</a:t>
            </a:r>
            <a:endParaRPr/>
          </a:p>
        </p:txBody>
      </p:sp>
      <p:sp>
        <p:nvSpPr>
          <p:cNvPr id="192" name="Google Shape;192;p12"/>
          <p:cNvSpPr txBox="1"/>
          <p:nvPr/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Calibri"/>
              <a:buChar char="●"/>
            </a:pPr>
            <a:r>
              <a:rPr b="0" i="0" lang="en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Have you worked on your selected actions?</a:t>
            </a:r>
            <a:endParaRPr b="0" i="0" sz="2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Calibri"/>
              <a:buChar char="●"/>
            </a:pPr>
            <a:r>
              <a:rPr b="0" i="0" lang="en" sz="2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new goals do you have? </a:t>
            </a:r>
            <a:endParaRPr b="0" i="0" sz="2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Google Shape;193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87050" y="2268373"/>
            <a:ext cx="5569899" cy="2488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add67ce71f_0_134"/>
          <p:cNvSpPr txBox="1"/>
          <p:nvPr/>
        </p:nvSpPr>
        <p:spPr>
          <a:xfrm>
            <a:off x="2863899" y="2195100"/>
            <a:ext cx="5366700" cy="7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b="1" i="0" lang="en" sz="5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You Powered Up!</a:t>
            </a:r>
            <a:endParaRPr b="1" i="0" sz="5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xelated video game characters&#10;&#10;Description automatically generated" id="199" name="Google Shape;199;g2add67ce71f_0_1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8010" y="484381"/>
            <a:ext cx="2439378" cy="3362094"/>
          </a:xfrm>
          <a:prstGeom prst="rect">
            <a:avLst/>
          </a:prstGeom>
          <a:noFill/>
          <a:ln>
            <a:noFill/>
          </a:ln>
          <a:effectLst>
            <a:outerShdw blurRad="76200" kx="1200090" rotWithShape="0" algn="br" sy="23000">
              <a:srgbClr val="000000">
                <a:alpha val="2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add67ce71f_0_1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Power UP: Science ACT Prep, Week 2</a:t>
            </a:r>
            <a:endParaRPr/>
          </a:p>
        </p:txBody>
      </p:sp>
      <p:sp>
        <p:nvSpPr>
          <p:cNvPr id="124" name="Google Shape;124;g2add67ce71f_0_11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Vocabulary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add67ce71f_0_1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Essential Question</a:t>
            </a:r>
            <a:endParaRPr/>
          </a:p>
        </p:txBody>
      </p:sp>
      <p:sp>
        <p:nvSpPr>
          <p:cNvPr id="130" name="Google Shape;130;g2add67ce71f_0_1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can I increase my ACT score?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Learning Objectives</a:t>
            </a:r>
            <a:endParaRPr/>
          </a:p>
        </p:txBody>
      </p:sp>
      <p:sp>
        <p:nvSpPr>
          <p:cNvPr id="136" name="Google Shape;136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Understand the content expectations for the science test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Make connections between science terms and concepts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"/>
          <p:cNvSpPr txBox="1"/>
          <p:nvPr>
            <p:ph idx="1" type="body"/>
          </p:nvPr>
        </p:nvSpPr>
        <p:spPr>
          <a:xfrm>
            <a:off x="311700" y="327100"/>
            <a:ext cx="8520600" cy="3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b="1" lang="en"/>
              <a:t>Mixed Up Science: 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Pirjetu’s gamtenic field interacts with the talsy noace and produces a second gamtenic field around Roepau. A craft has found evidence of this second gamtenic field.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Based on the information above, which of the following materials must be present on Roepau for a gamtenic field to be present?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  <p:sp>
        <p:nvSpPr>
          <p:cNvPr id="142" name="Google Shape;142;p5"/>
          <p:cNvSpPr txBox="1"/>
          <p:nvPr/>
        </p:nvSpPr>
        <p:spPr>
          <a:xfrm>
            <a:off x="1542338" y="3835125"/>
            <a:ext cx="3050100" cy="102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AutoNum type="alphaLcParenR"/>
            </a:pPr>
            <a:r>
              <a:rPr b="0" i="0" lang="en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Frozen H20</a:t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AutoNum type="alphaLcParenR"/>
            </a:pPr>
            <a:r>
              <a:rPr b="0" i="0" lang="en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Pirjetu</a:t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 txBox="1"/>
          <p:nvPr/>
        </p:nvSpPr>
        <p:spPr>
          <a:xfrm>
            <a:off x="4551563" y="3835125"/>
            <a:ext cx="3050100" cy="125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c)  Talsy </a:t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d)  Lava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"/>
          <p:cNvSpPr txBox="1"/>
          <p:nvPr>
            <p:ph idx="1" type="body"/>
          </p:nvPr>
        </p:nvSpPr>
        <p:spPr>
          <a:xfrm>
            <a:off x="311700" y="327100"/>
            <a:ext cx="8520600" cy="3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b="1" lang="en"/>
              <a:t>Mixed Up Science: 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Pirjetu’s gamtenic field interacts with the talsy noace and produces a second gamtenic field around Roepau. A craft has found evidence of this second gamtenic field.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Based on the information above, which of the following materials must be present on Roepau for a gamtenic field to be present?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  <p:sp>
        <p:nvSpPr>
          <p:cNvPr id="149" name="Google Shape;149;p6"/>
          <p:cNvSpPr txBox="1"/>
          <p:nvPr/>
        </p:nvSpPr>
        <p:spPr>
          <a:xfrm>
            <a:off x="1542338" y="3835125"/>
            <a:ext cx="3050100" cy="102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AutoNum type="alphaLcParenR"/>
            </a:pPr>
            <a:r>
              <a:rPr b="0" i="0" lang="en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Frozen H20</a:t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AutoNum type="alphaLcParenR"/>
            </a:pPr>
            <a:r>
              <a:rPr b="0" i="0" lang="en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Pirjetu</a:t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6"/>
          <p:cNvSpPr txBox="1"/>
          <p:nvPr/>
        </p:nvSpPr>
        <p:spPr>
          <a:xfrm>
            <a:off x="4551563" y="3835125"/>
            <a:ext cx="3050100" cy="125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c)  Talsy </a:t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d)  Lava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1" name="Google Shape;15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49638" y="3955575"/>
            <a:ext cx="642800" cy="3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Anchor Chart</a:t>
            </a:r>
            <a:endParaRPr/>
          </a:p>
        </p:txBody>
      </p:sp>
      <p:sp>
        <p:nvSpPr>
          <p:cNvPr id="157" name="Google Shape;15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What clues did you use to figure out the right answer?</a:t>
            </a:r>
            <a:endParaRPr/>
          </a:p>
        </p:txBody>
      </p:sp>
      <p:pic>
        <p:nvPicPr>
          <p:cNvPr id="158" name="Google Shape;15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682642">
            <a:off x="3774502" y="2067230"/>
            <a:ext cx="1594994" cy="15868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Science Word Sort</a:t>
            </a:r>
            <a:endParaRPr/>
          </a:p>
        </p:txBody>
      </p:sp>
      <p:sp>
        <p:nvSpPr>
          <p:cNvPr id="164" name="Google Shape;164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Sort the cards by grouping the words.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You decide the rules for how you group them.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  <p:pic>
        <p:nvPicPr>
          <p:cNvPr id="165" name="Google Shape;165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9274" y="1909851"/>
            <a:ext cx="2619499" cy="2619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Elbow Partners</a:t>
            </a:r>
            <a:endParaRPr/>
          </a:p>
        </p:txBody>
      </p:sp>
      <p:sp>
        <p:nvSpPr>
          <p:cNvPr id="171" name="Google Shape;171;p9"/>
          <p:cNvSpPr txBox="1"/>
          <p:nvPr>
            <p:ph idx="1" type="body"/>
          </p:nvPr>
        </p:nvSpPr>
        <p:spPr>
          <a:xfrm>
            <a:off x="311700" y="1152475"/>
            <a:ext cx="57981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Find an elbow partner.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Compare your card groupings.</a:t>
            </a:r>
            <a:endParaRPr/>
          </a:p>
          <a:p>
            <a:pPr indent="-393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Make any adjustments you want to your cards.</a:t>
            </a:r>
            <a:endParaRPr/>
          </a:p>
        </p:txBody>
      </p:sp>
      <p:pic>
        <p:nvPicPr>
          <p:cNvPr id="172" name="Google Shape;17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06609">
            <a:off x="5964215" y="1768505"/>
            <a:ext cx="2619497" cy="16064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CT Math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profe</dc:creator>
</cp:coreProperties>
</file>