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C4D98D7-DA65-4B24-A1F6-3A6D2D3F37E9}">
  <a:tblStyle styleId="{AC4D98D7-DA65-4B24-A1F6-3A6D2D3F37E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90" y="13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gler, Elijah B." userId="f8c51b32-9712-48c3-a3e3-6e02870c610e" providerId="ADAL" clId="{51B55DC1-B59F-4C27-ABD0-C521307534B5}"/>
    <pc:docChg chg="modSld">
      <pc:chgData name="Bigler, Elijah B." userId="f8c51b32-9712-48c3-a3e3-6e02870c610e" providerId="ADAL" clId="{51B55DC1-B59F-4C27-ABD0-C521307534B5}" dt="2023-09-07T15:57:42.185" v="4" actId="1076"/>
      <pc:docMkLst>
        <pc:docMk/>
      </pc:docMkLst>
      <pc:sldChg chg="modSp mod">
        <pc:chgData name="Bigler, Elijah B." userId="f8c51b32-9712-48c3-a3e3-6e02870c610e" providerId="ADAL" clId="{51B55DC1-B59F-4C27-ABD0-C521307534B5}" dt="2023-09-07T15:36:37.063" v="0" actId="113"/>
        <pc:sldMkLst>
          <pc:docMk/>
          <pc:sldMk cId="0" sldId="260"/>
        </pc:sldMkLst>
        <pc:spChg chg="mod">
          <ac:chgData name="Bigler, Elijah B." userId="f8c51b32-9712-48c3-a3e3-6e02870c610e" providerId="ADAL" clId="{51B55DC1-B59F-4C27-ABD0-C521307534B5}" dt="2023-09-07T15:36:37.063" v="0" actId="113"/>
          <ac:spMkLst>
            <pc:docMk/>
            <pc:sldMk cId="0" sldId="260"/>
            <ac:spMk id="85" creationId="{00000000-0000-0000-0000-000000000000}"/>
          </ac:spMkLst>
        </pc:spChg>
      </pc:sldChg>
      <pc:sldChg chg="modSp mod">
        <pc:chgData name="Bigler, Elijah B." userId="f8c51b32-9712-48c3-a3e3-6e02870c610e" providerId="ADAL" clId="{51B55DC1-B59F-4C27-ABD0-C521307534B5}" dt="2023-09-07T15:37:36.142" v="2" actId="113"/>
        <pc:sldMkLst>
          <pc:docMk/>
          <pc:sldMk cId="0" sldId="261"/>
        </pc:sldMkLst>
        <pc:spChg chg="mod">
          <ac:chgData name="Bigler, Elijah B." userId="f8c51b32-9712-48c3-a3e3-6e02870c610e" providerId="ADAL" clId="{51B55DC1-B59F-4C27-ABD0-C521307534B5}" dt="2023-09-07T15:37:36.142" v="2" actId="113"/>
          <ac:spMkLst>
            <pc:docMk/>
            <pc:sldMk cId="0" sldId="261"/>
            <ac:spMk id="92" creationId="{00000000-0000-0000-0000-000000000000}"/>
          </ac:spMkLst>
        </pc:spChg>
        <pc:picChg chg="mod">
          <ac:chgData name="Bigler, Elijah B." userId="f8c51b32-9712-48c3-a3e3-6e02870c610e" providerId="ADAL" clId="{51B55DC1-B59F-4C27-ABD0-C521307534B5}" dt="2023-09-07T15:37:22.307" v="1" actId="1076"/>
          <ac:picMkLst>
            <pc:docMk/>
            <pc:sldMk cId="0" sldId="261"/>
            <ac:picMk id="95" creationId="{00000000-0000-0000-0000-000000000000}"/>
          </ac:picMkLst>
        </pc:picChg>
      </pc:sldChg>
      <pc:sldChg chg="modSp mod">
        <pc:chgData name="Bigler, Elijah B." userId="f8c51b32-9712-48c3-a3e3-6e02870c610e" providerId="ADAL" clId="{51B55DC1-B59F-4C27-ABD0-C521307534B5}" dt="2023-09-07T15:43:02.512" v="3" actId="1076"/>
        <pc:sldMkLst>
          <pc:docMk/>
          <pc:sldMk cId="0" sldId="262"/>
        </pc:sldMkLst>
        <pc:picChg chg="mod">
          <ac:chgData name="Bigler, Elijah B." userId="f8c51b32-9712-48c3-a3e3-6e02870c610e" providerId="ADAL" clId="{51B55DC1-B59F-4C27-ABD0-C521307534B5}" dt="2023-09-07T15:43:02.512" v="3" actId="1076"/>
          <ac:picMkLst>
            <pc:docMk/>
            <pc:sldMk cId="0" sldId="262"/>
            <ac:picMk id="102" creationId="{00000000-0000-0000-0000-000000000000}"/>
          </ac:picMkLst>
        </pc:picChg>
      </pc:sldChg>
      <pc:sldChg chg="modSp mod">
        <pc:chgData name="Bigler, Elijah B." userId="f8c51b32-9712-48c3-a3e3-6e02870c610e" providerId="ADAL" clId="{51B55DC1-B59F-4C27-ABD0-C521307534B5}" dt="2023-09-07T15:57:42.185" v="4" actId="1076"/>
        <pc:sldMkLst>
          <pc:docMk/>
          <pc:sldMk cId="0" sldId="264"/>
        </pc:sldMkLst>
        <pc:picChg chg="mod">
          <ac:chgData name="Bigler, Elijah B." userId="f8c51b32-9712-48c3-a3e3-6e02870c610e" providerId="ADAL" clId="{51B55DC1-B59F-4C27-ABD0-C521307534B5}" dt="2023-09-07T15:57:42.185" v="4" actId="1076"/>
          <ac:picMkLst>
            <pc:docMk/>
            <pc:sldMk cId="0" sldId="264"/>
            <ac:picMk id="11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609c5dc5f3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609c5dc5f3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67a19a5650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67a19a5650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609c5dc5f3_1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609c5dc5f3_1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611aa5b14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g2611aa5b14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5a5b61dbf4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5a5b61dbf4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5f5eb9829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5f5eb9829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5a5b61dbf4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5a5b61dbf4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611aa5b14b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611aa5b14b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Passage adapted from: https://www.act.org/content/act/en/products-and-services/the-act/test-preparation/science-practice-test-questions.html?page=0&amp;chapter=0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5f5eb9829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5f5eb9829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Passage adapted from: https://www.act.org/content/act/en/products-and-services/the-act/test-preparation/science-practice-test-questions.html?page=0&amp;chapter=0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39ed75a13a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39ed75a13a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39ed75a13a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39ed75a13a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609c5dc5f3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609c5dc5f3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Char char="●"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○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■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●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○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■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●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○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■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■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■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■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7" name="Google Shape;47;p11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0" name="Google Shape;50;p12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2">
  <p:cSld name="TITLE_2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_3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/Objective">
  <p:cSld name="CUSTOM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●"/>
              <a:defRPr sz="5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○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■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●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○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■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●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○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■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Char char="●"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360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5" name="Google Shape;15;p4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Char char="●"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○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■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○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■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○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■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0" name="Google Shape;20;p5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CUSTOM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Char char="●"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○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■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○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■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○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■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7" name="Google Shape;27;p7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Char char="●"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1" name="Google Shape;31;p8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80019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Char char="●"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○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■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●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○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■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●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○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■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83472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6" name="Google Shape;36;p9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●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0" name="Google Shape;40;p10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5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Science Definitions Sort</a:t>
            </a:r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6934132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Sort the cards by grouping the definitions in a way you think go together.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23" name="Google Shape;12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9299" y="2227876"/>
            <a:ext cx="2619499" cy="2619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>
            <a:spLocks noGrp="1"/>
          </p:cNvSpPr>
          <p:nvPr>
            <p:ph type="title"/>
          </p:nvPr>
        </p:nvSpPr>
        <p:spPr>
          <a:xfrm>
            <a:off x="311700" y="1433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Science Words &amp; Definitions</a:t>
            </a:r>
            <a:endParaRPr sz="3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29" name="Google Shape;129;p25"/>
          <p:cNvGraphicFramePr/>
          <p:nvPr>
            <p:extLst>
              <p:ext uri="{D42A27DB-BD31-4B8C-83A1-F6EECF244321}">
                <p14:modId xmlns:p14="http://schemas.microsoft.com/office/powerpoint/2010/main" val="3808340452"/>
              </p:ext>
            </p:extLst>
          </p:nvPr>
        </p:nvGraphicFramePr>
        <p:xfrm>
          <a:off x="353148" y="724837"/>
          <a:ext cx="3879733" cy="4388910"/>
        </p:xfrm>
        <a:graphic>
          <a:graphicData uri="http://schemas.openxmlformats.org/drawingml/2006/table">
            <a:tbl>
              <a:tblPr>
                <a:noFill/>
                <a:tableStyleId>{AC4D98D7-DA65-4B24-A1F6-3A6D2D3F37E9}</a:tableStyleId>
              </a:tblPr>
              <a:tblGrid>
                <a:gridCol w="967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2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92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Celsius</a:t>
                      </a:r>
                      <a:endParaRPr sz="1200" b="1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measurement of temperature in which water freezes at 0 degrees and boils at 100 degrees</a:t>
                      </a:r>
                      <a:endParaRPr sz="1200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91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Control Group</a:t>
                      </a:r>
                      <a:endParaRPr sz="1200" b="1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group that does not experience a change in an experiment</a:t>
                      </a:r>
                      <a:endParaRPr sz="120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91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Control Variable</a:t>
                      </a:r>
                      <a:endParaRPr sz="1200" b="1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variable that is intentionally not changed in an experiment</a:t>
                      </a:r>
                      <a:endParaRPr sz="120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92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Correlation</a:t>
                      </a:r>
                      <a:endParaRPr sz="12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 observation that as one thing increases another decreases or that they both increase or decrease together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92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Dependent Variable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variable that is observed to see if it experiences change as a result of an experiment</a:t>
                      </a:r>
                      <a:endParaRPr sz="120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691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Experimental Group</a:t>
                      </a:r>
                      <a:endParaRPr sz="1100" b="1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group that has some variable change in an experiment</a:t>
                      </a:r>
                      <a:endParaRPr sz="12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91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Hypothesis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predicted outcome as a result of an experiment</a:t>
                      </a:r>
                      <a:endParaRPr sz="1200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30" name="Google Shape;130;p25"/>
          <p:cNvGraphicFramePr/>
          <p:nvPr>
            <p:extLst>
              <p:ext uri="{D42A27DB-BD31-4B8C-83A1-F6EECF244321}">
                <p14:modId xmlns:p14="http://schemas.microsoft.com/office/powerpoint/2010/main" val="3227198120"/>
              </p:ext>
            </p:extLst>
          </p:nvPr>
        </p:nvGraphicFramePr>
        <p:xfrm>
          <a:off x="4639000" y="811520"/>
          <a:ext cx="4335400" cy="4079850"/>
        </p:xfrm>
        <a:graphic>
          <a:graphicData uri="http://schemas.openxmlformats.org/drawingml/2006/table">
            <a:tbl>
              <a:tblPr>
                <a:noFill/>
                <a:tableStyleId>{AC4D98D7-DA65-4B24-A1F6-3A6D2D3F37E9}</a:tableStyleId>
              </a:tblPr>
              <a:tblGrid>
                <a:gridCol w="12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21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Independent Variable</a:t>
                      </a:r>
                      <a:endParaRPr sz="1200" b="1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variable changed by an experimenter to test a hypothesis</a:t>
                      </a:r>
                      <a:endParaRPr sz="120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1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pH</a:t>
                      </a:r>
                      <a:endParaRPr sz="1200" b="1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 of the amount of dissolved hydrogen ion found in pure water: base, acid, or neutral</a:t>
                      </a:r>
                      <a:endParaRPr sz="120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Product</a:t>
                      </a:r>
                      <a:endParaRPr sz="1200" b="1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Compound that is formed after a chemical reaction</a:t>
                      </a:r>
                      <a:endParaRPr sz="120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4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Reactant</a:t>
                      </a:r>
                      <a:endParaRPr sz="1200" b="1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Something that exists before a reaction takes place</a:t>
                      </a:r>
                      <a:endParaRPr sz="120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Solute</a:t>
                      </a:r>
                      <a:endParaRPr sz="12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substance that is dissolved in a liquid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1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Solution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homogenous mixture of one or more substances dissolved in a liquid</a:t>
                      </a:r>
                      <a:endParaRPr sz="120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7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Solvent</a:t>
                      </a:r>
                      <a:endParaRPr sz="1200" b="1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liquid that dissolves other substances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7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Wavelength</a:t>
                      </a:r>
                      <a:endParaRPr sz="12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distance between peak to peak of a wave</a:t>
                      </a:r>
                      <a:endParaRPr sz="1200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 Setting</a:t>
            </a:r>
            <a:endParaRPr/>
          </a:p>
        </p:txBody>
      </p:sp>
      <p:sp>
        <p:nvSpPr>
          <p:cNvPr id="136" name="Google Shape;136;p26"/>
          <p:cNvSpPr txBox="1"/>
          <p:nvPr/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Calibri"/>
              <a:buChar char="●"/>
            </a:pPr>
            <a:r>
              <a:rPr lang="en" sz="2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Have you worked on your selected actions?</a:t>
            </a:r>
            <a:endParaRPr sz="2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Calibri"/>
              <a:buChar char="●"/>
            </a:pPr>
            <a:r>
              <a:rPr lang="en" sz="2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new goals do you have? </a:t>
            </a:r>
            <a:endParaRPr sz="2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7" name="Google Shape;13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7050" y="2268373"/>
            <a:ext cx="5569899" cy="2488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You Powered Up!</a:t>
            </a:r>
            <a:endParaRPr/>
          </a:p>
        </p:txBody>
      </p:sp>
      <p:sp>
        <p:nvSpPr>
          <p:cNvPr id="143" name="Google Shape;143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2600"/>
              <a:buNone/>
            </a:pPr>
            <a:r>
              <a:rPr lang="en"/>
              <a:t>Achievement Unlocked: Vocabulary </a:t>
            </a:r>
            <a:endParaRPr/>
          </a:p>
        </p:txBody>
      </p:sp>
      <p:pic>
        <p:nvPicPr>
          <p:cNvPr id="144" name="Google Shape;144;p27" descr="A pixelated video game characters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2312" y="1596650"/>
            <a:ext cx="2439378" cy="3362094"/>
          </a:xfrm>
          <a:prstGeom prst="rect">
            <a:avLst/>
          </a:prstGeom>
          <a:noFill/>
          <a:ln>
            <a:noFill/>
          </a:ln>
          <a:effectLst>
            <a:outerShdw blurRad="76200" sy="23000" kx="1200090" algn="br" rotWithShape="0">
              <a:srgbClr val="000000">
                <a:alpha val="2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Power UP: Science ACT Prep, Week 2</a:t>
            </a:r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Vocabulary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Essential Question</a:t>
            </a:r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How can I increase my ACT score?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Learning Objectives</a:t>
            </a:r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Understand the content expectations for the science test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Make connections between science terms and concepts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"/>
          <p:cNvSpPr txBox="1">
            <a:spLocks noGrp="1"/>
          </p:cNvSpPr>
          <p:nvPr>
            <p:ph type="body" idx="1"/>
          </p:nvPr>
        </p:nvSpPr>
        <p:spPr>
          <a:xfrm>
            <a:off x="311700" y="327100"/>
            <a:ext cx="8520600" cy="33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Mixed Up Science: 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Pirjetu’s gamtenic field interacts with the talsy noace and produces a second gamtenic field around Roepau. A craft has found evidence of this second gamtenic field.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Based on the information above, which of the following materials must be present on Roepau for a gamtenic field to be present?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9"/>
          <p:cNvSpPr txBox="1"/>
          <p:nvPr/>
        </p:nvSpPr>
        <p:spPr>
          <a:xfrm>
            <a:off x="1542338" y="3835125"/>
            <a:ext cx="3050100" cy="102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AutoNum type="alphaLcParenR"/>
            </a:pPr>
            <a:r>
              <a:rPr lang="en"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Frozen H20</a:t>
            </a:r>
            <a:endParaRPr sz="2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AutoNum type="alphaLcParenR"/>
            </a:pPr>
            <a:r>
              <a:rPr lang="en"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Pirjetu</a:t>
            </a:r>
            <a:endParaRPr sz="2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9"/>
          <p:cNvSpPr txBox="1"/>
          <p:nvPr/>
        </p:nvSpPr>
        <p:spPr>
          <a:xfrm>
            <a:off x="4551563" y="3835125"/>
            <a:ext cx="3050100" cy="12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c)  Talsy </a:t>
            </a:r>
            <a:endParaRPr sz="2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d)  Lava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>
            <a:spLocks noGrp="1"/>
          </p:cNvSpPr>
          <p:nvPr>
            <p:ph type="body" idx="1"/>
          </p:nvPr>
        </p:nvSpPr>
        <p:spPr>
          <a:xfrm>
            <a:off x="311700" y="327100"/>
            <a:ext cx="8520600" cy="33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Mixed Up Science: 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Pirjetu’s gamtenic field interacts with the talsy noace and produces a second gamtenic field around Roepau. A craft has found evidence of this second gamtenic field.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Based on the information above, which of the following materials must be present on Roepau for a gamtenic field to be present?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93;p20"/>
          <p:cNvSpPr txBox="1"/>
          <p:nvPr/>
        </p:nvSpPr>
        <p:spPr>
          <a:xfrm>
            <a:off x="1542338" y="3835125"/>
            <a:ext cx="3050100" cy="102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AutoNum type="alphaLcParenR"/>
            </a:pPr>
            <a:r>
              <a:rPr lang="en"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Frozen H20</a:t>
            </a:r>
            <a:endParaRPr sz="2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AutoNum type="alphaLcParenR"/>
            </a:pPr>
            <a:r>
              <a:rPr lang="en"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Pirjetu</a:t>
            </a:r>
            <a:endParaRPr sz="2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0"/>
          <p:cNvSpPr txBox="1"/>
          <p:nvPr/>
        </p:nvSpPr>
        <p:spPr>
          <a:xfrm>
            <a:off x="4551563" y="3835125"/>
            <a:ext cx="3050100" cy="12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c)  Talsy </a:t>
            </a:r>
            <a:endParaRPr sz="2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d)  Lava</a:t>
            </a:r>
            <a:endParaRPr/>
          </a:p>
        </p:txBody>
      </p:sp>
      <p:pic>
        <p:nvPicPr>
          <p:cNvPr id="95" name="Google Shape;9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49638" y="3955575"/>
            <a:ext cx="642800" cy="39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Anchor Chart</a:t>
            </a:r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clues did you use to figure out the right answer?</a:t>
            </a:r>
            <a:endParaRPr/>
          </a:p>
        </p:txBody>
      </p:sp>
      <p:pic>
        <p:nvPicPr>
          <p:cNvPr id="102" name="Google Shape;10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682642">
            <a:off x="3774502" y="2067230"/>
            <a:ext cx="1594994" cy="15868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Science Word Sort</a:t>
            </a:r>
            <a:endParaRPr/>
          </a:p>
        </p:txBody>
      </p:sp>
      <p:sp>
        <p:nvSpPr>
          <p:cNvPr id="108" name="Google Shape;108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Sort the cards by grouping the words.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decide the rules for how you group them.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9" name="Google Shape;10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9274" y="1909851"/>
            <a:ext cx="2619499" cy="2619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Elbow Partners</a:t>
            </a:r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57981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dirty="0"/>
              <a:t>Find an elbow partner.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dirty="0"/>
              <a:t>Compare your card groupings.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dirty="0"/>
              <a:t>Make any adjustments you want to your cards.</a:t>
            </a:r>
            <a:endParaRPr dirty="0"/>
          </a:p>
        </p:txBody>
      </p:sp>
      <p:pic>
        <p:nvPicPr>
          <p:cNvPr id="116" name="Google Shape;11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906609">
            <a:off x="5964215" y="1768505"/>
            <a:ext cx="2619497" cy="1606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CT Math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530</Words>
  <Application>Microsoft Office PowerPoint</Application>
  <PresentationFormat>On-screen Show (16:9)</PresentationFormat>
  <Paragraphs>72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ACT Math</vt:lpstr>
      <vt:lpstr>PowerPoint Presentation</vt:lpstr>
      <vt:lpstr>Power UP: Science ACT Prep, Week 2</vt:lpstr>
      <vt:lpstr>Essential Question</vt:lpstr>
      <vt:lpstr>Learning Objectives</vt:lpstr>
      <vt:lpstr>PowerPoint Presentation</vt:lpstr>
      <vt:lpstr>PowerPoint Presentation</vt:lpstr>
      <vt:lpstr>Anchor Chart</vt:lpstr>
      <vt:lpstr>Science Word Sort</vt:lpstr>
      <vt:lpstr>Elbow Partners</vt:lpstr>
      <vt:lpstr>Science Definitions Sort</vt:lpstr>
      <vt:lpstr>Science Words &amp; Definitions</vt:lpstr>
      <vt:lpstr>Goal Setting</vt:lpstr>
      <vt:lpstr>You Powered Up!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profe</dc:creator>
  <cp:lastModifiedBy>Bigler, Elijah B.</cp:lastModifiedBy>
  <cp:revision>1</cp:revision>
  <dcterms:modified xsi:type="dcterms:W3CDTF">2023-09-07T15:57:46Z</dcterms:modified>
</cp:coreProperties>
</file>