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XWK2fDKmJgPkqpYLV53VnjyNX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08812-7A39-919A-F2F2-66130BB53B19}" v="5" dt="2025-04-25T17:59:08.431"/>
  </p1510:revLst>
</p1510:revInfo>
</file>

<file path=ppt/tableStyles.xml><?xml version="1.0" encoding="utf-8"?>
<a:tblStyleLst xmlns:a="http://schemas.openxmlformats.org/drawingml/2006/main" def="{497EF0FD-1642-44DA-9AB2-E4FA5707CF38}">
  <a:tblStyle styleId="{497EF0FD-1642-44DA-9AB2-E4FA5707CF3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98" d="100"/>
          <a:sy n="198" d="100"/>
        </p:scale>
        <p:origin x="648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, Keiana C." userId="S::keianacross@ou.edu::adf42731-8601-46de-9d3f-ee577a4fdeae" providerId="AD" clId="Web-{09608812-7A39-919A-F2F2-66130BB53B19}"/>
    <pc:docChg chg="modSld">
      <pc:chgData name="Cross, Keiana C." userId="S::keianacross@ou.edu::adf42731-8601-46de-9d3f-ee577a4fdeae" providerId="AD" clId="Web-{09608812-7A39-919A-F2F2-66130BB53B19}" dt="2025-04-25T17:59:08.431" v="4" actId="20577"/>
      <pc:docMkLst>
        <pc:docMk/>
      </pc:docMkLst>
      <pc:sldChg chg="modSp">
        <pc:chgData name="Cross, Keiana C." userId="S::keianacross@ou.edu::adf42731-8601-46de-9d3f-ee577a4fdeae" providerId="AD" clId="Web-{09608812-7A39-919A-F2F2-66130BB53B19}" dt="2025-04-25T17:59:08.431" v="4" actId="20577"/>
        <pc:sldMkLst>
          <pc:docMk/>
          <pc:sldMk cId="0" sldId="259"/>
        </pc:sldMkLst>
        <pc:spChg chg="mod">
          <ac:chgData name="Cross, Keiana C." userId="S::keianacross@ou.edu::adf42731-8601-46de-9d3f-ee577a4fdeae" providerId="AD" clId="Web-{09608812-7A39-919A-F2F2-66130BB53B19}" dt="2025-04-25T17:59:08.431" v="4" actId="20577"/>
          <ac:spMkLst>
            <pc:docMk/>
            <pc:sldMk cId="0" sldId="259"/>
            <ac:spMk id="1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ACT. (2023). </a:t>
            </a:r>
            <a:r>
              <a:rPr lang="en-US" i="1" dirty="0"/>
              <a:t>ACT Calculator Policy</a:t>
            </a:r>
            <a:r>
              <a:rPr lang="en-US" dirty="0"/>
              <a:t>. The ACT Calculator Policy. https://</a:t>
            </a:r>
            <a:r>
              <a:rPr lang="en-US" dirty="0" err="1"/>
              <a:t>success.act.org</a:t>
            </a:r>
            <a:r>
              <a:rPr lang="en-US" dirty="0"/>
              <a:t>/s/article/ACT-calculator-policy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2c57147e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2c57147e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Commit and Toss. Strategies.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Commit and Toss. Strategies.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2c57147e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2c57147e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ACT. (2023). </a:t>
            </a:r>
            <a:r>
              <a:rPr lang="en-US" i="1" dirty="0"/>
              <a:t>ACT Calculator Policy</a:t>
            </a:r>
            <a:r>
              <a:rPr lang="en-US" dirty="0"/>
              <a:t>. The ACT Calculator Policy. https://</a:t>
            </a:r>
            <a:r>
              <a:rPr lang="en-US" dirty="0" err="1"/>
              <a:t>success.act.org</a:t>
            </a:r>
            <a:r>
              <a:rPr lang="en-US" dirty="0"/>
              <a:t>/s/article/ACT-calculator-policy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2c57147eb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2c57147eb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2c57147eb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2c57147eb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2c57147eb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2c57147eb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2c57147eb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2c57147eb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2c57147eb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2c57147eb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2c57147eb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2c57147eb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2c57147eb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2c57147eb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2c57147eb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c57147eb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2c57147eb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2c57147eb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2c57147eb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c57147eb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2c57147eb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2c57147eb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2c57147eb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2c57147eb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2c57147eb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2c57147eb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2c57147eb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2c57147eb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2c57147eb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c57147eb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2c57147eb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2c57147eb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2c57147eb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2c57147eb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2c57147eb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2c57147eb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c57147eb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2c57147eb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2c57147eb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2c57147eb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2c57147eb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2c57147eb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2c57147eb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c57147eb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2c57147eb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2c57147eb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2c57147eb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2c57147eb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2c57147eb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2c57147eb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2c57147eb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2c57147eb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2c57147eb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2c57147eb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2c57147eb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2c57147eb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2c57147eb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2c57147eb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2c57147eb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2c57147eb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2c57147eb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2c57147eb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2c57147eb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2c57147eb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c57147eb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2c57147eb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2c57147eb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2c57147eb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2c57147eb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2c57147eb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2c57147eb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2c57147eb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2c57147eb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alculator-polic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Calculator Usage: What Can I Use?</a:t>
            </a: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You can use any 4-function, scientific, or graphing calculator that is not on the prohibited list.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Use a calculator that you are familiar with!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Check out </a:t>
            </a:r>
            <a:r>
              <a:rPr lang="en-US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www.act.org/calculator-policy.html</a:t>
            </a:r>
            <a:r>
              <a:rPr lang="en-US"/>
              <a:t> for more details.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1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When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–1</a:t>
            </a:r>
            <a:r>
              <a:rPr lang="en-US"/>
              <a:t>,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4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A.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–7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B.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C.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D.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b="1"/>
              <a:t>E.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1 – Reflection</a:t>
            </a:r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When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–1</a:t>
            </a:r>
            <a:r>
              <a:rPr lang="en-US"/>
              <a:t>,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4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/>
              <a:t>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2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r>
              <a:rPr lang="en-US"/>
              <a:t>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4.21 × 10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F.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842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G.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2,105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H.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8,420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J.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21,050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b="1"/>
              <a:t>K.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421,000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2 – Reflection</a:t>
            </a:r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r>
              <a:rPr lang="en-US" dirty="0"/>
              <a:t> of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4.21 × 10</a:t>
            </a:r>
            <a:r>
              <a:rPr lang="en-US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dirty="0"/>
              <a:t>?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Is it faster to solve this problem with or without a calculator?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should you use your calculator?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 dirty="0"/>
              <a:t>How do you enter a percentage?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 dirty="0"/>
              <a:t>How do you enter an exponent?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3</a:t>
            </a:r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|3 – 17| – |–5|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A.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–19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B.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C.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D.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b="1"/>
              <a:t>E.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3 – Reflection</a:t>
            </a:r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4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|3 – 17| – |–5|</a:t>
            </a:r>
            <a:r>
              <a:rPr lang="en-US"/>
              <a:t>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Do you need to type absolute value symbols?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How would you type absolute value symbols?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17"/>
          <p:cNvGraphicFramePr/>
          <p:nvPr/>
        </p:nvGraphicFramePr>
        <p:xfrm>
          <a:off x="384050" y="1928600"/>
          <a:ext cx="6070200" cy="2459350"/>
        </p:xfrm>
        <a:graphic>
          <a:graphicData uri="http://schemas.openxmlformats.org/drawingml/2006/table">
            <a:tbl>
              <a:tblPr firstRow="1" bandRow="1">
                <a:noFill/>
                <a:tableStyleId>{497EF0FD-1642-44DA-9AB2-E4FA5707CF38}</a:tableStyleId>
              </a:tblPr>
              <a:tblGrid>
                <a:gridCol w="1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F.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H.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K.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J.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1" y="1075562"/>
            <a:ext cx="55245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4</a:t>
            </a:r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6926" y="2209800"/>
            <a:ext cx="2413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5413" y="3425825"/>
            <a:ext cx="2286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5355" y="2203450"/>
            <a:ext cx="3810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1417" y="3432175"/>
            <a:ext cx="3683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7418" y="2209800"/>
            <a:ext cx="3937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4 – Reflection</a:t>
            </a:r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How do you enter a fraction?</a:t>
            </a:r>
            <a:endParaRPr/>
          </a:p>
        </p:txBody>
      </p:sp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1" y="1075562"/>
            <a:ext cx="55245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12825"/>
            <a:ext cx="6489700" cy="80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19"/>
          <p:cNvGraphicFramePr/>
          <p:nvPr/>
        </p:nvGraphicFramePr>
        <p:xfrm>
          <a:off x="384050" y="1928600"/>
          <a:ext cx="6070200" cy="2459350"/>
        </p:xfrm>
        <a:graphic>
          <a:graphicData uri="http://schemas.openxmlformats.org/drawingml/2006/table">
            <a:tbl>
              <a:tblPr firstRow="1" bandRow="1">
                <a:noFill/>
                <a:tableStyleId>{497EF0FD-1642-44DA-9AB2-E4FA5707CF38}</a:tableStyleId>
              </a:tblPr>
              <a:tblGrid>
                <a:gridCol w="1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A.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C.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E.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c57147eb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Up: Math ACT Prep, </a:t>
            </a:r>
            <a:br>
              <a:rPr lang="en-US"/>
            </a:br>
            <a:r>
              <a:rPr lang="en-US"/>
              <a:t>Week 2</a:t>
            </a:r>
            <a:endParaRPr/>
          </a:p>
        </p:txBody>
      </p:sp>
      <p:sp>
        <p:nvSpPr>
          <p:cNvPr id="117" name="Google Shape;117;g2a2c57147eb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Calculator Usage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How do you enter a square root (radical) symbol?</a:t>
            </a: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5 – Reflection</a:t>
            </a:r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12825"/>
            <a:ext cx="64897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21"/>
          <p:cNvGraphicFramePr/>
          <p:nvPr/>
        </p:nvGraphicFramePr>
        <p:xfrm>
          <a:off x="384050" y="1928600"/>
          <a:ext cx="6070200" cy="2459350"/>
        </p:xfrm>
        <a:graphic>
          <a:graphicData uri="http://schemas.openxmlformats.org/drawingml/2006/table">
            <a:tbl>
              <a:tblPr firstRow="1" bandRow="1">
                <a:noFill/>
                <a:tableStyleId>{497EF0FD-1642-44DA-9AB2-E4FA5707CF38}</a:tableStyleId>
              </a:tblPr>
              <a:tblGrid>
                <a:gridCol w="1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F.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H.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K.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J.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6</a:t>
            </a:r>
            <a:endParaRPr/>
          </a:p>
        </p:txBody>
      </p:sp>
      <p:pic>
        <p:nvPicPr>
          <p:cNvPr id="249" name="Google Shape;2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76325"/>
            <a:ext cx="50927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413" y="2203450"/>
            <a:ext cx="4445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5413" y="3660775"/>
            <a:ext cx="3302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1417" y="2203450"/>
            <a:ext cx="2159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1417" y="3660775"/>
            <a:ext cx="190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7418" y="2432050"/>
            <a:ext cx="165100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endParaRPr/>
          </a:p>
          <a:p>
            <a:pPr marL="457200" lvl="0" indent="-470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70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70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○"/>
            </a:pPr>
            <a:r>
              <a:rPr lang="en-US"/>
              <a:t>How do you convert a decimal to a fraction?</a:t>
            </a:r>
            <a:endParaRPr/>
          </a:p>
          <a:p>
            <a:pPr marL="914400" lvl="1" indent="-470586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Char char="○"/>
            </a:pPr>
            <a:r>
              <a:rPr lang="en-US"/>
              <a:t>What change to this problem would change your calculator usage?</a:t>
            </a:r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6 – Reflection</a:t>
            </a:r>
            <a:endParaRPr/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76325"/>
            <a:ext cx="50927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Commit and Toss</a:t>
            </a:r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1"/>
          </p:nvPr>
        </p:nvSpPr>
        <p:spPr>
          <a:xfrm>
            <a:off x="3638550" y="1152475"/>
            <a:ext cx="51937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i="1"/>
              <a:t>When or how should you use your calculator on the ACT?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/>
            </a:pPr>
            <a:r>
              <a:rPr lang="en-US"/>
              <a:t>On a piece of paper, write a sentence that captures what you learned today.</a:t>
            </a:r>
            <a:endParaRPr/>
          </a:p>
        </p:txBody>
      </p:sp>
      <p:pic>
        <p:nvPicPr>
          <p:cNvPr id="268" name="Google Shape;268;p23" descr="A blue trash can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67" y="1150886"/>
            <a:ext cx="2883783" cy="34179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Commit and Toss</a:t>
            </a:r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body" idx="1"/>
          </p:nvPr>
        </p:nvSpPr>
        <p:spPr>
          <a:xfrm>
            <a:off x="3638550" y="1152475"/>
            <a:ext cx="51937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2"/>
            </a:pPr>
            <a:r>
              <a:rPr lang="en-US"/>
              <a:t>Crumple your paper.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 startAt="2"/>
            </a:pPr>
            <a:r>
              <a:rPr lang="en-US"/>
              <a:t>Toss your paper.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 startAt="2"/>
            </a:pPr>
            <a:r>
              <a:rPr lang="en-US"/>
              <a:t>Pick up someone else’s paper.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2"/>
            </a:pPr>
            <a:r>
              <a:rPr lang="en-US"/>
              <a:t>Read the paper.</a:t>
            </a:r>
            <a:endParaRPr/>
          </a:p>
        </p:txBody>
      </p:sp>
      <p:pic>
        <p:nvPicPr>
          <p:cNvPr id="275" name="Google Shape;275;p24" descr="A blue trash can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67" y="1150886"/>
            <a:ext cx="2883783" cy="34179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0;p25">
            <a:extLst>
              <a:ext uri="{FF2B5EF4-FFF2-40B4-BE49-F238E27FC236}">
                <a16:creationId xmlns:a16="http://schemas.microsoft.com/office/drawing/2014/main" id="{3C9D280E-61B9-68D4-19AE-A7490EA8FD1D}"/>
              </a:ext>
            </a:extLst>
          </p:cNvPr>
          <p:cNvSpPr txBox="1">
            <a:spLocks/>
          </p:cNvSpPr>
          <p:nvPr/>
        </p:nvSpPr>
        <p:spPr>
          <a:xfrm>
            <a:off x="2848914" y="1546961"/>
            <a:ext cx="5833068" cy="75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3600"/>
            </a:pPr>
            <a:r>
              <a:rPr lang="en-US">
                <a:solidFill>
                  <a:schemeClr val="bg1"/>
                </a:solidFill>
              </a:rPr>
              <a:t>You Powered Up!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281;p25">
            <a:extLst>
              <a:ext uri="{FF2B5EF4-FFF2-40B4-BE49-F238E27FC236}">
                <a16:creationId xmlns:a16="http://schemas.microsoft.com/office/drawing/2014/main" id="{3FC6ADBA-0861-10D0-D3FF-01F16DCCC146}"/>
              </a:ext>
            </a:extLst>
          </p:cNvPr>
          <p:cNvSpPr txBox="1">
            <a:spLocks/>
          </p:cNvSpPr>
          <p:nvPr/>
        </p:nvSpPr>
        <p:spPr>
          <a:xfrm>
            <a:off x="3115176" y="2372869"/>
            <a:ext cx="5290814" cy="111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200"/>
              </a:spcAft>
            </a:pPr>
            <a:r>
              <a:rPr lang="en-US" b="1"/>
              <a:t>Achievement Unlocked:</a:t>
            </a:r>
            <a:br>
              <a:rPr lang="en-US"/>
            </a:br>
            <a:r>
              <a:rPr lang="en-US"/>
              <a:t>     </a:t>
            </a:r>
            <a:r>
              <a:rPr lang="en-US" i="1"/>
              <a:t>Calculator Usage</a:t>
            </a:r>
            <a:endParaRPr lang="en-US" i="1" dirty="0"/>
          </a:p>
        </p:txBody>
      </p:sp>
      <p:pic>
        <p:nvPicPr>
          <p:cNvPr id="9" name="Google Shape;282;p25" descr="A pixelated video game characters&#10;&#10;Description automatically generated">
            <a:extLst>
              <a:ext uri="{FF2B5EF4-FFF2-40B4-BE49-F238E27FC236}">
                <a16:creationId xmlns:a16="http://schemas.microsoft.com/office/drawing/2014/main" id="{04B1E639-27F1-1A3D-1D5D-8428B99901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010" y="484381"/>
            <a:ext cx="2439376" cy="336209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9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Find your calculator.</a:t>
            </a:r>
            <a:endParaRPr/>
          </a:p>
        </p:txBody>
      </p:sp>
      <p:pic>
        <p:nvPicPr>
          <p:cNvPr id="124" name="Google Shape;124;p3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grpSp>
        <p:nvGrpSpPr>
          <p:cNvPr id="125" name="Google Shape;125;p3"/>
          <p:cNvGrpSpPr/>
          <p:nvPr/>
        </p:nvGrpSpPr>
        <p:grpSpPr>
          <a:xfrm>
            <a:off x="270642" y="1536347"/>
            <a:ext cx="3521438" cy="3521438"/>
            <a:chOff x="730425" y="1753323"/>
            <a:chExt cx="3521438" cy="3521438"/>
          </a:xfrm>
        </p:grpSpPr>
        <p:pic>
          <p:nvPicPr>
            <p:cNvPr id="126" name="Google Shape;126;p3" descr="Calculato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dk1">
                  <a:alpha val="69803"/>
                </a:schemeClr>
              </a:outerShdw>
            </a:effectLst>
          </p:spPr>
        </p:pic>
        <p:pic>
          <p:nvPicPr>
            <p:cNvPr id="127" name="Google Shape;127;p3" descr="Calculator outlin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dk1">
                  <a:alpha val="69803"/>
                </a:scheme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Ringer: Question 1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/>
              <a:t>If you have 60 minutes to complete 60 questions</a:t>
            </a:r>
            <a:br>
              <a:rPr lang="en-US"/>
            </a:br>
            <a:r>
              <a:rPr lang="en-US"/>
              <a:t>on the math portion of the ACT, how many</a:t>
            </a:r>
            <a:br>
              <a:rPr lang="en-US"/>
            </a:br>
            <a:r>
              <a:rPr lang="en-US"/>
              <a:t>questions per minute do you need to answer</a:t>
            </a:r>
            <a:br>
              <a:rPr lang="en-US"/>
            </a:br>
            <a:r>
              <a:rPr lang="en-US"/>
              <a:t>to not leave any blank?</a:t>
            </a:r>
            <a:endParaRPr lang="en-US" dirty="0"/>
          </a:p>
        </p:txBody>
      </p:sp>
      <p:pic>
        <p:nvPicPr>
          <p:cNvPr id="134" name="Google Shape;134;p4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Ringer: Question 2</a:t>
            </a:r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if you only had 40 questions and 32 minutes</a:t>
            </a:r>
            <a:br>
              <a:rPr lang="en-US"/>
            </a:br>
            <a:r>
              <a:rPr lang="en-US"/>
              <a:t>to complete an exam, how many questions per</a:t>
            </a:r>
            <a:br>
              <a:rPr lang="en-US"/>
            </a:br>
            <a:r>
              <a:rPr lang="en-US"/>
              <a:t>minute would you need to answer to not leave any blank?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141" name="Google Shape;141;p5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 – Reflection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 which question(s) did you use your</a:t>
            </a:r>
            <a:br>
              <a:rPr lang="en-US"/>
            </a:br>
            <a:r>
              <a:rPr lang="en-US"/>
              <a:t>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For which question(s) did you need to use a calculator?</a:t>
            </a:r>
            <a:endParaRPr/>
          </a:p>
        </p:txBody>
      </p:sp>
      <p:pic>
        <p:nvPicPr>
          <p:cNvPr id="148" name="Google Shape;148;p6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2c57147eb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54" name="Google Shape;154;g2a2c57147eb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How can I increase my ACT score?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Understand how to use my calculator.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Evaluate when to use my calculator.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Calculator Usage</a:t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1587335" y="1114338"/>
            <a:ext cx="5969330" cy="291482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26E21"/>
          </a:solidFill>
          <a:ln w="57150" cap="flat" cmpd="sng">
            <a:solidFill>
              <a:srgbClr val="DB5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1772388" y="1256915"/>
            <a:ext cx="5572496" cy="311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i="1"/>
              <a:t>“…all problems [on the math portion of the ACT] may be solved without a calculator.”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/>
              <a:t>– The ACT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931</Words>
  <Application>Microsoft Office PowerPoint</Application>
  <PresentationFormat>On-screen Show (16:9)</PresentationFormat>
  <Paragraphs>116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ACT Math</vt:lpstr>
      <vt:lpstr>PowerPoint Presentation</vt:lpstr>
      <vt:lpstr>Power Up: Math ACT Prep,  Week 2</vt:lpstr>
      <vt:lpstr>Bell Ringer</vt:lpstr>
      <vt:lpstr>Bell Ringer: Question 1</vt:lpstr>
      <vt:lpstr>Bell Ringer: Question 2</vt:lpstr>
      <vt:lpstr>Bell Ringer – Reflection</vt:lpstr>
      <vt:lpstr>Essential Question</vt:lpstr>
      <vt:lpstr>Learning Objectives</vt:lpstr>
      <vt:lpstr>Calculator Usage</vt:lpstr>
      <vt:lpstr>Calculator Usage: What Can I Use?</vt:lpstr>
      <vt:lpstr>ACT Prep: Question 1</vt:lpstr>
      <vt:lpstr>ACT Prep: Question 1 – Reflection</vt:lpstr>
      <vt:lpstr>ACT Prep: Question 2</vt:lpstr>
      <vt:lpstr>ACT Prep: Question 2 – Reflection</vt:lpstr>
      <vt:lpstr>ACT Prep: Question 3</vt:lpstr>
      <vt:lpstr>ACT Prep: Question 3 – Reflection</vt:lpstr>
      <vt:lpstr>ACT Prep: Question 4</vt:lpstr>
      <vt:lpstr>ACT Prep: Question 4 – Reflection</vt:lpstr>
      <vt:lpstr>ACT Prep: Question 5</vt:lpstr>
      <vt:lpstr>ACT Prep: Question 5 – Reflection</vt:lpstr>
      <vt:lpstr>ACT Prep: Question 6</vt:lpstr>
      <vt:lpstr>ACT Prep: Question 6 – Reflection</vt:lpstr>
      <vt:lpstr>Commit and Toss</vt:lpstr>
      <vt:lpstr>Commit and Toss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Eike, Michell L.</cp:lastModifiedBy>
  <cp:revision>8</cp:revision>
  <dcterms:modified xsi:type="dcterms:W3CDTF">2025-04-25T17:59:08Z</dcterms:modified>
</cp:coreProperties>
</file>