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WZlhxVhxLEAfzyXGsNbQG8kKb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E8D571-5FD0-41A7-BED8-EF332EA9796E}">
  <a:tblStyle styleId="{28E8D571-5FD0-41A7-BED8-EF332EA9796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youtu.be/EVS_yYQoLJg?si=fJvuvFWH3vJ3B0z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a3263ba41a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a3263ba41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sng" strike="noStrik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000000"/>
                </a:solidFill>
                <a:latin typeface="Arial"/>
                <a:ea typeface="Arial"/>
                <a:cs typeface="Arial"/>
                <a:sym typeface="Arial"/>
              </a:rPr>
              <a:t>K20 Center. (2021, September 21). </a:t>
            </a:r>
            <a:r>
              <a:rPr lang="en-US" sz="1800" b="0" i="1" u="none" strike="noStrike">
                <a:solidFill>
                  <a:srgbClr val="000000"/>
                </a:solidFill>
                <a:latin typeface="Arial"/>
                <a:ea typeface="Arial"/>
                <a:cs typeface="Arial"/>
                <a:sym typeface="Arial"/>
              </a:rPr>
              <a:t>K20 Center 5 minute timer</a:t>
            </a:r>
            <a:r>
              <a:rPr lang="en-US" sz="1800" b="0" i="0" u="none" strike="noStrike">
                <a:solidFill>
                  <a:srgbClr val="000000"/>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https://youtu.be/EVS_yYQoLJg?si=fJvuvFWH3vJ3B0z9</a:t>
            </a: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a3263ba41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a3263ba41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3263ba41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3263ba41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a3263ba41a_0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a3263ba41a_0_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9" name="Google Shape;39;g2a3263ba41a_0_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2a3263ba41a_0_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2" name="Google Shape;42;g2a3263ba41a_0_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g2a3263ba41a_0_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5" name="Google Shape;45;g2a3263ba41a_0_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g2a3263ba41a_0_4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8" name="Google Shape;48;g2a3263ba41a_0_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g2a3263ba41a_0_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1" name="Google Shape;51;g2a3263ba41a_0_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a3263ba41a_0_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4" name="Google Shape;54;g2a3263ba41a_0_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g2a3263ba41a_0_5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7" name="Google Shape;57;g2a3263ba41a_0_5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2a3263ba41a_0_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0" name="Google Shape;60;g2a3263ba41a_0_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2a3263ba41a_0_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3" name="Google Shape;63;g2a3263ba41a_0_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g2a3263ba41a_0_5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6" name="Google Shape;66;g2a3263ba41a_0_5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a3263ba41a_0_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a3263ba41a_0_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g2a3263ba41a_0_6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9" name="Google Shape;69;g2a3263ba41a_0_6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2a3263ba41a_0_6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2" name="Google Shape;72;g2a3263ba41a_0_6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g2a3263ba41a_0_6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5" name="Google Shape;75;g2a3263ba41a_0_6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g2a3263ba41a_0_7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78" name="Google Shape;78;g2a3263ba41a_0_71"/>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a3263ba41a_0_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1" name="Google Shape;81;g2a3263ba41a_0_7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a3263ba41a_0_7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3" name="Google Shape;83;g2a3263ba41a_0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g2a3263ba41a_0_7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g2a3263ba41a_0_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g2a3263ba41a_0_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g2a3263ba41a_0_8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g2a3263ba41a_0_84"/>
          <p:cNvSpPr txBox="1">
            <a:spLocks noGrp="1"/>
          </p:cNvSpPr>
          <p:nvPr>
            <p:ph type="title"/>
          </p:nvPr>
        </p:nvSpPr>
        <p:spPr>
          <a:xfrm>
            <a:off x="311700" y="555600"/>
            <a:ext cx="80019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1" name="Google Shape;91;g2a3263ba41a_0_84"/>
          <p:cNvSpPr txBox="1">
            <a:spLocks noGrp="1"/>
          </p:cNvSpPr>
          <p:nvPr>
            <p:ph type="body" idx="1"/>
          </p:nvPr>
        </p:nvSpPr>
        <p:spPr>
          <a:xfrm>
            <a:off x="311700" y="1389600"/>
            <a:ext cx="8347200" cy="3179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2" name="Google Shape;92;g2a3263ba41a_0_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g2a3263ba41a_0_8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g2a3263ba41a_0_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6" name="Google Shape;96;g2a3263ba41a_0_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2a3263ba41a_0_8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a3263ba41a_0_9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a3263ba41a_0_9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1" name="Google Shape;101;g2a3263ba41a_0_9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2" name="Google Shape;102;g2a3263ba41a_0_9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3" name="Google Shape;103;g2a3263ba41a_0_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g2a3263ba41a_0_93"/>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g2a3263ba41a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g2a3263ba41a_0_10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a3263ba41a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16" name="Google Shape;16;g2a3263ba41a_0_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17" name="Google Shape;17;g2a3263ba41a_0_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2a3263ba41a_0_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a3263ba41a_0_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1" name="Google Shape;21;g2a3263ba41a_0_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g2a3263ba41a_0_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4" name="Google Shape;24;g2a3263ba41a_0_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g2a3263ba41a_0_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7" name="Google Shape;27;g2a3263ba41a_0_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a3263ba41a_0_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0" name="Google Shape;30;g2a3263ba41a_0_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g2a3263ba41a_0_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3" name="Google Shape;33;g2a3263ba41a_0_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2a3263ba41a_0_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6" name="Google Shape;36;g2a3263ba41a_0_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1">
            <a:alphaModFix/>
          </a:blip>
          <a:stretch>
            <a:fillRect/>
          </a:stretch>
        </a:blipFill>
        <a:effectLst/>
      </p:bgPr>
    </p:bg>
    <p:spTree>
      <p:nvGrpSpPr>
        <p:cNvPr id="1" name="Shape 5"/>
        <p:cNvGrpSpPr/>
        <p:nvPr/>
      </p:nvGrpSpPr>
      <p:grpSpPr>
        <a:xfrm>
          <a:off x="0" y="0"/>
          <a:ext cx="0" cy="0"/>
          <a:chOff x="0" y="0"/>
          <a:chExt cx="0" cy="0"/>
        </a:xfrm>
      </p:grpSpPr>
      <p:sp>
        <p:nvSpPr>
          <p:cNvPr id="6" name="Google Shape;6;g2a3263ba41a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a3263ba41a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g2a3263ba41a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39.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5.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EVS_yYQoLJg?feature=oembed" TargetMode="External"/><Relationship Id="rId6" Type="http://schemas.openxmlformats.org/officeDocument/2006/relationships/hyperlink" Target="https://youtu.be/EVS_yYQoLJg?si=fJvuvFWH3vJ3B0z9" TargetMode="External"/><Relationship Id="rId5" Type="http://schemas.openxmlformats.org/officeDocument/2006/relationships/image" Target="../media/image58.pn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70" name="Google Shape;170;p10"/>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probability</a:t>
            </a:r>
            <a:r>
              <a:rPr lang="en-US" b="1"/>
              <a:t>:</a:t>
            </a:r>
            <a:r>
              <a:rPr lang="en-US"/>
              <a:t> the likelihood an event will happen</a:t>
            </a:r>
            <a:endParaRPr/>
          </a:p>
          <a:p>
            <a:pPr marL="914400" lvl="1" indent="-457200" algn="l" rtl="0">
              <a:lnSpc>
                <a:spcPct val="115000"/>
              </a:lnSpc>
              <a:spcBef>
                <a:spcPts val="1200"/>
              </a:spcBef>
              <a:spcAft>
                <a:spcPts val="1200"/>
              </a:spcAft>
              <a:buSzPts val="2600"/>
              <a:buChar char="○"/>
            </a:pPr>
            <a:r>
              <a:rPr lang="en-US" u="sng"/>
              <a:t>example</a:t>
            </a:r>
            <a:r>
              <a:rPr lang="en-US"/>
              <a:t>: The likelihood of drawing a yellow gem, </a:t>
            </a:r>
            <a:r>
              <a:rPr lang="en-US" i="1">
                <a:latin typeface="Times New Roman"/>
                <a:ea typeface="Times New Roman"/>
                <a:cs typeface="Times New Roman"/>
                <a:sym typeface="Times New Roman"/>
              </a:rPr>
              <a:t>P</a:t>
            </a:r>
            <a:r>
              <a:rPr lang="en-US">
                <a:latin typeface="Times New Roman"/>
                <a:ea typeface="Times New Roman"/>
                <a:cs typeface="Times New Roman"/>
                <a:sym typeface="Times New Roman"/>
              </a:rPr>
              <a:t>(</a:t>
            </a:r>
            <a:r>
              <a:rPr lang="en-US" i="1">
                <a:latin typeface="Times New Roman"/>
                <a:ea typeface="Times New Roman"/>
                <a:cs typeface="Times New Roman"/>
                <a:sym typeface="Times New Roman"/>
              </a:rPr>
              <a:t>Y</a:t>
            </a:r>
            <a:r>
              <a:rPr lang="en-US">
                <a:latin typeface="Times New Roman"/>
                <a:ea typeface="Times New Roman"/>
                <a:cs typeface="Times New Roman"/>
                <a:sym typeface="Times New Roman"/>
              </a:rPr>
              <a:t>)</a:t>
            </a:r>
            <a:r>
              <a:rPr lang="en-US"/>
              <a:t>, from a bag is </a:t>
            </a:r>
            <a:r>
              <a:rPr lang="en-US">
                <a:latin typeface="Times New Roman"/>
                <a:ea typeface="Times New Roman"/>
                <a:cs typeface="Times New Roman"/>
                <a:sym typeface="Times New Roman"/>
              </a:rPr>
              <a:t>6/13</a:t>
            </a:r>
            <a:r>
              <a:rPr lang="en-US"/>
              <a:t>.</a:t>
            </a:r>
            <a:endParaRPr/>
          </a:p>
        </p:txBody>
      </p:sp>
      <p:pic>
        <p:nvPicPr>
          <p:cNvPr id="171" name="Google Shape;171;p10"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pic>
        <p:nvPicPr>
          <p:cNvPr id="172" name="Google Shape;172;p10"/>
          <p:cNvPicPr preferRelativeResize="0"/>
          <p:nvPr/>
        </p:nvPicPr>
        <p:blipFill rotWithShape="1">
          <a:blip r:embed="rId4">
            <a:alphaModFix/>
          </a:blip>
          <a:srcRect/>
          <a:stretch/>
        </p:blipFill>
        <p:spPr>
          <a:xfrm>
            <a:off x="5385116" y="3841427"/>
            <a:ext cx="1409700" cy="78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78" name="Google Shape;178;p11"/>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Events are </a:t>
            </a:r>
            <a:r>
              <a:rPr lang="en-US" b="1" u="sng"/>
              <a:t>mutually exclusive</a:t>
            </a:r>
            <a:r>
              <a:rPr lang="en-US"/>
              <a:t> if the events cannot occur at the same time.</a:t>
            </a:r>
            <a:endParaRPr/>
          </a:p>
          <a:p>
            <a:pPr marL="914400" lvl="1" indent="-457200" algn="l" rtl="0">
              <a:lnSpc>
                <a:spcPct val="115000"/>
              </a:lnSpc>
              <a:spcBef>
                <a:spcPts val="1200"/>
              </a:spcBef>
              <a:spcAft>
                <a:spcPts val="1200"/>
              </a:spcAft>
              <a:buSzPts val="2600"/>
              <a:buChar char="○"/>
            </a:pPr>
            <a:r>
              <a:rPr lang="en-US"/>
              <a:t>Can you draw one gem from the bag that is both green and red? No.</a:t>
            </a:r>
            <a:endParaRPr/>
          </a:p>
        </p:txBody>
      </p:sp>
      <p:pic>
        <p:nvPicPr>
          <p:cNvPr id="179" name="Google Shape;179;p11"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Mutually Exclusive Events</a:t>
            </a:r>
            <a:endParaRPr sz="3440"/>
          </a:p>
        </p:txBody>
      </p:sp>
      <p:sp>
        <p:nvSpPr>
          <p:cNvPr id="185" name="Google Shape;185;p12"/>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Let G = drawing a green gem from the bag.</a:t>
            </a:r>
            <a:endParaRPr/>
          </a:p>
          <a:p>
            <a:pPr marL="457200" lvl="0" indent="-457200" algn="l" rtl="0">
              <a:lnSpc>
                <a:spcPct val="115000"/>
              </a:lnSpc>
              <a:spcBef>
                <a:spcPts val="1200"/>
              </a:spcBef>
              <a:spcAft>
                <a:spcPts val="1200"/>
              </a:spcAft>
              <a:buSzPts val="2600"/>
              <a:buChar char="●"/>
            </a:pPr>
            <a:r>
              <a:rPr lang="en-US"/>
              <a:t>How many ways can each event occur? (drawing each colored gem)</a:t>
            </a:r>
            <a:endParaRPr/>
          </a:p>
        </p:txBody>
      </p:sp>
      <p:pic>
        <p:nvPicPr>
          <p:cNvPr id="186" name="Google Shape;186;p12"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pic>
        <p:nvPicPr>
          <p:cNvPr id="187" name="Google Shape;187;p12" descr="A red and black pixelated object with a letter r&#10;&#10;Description automatically generated"/>
          <p:cNvPicPr preferRelativeResize="0"/>
          <p:nvPr/>
        </p:nvPicPr>
        <p:blipFill rotWithShape="1">
          <a:blip r:embed="rId4">
            <a:alphaModFix/>
          </a:blip>
          <a:srcRect/>
          <a:stretch/>
        </p:blipFill>
        <p:spPr>
          <a:xfrm>
            <a:off x="7073514" y="3482220"/>
            <a:ext cx="585939" cy="868680"/>
          </a:xfrm>
          <a:prstGeom prst="rect">
            <a:avLst/>
          </a:prstGeom>
          <a:noFill/>
          <a:ln>
            <a:noFill/>
          </a:ln>
        </p:spPr>
      </p:pic>
      <p:pic>
        <p:nvPicPr>
          <p:cNvPr id="188" name="Google Shape;188;p12" descr="A yellow and black rectangular object with a letter y&#10;&#10;Description automatically generated"/>
          <p:cNvPicPr preferRelativeResize="0"/>
          <p:nvPr/>
        </p:nvPicPr>
        <p:blipFill rotWithShape="1">
          <a:blip r:embed="rId5">
            <a:alphaModFix/>
          </a:blip>
          <a:srcRect/>
          <a:stretch/>
        </p:blipFill>
        <p:spPr>
          <a:xfrm>
            <a:off x="5752763" y="3501944"/>
            <a:ext cx="644417" cy="868680"/>
          </a:xfrm>
          <a:prstGeom prst="rect">
            <a:avLst/>
          </a:prstGeom>
          <a:noFill/>
          <a:ln>
            <a:noFill/>
          </a:ln>
        </p:spPr>
      </p:pic>
      <p:pic>
        <p:nvPicPr>
          <p:cNvPr id="189" name="Google Shape;189;p12" descr="A green and white rectangular object with a letter g&#10;&#10;Description automatically generated"/>
          <p:cNvPicPr preferRelativeResize="0"/>
          <p:nvPr/>
        </p:nvPicPr>
        <p:blipFill rotWithShape="1">
          <a:blip r:embed="rId6">
            <a:alphaModFix/>
          </a:blip>
          <a:srcRect/>
          <a:stretch/>
        </p:blipFill>
        <p:spPr>
          <a:xfrm>
            <a:off x="4449546" y="3482220"/>
            <a:ext cx="626883" cy="8708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195" name="Google Shape;195;p13"/>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a:t>
            </a:r>
            <a:br>
              <a:rPr lang="en-US"/>
            </a:br>
            <a:endParaRPr sz="500"/>
          </a:p>
          <a:p>
            <a:pPr marL="457200" lvl="0" indent="-457200" algn="l" rtl="0">
              <a:lnSpc>
                <a:spcPct val="115000"/>
              </a:lnSpc>
              <a:spcBef>
                <a:spcPts val="1200"/>
              </a:spcBef>
              <a:spcAft>
                <a:spcPts val="1200"/>
              </a:spcAft>
              <a:buSzPts val="2600"/>
              <a:buChar char="●"/>
            </a:pPr>
            <a:r>
              <a:rPr lang="en-US"/>
              <a:t> </a:t>
            </a:r>
            <a:endParaRPr/>
          </a:p>
        </p:txBody>
      </p:sp>
      <p:pic>
        <p:nvPicPr>
          <p:cNvPr id="196" name="Google Shape;196;p13"/>
          <p:cNvPicPr preferRelativeResize="0"/>
          <p:nvPr/>
        </p:nvPicPr>
        <p:blipFill rotWithShape="1">
          <a:blip r:embed="rId3">
            <a:alphaModFix/>
          </a:blip>
          <a:srcRect/>
          <a:stretch/>
        </p:blipFill>
        <p:spPr>
          <a:xfrm>
            <a:off x="2536497" y="1804547"/>
            <a:ext cx="5905500" cy="863600"/>
          </a:xfrm>
          <a:prstGeom prst="rect">
            <a:avLst/>
          </a:prstGeom>
          <a:noFill/>
          <a:ln>
            <a:noFill/>
          </a:ln>
        </p:spPr>
      </p:pic>
      <p:graphicFrame>
        <p:nvGraphicFramePr>
          <p:cNvPr id="197" name="Google Shape;197;p13"/>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198" name="Google Shape;198;p13"/>
          <p:cNvPicPr preferRelativeResize="0"/>
          <p:nvPr/>
        </p:nvPicPr>
        <p:blipFill rotWithShape="1">
          <a:blip r:embed="rId4">
            <a:alphaModFix/>
          </a:blip>
          <a:srcRect/>
          <a:stretch/>
        </p:blipFill>
        <p:spPr>
          <a:xfrm>
            <a:off x="2285680" y="3320219"/>
            <a:ext cx="808037" cy="376237"/>
          </a:xfrm>
          <a:prstGeom prst="rect">
            <a:avLst/>
          </a:prstGeom>
          <a:noFill/>
          <a:ln>
            <a:noFill/>
          </a:ln>
        </p:spPr>
      </p:pic>
      <p:pic>
        <p:nvPicPr>
          <p:cNvPr id="199" name="Google Shape;199;p13"/>
          <p:cNvPicPr preferRelativeResize="0"/>
          <p:nvPr/>
        </p:nvPicPr>
        <p:blipFill rotWithShape="1">
          <a:blip r:embed="rId5">
            <a:alphaModFix/>
          </a:blip>
          <a:srcRect/>
          <a:stretch/>
        </p:blipFill>
        <p:spPr>
          <a:xfrm>
            <a:off x="5284054" y="3294467"/>
            <a:ext cx="3426681" cy="1385254"/>
          </a:xfrm>
          <a:prstGeom prst="rect">
            <a:avLst/>
          </a:prstGeom>
          <a:noFill/>
          <a:ln>
            <a:noFill/>
          </a:ln>
        </p:spPr>
      </p:pic>
      <p:pic>
        <p:nvPicPr>
          <p:cNvPr id="200" name="Google Shape;200;p13" descr="A pixel art of a bowl of food&#10;&#10;Description automatically generated"/>
          <p:cNvPicPr preferRelativeResize="0"/>
          <p:nvPr/>
        </p:nvPicPr>
        <p:blipFill rotWithShape="1">
          <a:blip r:embed="rId6">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06" name="Google Shape;206;p14"/>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a:t>
            </a:r>
            <a:br>
              <a:rPr lang="en-US"/>
            </a:br>
            <a:endParaRPr sz="500"/>
          </a:p>
          <a:p>
            <a:pPr marL="457200" lvl="0" indent="-457200" algn="l" rtl="0">
              <a:lnSpc>
                <a:spcPct val="115000"/>
              </a:lnSpc>
              <a:spcBef>
                <a:spcPts val="1200"/>
              </a:spcBef>
              <a:spcAft>
                <a:spcPts val="1200"/>
              </a:spcAft>
              <a:buSzPts val="2600"/>
              <a:buChar char="●"/>
            </a:pPr>
            <a:r>
              <a:rPr lang="en-US"/>
              <a:t> </a:t>
            </a:r>
            <a:endParaRPr/>
          </a:p>
        </p:txBody>
      </p:sp>
      <p:pic>
        <p:nvPicPr>
          <p:cNvPr id="207" name="Google Shape;207;p14"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08" name="Google Shape;208;p14"/>
          <p:cNvPicPr preferRelativeResize="0"/>
          <p:nvPr/>
        </p:nvPicPr>
        <p:blipFill rotWithShape="1">
          <a:blip r:embed="rId4">
            <a:alphaModFix/>
          </a:blip>
          <a:srcRect/>
          <a:stretch/>
        </p:blipFill>
        <p:spPr>
          <a:xfrm>
            <a:off x="2536497" y="1804547"/>
            <a:ext cx="5905500" cy="863600"/>
          </a:xfrm>
          <a:prstGeom prst="rect">
            <a:avLst/>
          </a:prstGeom>
          <a:noFill/>
          <a:ln>
            <a:noFill/>
          </a:ln>
        </p:spPr>
      </p:pic>
      <p:graphicFrame>
        <p:nvGraphicFramePr>
          <p:cNvPr id="209" name="Google Shape;209;p14"/>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10" name="Google Shape;210;p14"/>
          <p:cNvPicPr preferRelativeResize="0"/>
          <p:nvPr/>
        </p:nvPicPr>
        <p:blipFill rotWithShape="1">
          <a:blip r:embed="rId5">
            <a:alphaModFix/>
          </a:blip>
          <a:srcRect/>
          <a:stretch/>
        </p:blipFill>
        <p:spPr>
          <a:xfrm>
            <a:off x="2283821" y="3199055"/>
            <a:ext cx="1122362" cy="601663"/>
          </a:xfrm>
          <a:prstGeom prst="rect">
            <a:avLst/>
          </a:prstGeom>
          <a:noFill/>
          <a:ln>
            <a:noFill/>
          </a:ln>
        </p:spPr>
      </p:pic>
      <p:grpSp>
        <p:nvGrpSpPr>
          <p:cNvPr id="211" name="Google Shape;211;p14"/>
          <p:cNvGrpSpPr/>
          <p:nvPr/>
        </p:nvGrpSpPr>
        <p:grpSpPr>
          <a:xfrm>
            <a:off x="5284054" y="3224885"/>
            <a:ext cx="3426681" cy="1454836"/>
            <a:chOff x="5284054" y="3224885"/>
            <a:chExt cx="3426681" cy="1454836"/>
          </a:xfrm>
        </p:grpSpPr>
        <p:pic>
          <p:nvPicPr>
            <p:cNvPr id="212" name="Google Shape;212;p14"/>
            <p:cNvPicPr preferRelativeResize="0"/>
            <p:nvPr/>
          </p:nvPicPr>
          <p:blipFill rotWithShape="1">
            <a:blip r:embed="rId6">
              <a:alphaModFix/>
            </a:blip>
            <a:srcRect/>
            <a:stretch/>
          </p:blipFill>
          <p:spPr>
            <a:xfrm>
              <a:off x="5284054" y="3294467"/>
              <a:ext cx="3426681" cy="1385254"/>
            </a:xfrm>
            <a:prstGeom prst="rect">
              <a:avLst/>
            </a:prstGeom>
            <a:noFill/>
            <a:ln>
              <a:noFill/>
            </a:ln>
          </p:spPr>
        </p:pic>
        <p:pic>
          <p:nvPicPr>
            <p:cNvPr id="213" name="Google Shape;213;p14"/>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14" name="Google Shape;214;p14"/>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15" name="Google Shape;215;p14"/>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16" name="Google Shape;216;p14"/>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graphicFrame>
        <p:nvGraphicFramePr>
          <p:cNvPr id="221" name="Google Shape;221;p15"/>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982600">
                  <a:extLst>
                    <a:ext uri="{9D8B030D-6E8A-4147-A177-3AD203B41FA5}">
                      <a16:colId xmlns:a16="http://schemas.microsoft.com/office/drawing/2014/main" val="20000"/>
                    </a:ext>
                  </a:extLst>
                </a:gridCol>
                <a:gridCol w="283620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gem that is not green?</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22" name="Google Shape;222;p15"/>
          <p:cNvPicPr preferRelativeResize="0"/>
          <p:nvPr/>
        </p:nvPicPr>
        <p:blipFill rotWithShape="1">
          <a:blip r:embed="rId3">
            <a:alphaModFix/>
          </a:blip>
          <a:srcRect/>
          <a:stretch/>
        </p:blipFill>
        <p:spPr>
          <a:xfrm>
            <a:off x="5284053" y="3294467"/>
            <a:ext cx="3426681" cy="1385254"/>
          </a:xfrm>
          <a:prstGeom prst="rect">
            <a:avLst/>
          </a:prstGeom>
          <a:noFill/>
          <a:ln>
            <a:noFill/>
          </a:ln>
        </p:spPr>
      </p:pic>
      <p:sp>
        <p:nvSpPr>
          <p:cNvPr id="223" name="Google Shape;22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24" name="Google Shape;224;p15"/>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the complement of event A</a:t>
            </a:r>
            <a:endParaRPr/>
          </a:p>
          <a:p>
            <a:pPr marL="457200" lvl="0" indent="-457200" algn="l" rtl="0">
              <a:lnSpc>
                <a:spcPct val="115000"/>
              </a:lnSpc>
              <a:spcBef>
                <a:spcPts val="1200"/>
              </a:spcBef>
              <a:spcAft>
                <a:spcPts val="1200"/>
              </a:spcAft>
              <a:buSzPts val="2600"/>
              <a:buChar char="●"/>
            </a:pPr>
            <a:r>
              <a:rPr lang="en-US"/>
              <a:t> </a:t>
            </a:r>
            <a:endParaRPr/>
          </a:p>
        </p:txBody>
      </p:sp>
      <p:pic>
        <p:nvPicPr>
          <p:cNvPr id="225" name="Google Shape;225;p15" descr="A pixel art of a bowl of food&#10;&#10;Description automatically generated"/>
          <p:cNvPicPr preferRelativeResize="0"/>
          <p:nvPr/>
        </p:nvPicPr>
        <p:blipFill rotWithShape="1">
          <a:blip r:embed="rId4">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26" name="Google Shape;226;p15"/>
          <p:cNvPicPr preferRelativeResize="0"/>
          <p:nvPr/>
        </p:nvPicPr>
        <p:blipFill rotWithShape="1">
          <a:blip r:embed="rId5">
            <a:alphaModFix/>
          </a:blip>
          <a:srcRect/>
          <a:stretch/>
        </p:blipFill>
        <p:spPr>
          <a:xfrm>
            <a:off x="2649726" y="1877506"/>
            <a:ext cx="2311400" cy="469900"/>
          </a:xfrm>
          <a:prstGeom prst="rect">
            <a:avLst/>
          </a:prstGeom>
          <a:noFill/>
          <a:ln>
            <a:noFill/>
          </a:ln>
        </p:spPr>
      </p:pic>
      <p:pic>
        <p:nvPicPr>
          <p:cNvPr id="227" name="Google Shape;227;p15"/>
          <p:cNvPicPr preferRelativeResize="0"/>
          <p:nvPr/>
        </p:nvPicPr>
        <p:blipFill rotWithShape="1">
          <a:blip r:embed="rId6">
            <a:alphaModFix/>
          </a:blip>
          <a:srcRect/>
          <a:stretch/>
        </p:blipFill>
        <p:spPr>
          <a:xfrm>
            <a:off x="2428875" y="3340557"/>
            <a:ext cx="871538" cy="3762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graphicFrame>
        <p:nvGraphicFramePr>
          <p:cNvPr id="232" name="Google Shape;232;p16"/>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982600">
                  <a:extLst>
                    <a:ext uri="{9D8B030D-6E8A-4147-A177-3AD203B41FA5}">
                      <a16:colId xmlns:a16="http://schemas.microsoft.com/office/drawing/2014/main" val="20000"/>
                    </a:ext>
                  </a:extLst>
                </a:gridCol>
                <a:gridCol w="283620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gem that is not green?</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sp>
        <p:nvSpPr>
          <p:cNvPr id="233" name="Google Shape;23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34" name="Google Shape;234;p16"/>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the Complement of Event A</a:t>
            </a:r>
            <a:endParaRPr/>
          </a:p>
          <a:p>
            <a:pPr marL="457200" lvl="0" indent="-457200" algn="l" rtl="0">
              <a:lnSpc>
                <a:spcPct val="115000"/>
              </a:lnSpc>
              <a:spcBef>
                <a:spcPts val="1200"/>
              </a:spcBef>
              <a:spcAft>
                <a:spcPts val="1200"/>
              </a:spcAft>
              <a:buSzPts val="2600"/>
              <a:buChar char="●"/>
            </a:pPr>
            <a:r>
              <a:rPr lang="en-US"/>
              <a:t> </a:t>
            </a:r>
            <a:endParaRPr/>
          </a:p>
        </p:txBody>
      </p:sp>
      <p:pic>
        <p:nvPicPr>
          <p:cNvPr id="235" name="Google Shape;235;p16"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36" name="Google Shape;236;p16"/>
          <p:cNvPicPr preferRelativeResize="0"/>
          <p:nvPr/>
        </p:nvPicPr>
        <p:blipFill rotWithShape="1">
          <a:blip r:embed="rId4">
            <a:alphaModFix/>
          </a:blip>
          <a:srcRect/>
          <a:stretch/>
        </p:blipFill>
        <p:spPr>
          <a:xfrm>
            <a:off x="2649726" y="1877506"/>
            <a:ext cx="2311400" cy="469900"/>
          </a:xfrm>
          <a:prstGeom prst="rect">
            <a:avLst/>
          </a:prstGeom>
          <a:noFill/>
          <a:ln>
            <a:noFill/>
          </a:ln>
        </p:spPr>
      </p:pic>
      <p:pic>
        <p:nvPicPr>
          <p:cNvPr id="237" name="Google Shape;237;p16"/>
          <p:cNvPicPr preferRelativeResize="0"/>
          <p:nvPr/>
        </p:nvPicPr>
        <p:blipFill rotWithShape="1">
          <a:blip r:embed="rId5">
            <a:alphaModFix/>
          </a:blip>
          <a:srcRect/>
          <a:stretch/>
        </p:blipFill>
        <p:spPr>
          <a:xfrm>
            <a:off x="2428875" y="3216645"/>
            <a:ext cx="1997075" cy="601663"/>
          </a:xfrm>
          <a:prstGeom prst="rect">
            <a:avLst/>
          </a:prstGeom>
          <a:noFill/>
          <a:ln>
            <a:noFill/>
          </a:ln>
        </p:spPr>
      </p:pic>
      <p:grpSp>
        <p:nvGrpSpPr>
          <p:cNvPr id="238" name="Google Shape;238;p16"/>
          <p:cNvGrpSpPr/>
          <p:nvPr/>
        </p:nvGrpSpPr>
        <p:grpSpPr>
          <a:xfrm>
            <a:off x="5284053" y="3224885"/>
            <a:ext cx="3426681" cy="1454836"/>
            <a:chOff x="5284053" y="3224885"/>
            <a:chExt cx="3426681" cy="1454836"/>
          </a:xfrm>
        </p:grpSpPr>
        <p:pic>
          <p:nvPicPr>
            <p:cNvPr id="239" name="Google Shape;239;p16"/>
            <p:cNvPicPr preferRelativeResize="0"/>
            <p:nvPr/>
          </p:nvPicPr>
          <p:blipFill rotWithShape="1">
            <a:blip r:embed="rId6">
              <a:alphaModFix/>
            </a:blip>
            <a:srcRect/>
            <a:stretch/>
          </p:blipFill>
          <p:spPr>
            <a:xfrm>
              <a:off x="5284053" y="3294467"/>
              <a:ext cx="3426681" cy="1385254"/>
            </a:xfrm>
            <a:prstGeom prst="rect">
              <a:avLst/>
            </a:prstGeom>
            <a:noFill/>
            <a:ln>
              <a:noFill/>
            </a:ln>
          </p:spPr>
        </p:pic>
        <p:pic>
          <p:nvPicPr>
            <p:cNvPr id="240" name="Google Shape;240;p16"/>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41" name="Google Shape;241;p16"/>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42" name="Google Shape;242;p16"/>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43" name="Google Shape;243;p16"/>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graphicFrame>
        <p:nvGraphicFramePr>
          <p:cNvPr id="248" name="Google Shape;248;p17"/>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a:t>
                      </a:r>
                      <a:r>
                        <a:rPr lang="en-US" sz="2000" i="1" u="none" strike="noStrike" cap="none">
                          <a:latin typeface="Calibri"/>
                          <a:ea typeface="Calibri"/>
                          <a:cs typeface="Calibri"/>
                          <a:sym typeface="Calibri"/>
                        </a:rPr>
                        <a:t>or</a:t>
                      </a:r>
                      <a:r>
                        <a:rPr lang="en-US" sz="2000" u="none" strike="noStrike" cap="none">
                          <a:latin typeface="Calibri"/>
                          <a:ea typeface="Calibri"/>
                          <a:cs typeface="Calibri"/>
                          <a:sym typeface="Calibri"/>
                        </a:rPr>
                        <a:t> red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49" name="Google Shape;249;p17"/>
          <p:cNvPicPr preferRelativeResize="0"/>
          <p:nvPr/>
        </p:nvPicPr>
        <p:blipFill rotWithShape="1">
          <a:blip r:embed="rId3">
            <a:alphaModFix/>
          </a:blip>
          <a:srcRect/>
          <a:stretch/>
        </p:blipFill>
        <p:spPr>
          <a:xfrm>
            <a:off x="5284053" y="3297723"/>
            <a:ext cx="3426681" cy="1385254"/>
          </a:xfrm>
          <a:prstGeom prst="rect">
            <a:avLst/>
          </a:prstGeom>
          <a:noFill/>
          <a:ln>
            <a:noFill/>
          </a:ln>
        </p:spPr>
      </p:pic>
      <p:sp>
        <p:nvSpPr>
          <p:cNvPr id="250" name="Google Shape;25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51" name="Google Shape;251;p17"/>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 or Event B</a:t>
            </a:r>
            <a:endParaRPr/>
          </a:p>
          <a:p>
            <a:pPr marL="457200" lvl="0" indent="-457200" algn="l" rtl="0">
              <a:lnSpc>
                <a:spcPct val="115000"/>
              </a:lnSpc>
              <a:spcBef>
                <a:spcPts val="1200"/>
              </a:spcBef>
              <a:spcAft>
                <a:spcPts val="1200"/>
              </a:spcAft>
              <a:buSzPts val="2600"/>
              <a:buChar char="●"/>
            </a:pPr>
            <a:r>
              <a:rPr lang="en-US"/>
              <a:t> </a:t>
            </a:r>
            <a:endParaRPr/>
          </a:p>
        </p:txBody>
      </p:sp>
      <p:pic>
        <p:nvPicPr>
          <p:cNvPr id="252" name="Google Shape;252;p17" descr="A pixel art of a bowl of food&#10;&#10;Description automatically generated"/>
          <p:cNvPicPr preferRelativeResize="0"/>
          <p:nvPr/>
        </p:nvPicPr>
        <p:blipFill rotWithShape="1">
          <a:blip r:embed="rId4">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53" name="Google Shape;253;p17"/>
          <p:cNvPicPr preferRelativeResize="0"/>
          <p:nvPr/>
        </p:nvPicPr>
        <p:blipFill rotWithShape="1">
          <a:blip r:embed="rId5">
            <a:alphaModFix/>
          </a:blip>
          <a:srcRect/>
          <a:stretch/>
        </p:blipFill>
        <p:spPr>
          <a:xfrm>
            <a:off x="2613806" y="1880610"/>
            <a:ext cx="3581400" cy="469900"/>
          </a:xfrm>
          <a:prstGeom prst="rect">
            <a:avLst/>
          </a:prstGeom>
          <a:noFill/>
          <a:ln>
            <a:noFill/>
          </a:ln>
        </p:spPr>
      </p:pic>
      <p:pic>
        <p:nvPicPr>
          <p:cNvPr id="254" name="Google Shape;254;p17"/>
          <p:cNvPicPr preferRelativeResize="0"/>
          <p:nvPr/>
        </p:nvPicPr>
        <p:blipFill rotWithShape="1">
          <a:blip r:embed="rId6">
            <a:alphaModFix/>
          </a:blip>
          <a:srcRect/>
          <a:stretch/>
        </p:blipFill>
        <p:spPr>
          <a:xfrm>
            <a:off x="2244806" y="3294467"/>
            <a:ext cx="1363662" cy="3762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graphicFrame>
        <p:nvGraphicFramePr>
          <p:cNvPr id="259" name="Google Shape;259;p18"/>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a:t>
                      </a:r>
                      <a:r>
                        <a:rPr lang="en-US" sz="2000" i="1" u="none" strike="noStrike" cap="none">
                          <a:latin typeface="Calibri"/>
                          <a:ea typeface="Calibri"/>
                          <a:cs typeface="Calibri"/>
                          <a:sym typeface="Calibri"/>
                        </a:rPr>
                        <a:t>or</a:t>
                      </a:r>
                      <a:r>
                        <a:rPr lang="en-US" sz="2000" u="none" strike="noStrike" cap="none">
                          <a:latin typeface="Calibri"/>
                          <a:ea typeface="Calibri"/>
                          <a:cs typeface="Calibri"/>
                          <a:sym typeface="Calibri"/>
                        </a:rPr>
                        <a:t> red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sp>
        <p:nvSpPr>
          <p:cNvPr id="260" name="Google Shape;26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Mutually Exclusive Events</a:t>
            </a:r>
            <a:endParaRPr/>
          </a:p>
        </p:txBody>
      </p:sp>
      <p:sp>
        <p:nvSpPr>
          <p:cNvPr id="261" name="Google Shape;261;p18"/>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 or Event B</a:t>
            </a:r>
            <a:endParaRPr/>
          </a:p>
          <a:p>
            <a:pPr marL="457200" lvl="0" indent="-457200" algn="l" rtl="0">
              <a:lnSpc>
                <a:spcPct val="115000"/>
              </a:lnSpc>
              <a:spcBef>
                <a:spcPts val="1200"/>
              </a:spcBef>
              <a:spcAft>
                <a:spcPts val="1200"/>
              </a:spcAft>
              <a:buSzPts val="2600"/>
              <a:buChar char="●"/>
            </a:pPr>
            <a:r>
              <a:rPr lang="en-US"/>
              <a:t> </a:t>
            </a:r>
            <a:endParaRPr/>
          </a:p>
        </p:txBody>
      </p:sp>
      <p:pic>
        <p:nvPicPr>
          <p:cNvPr id="262" name="Google Shape;262;p18"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63" name="Google Shape;263;p18"/>
          <p:cNvPicPr preferRelativeResize="0"/>
          <p:nvPr/>
        </p:nvPicPr>
        <p:blipFill rotWithShape="1">
          <a:blip r:embed="rId4">
            <a:alphaModFix/>
          </a:blip>
          <a:srcRect/>
          <a:stretch/>
        </p:blipFill>
        <p:spPr>
          <a:xfrm>
            <a:off x="2613806" y="1880610"/>
            <a:ext cx="3581400" cy="469900"/>
          </a:xfrm>
          <a:prstGeom prst="rect">
            <a:avLst/>
          </a:prstGeom>
          <a:noFill/>
          <a:ln>
            <a:noFill/>
          </a:ln>
        </p:spPr>
      </p:pic>
      <p:pic>
        <p:nvPicPr>
          <p:cNvPr id="264" name="Google Shape;264;p18"/>
          <p:cNvPicPr preferRelativeResize="0"/>
          <p:nvPr/>
        </p:nvPicPr>
        <p:blipFill rotWithShape="1">
          <a:blip r:embed="rId5">
            <a:alphaModFix/>
          </a:blip>
          <a:srcRect/>
          <a:stretch/>
        </p:blipFill>
        <p:spPr>
          <a:xfrm>
            <a:off x="2241127" y="3306957"/>
            <a:ext cx="2778125" cy="1027113"/>
          </a:xfrm>
          <a:prstGeom prst="rect">
            <a:avLst/>
          </a:prstGeom>
          <a:noFill/>
          <a:ln>
            <a:noFill/>
          </a:ln>
        </p:spPr>
      </p:pic>
      <p:grpSp>
        <p:nvGrpSpPr>
          <p:cNvPr id="265" name="Google Shape;265;p18"/>
          <p:cNvGrpSpPr/>
          <p:nvPr/>
        </p:nvGrpSpPr>
        <p:grpSpPr>
          <a:xfrm>
            <a:off x="5284053" y="3224885"/>
            <a:ext cx="3426681" cy="1458092"/>
            <a:chOff x="5284053" y="3224885"/>
            <a:chExt cx="3426681" cy="1458092"/>
          </a:xfrm>
        </p:grpSpPr>
        <p:pic>
          <p:nvPicPr>
            <p:cNvPr id="266" name="Google Shape;266;p18"/>
            <p:cNvPicPr preferRelativeResize="0"/>
            <p:nvPr/>
          </p:nvPicPr>
          <p:blipFill rotWithShape="1">
            <a:blip r:embed="rId6">
              <a:alphaModFix/>
            </a:blip>
            <a:srcRect/>
            <a:stretch/>
          </p:blipFill>
          <p:spPr>
            <a:xfrm>
              <a:off x="5284053" y="3297723"/>
              <a:ext cx="3426681" cy="1385254"/>
            </a:xfrm>
            <a:prstGeom prst="rect">
              <a:avLst/>
            </a:prstGeom>
            <a:noFill/>
            <a:ln>
              <a:noFill/>
            </a:ln>
          </p:spPr>
        </p:pic>
        <p:pic>
          <p:nvPicPr>
            <p:cNvPr id="267" name="Google Shape;267;p18"/>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68" name="Google Shape;268;p18"/>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69" name="Google Shape;269;p18"/>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70" name="Google Shape;270;p18"/>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19"/>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6" name="Google Shape;27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77" name="Google Shape;277;p19"/>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pic>
        <p:nvPicPr>
          <p:cNvPr id="278" name="Google Shape;278;p19"/>
          <p:cNvPicPr preferRelativeResize="0"/>
          <p:nvPr/>
        </p:nvPicPr>
        <p:blipFill rotWithShape="1">
          <a:blip r:embed="rId3">
            <a:alphaModFix/>
          </a:blip>
          <a:srcRect/>
          <a:stretch/>
        </p:blipFill>
        <p:spPr>
          <a:xfrm>
            <a:off x="4825186" y="1386347"/>
            <a:ext cx="3846963" cy="26394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a3263ba41a_0_10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Power Up: Math ACT Prep, </a:t>
            </a:r>
            <a:br>
              <a:rPr lang="en-US"/>
            </a:br>
            <a:r>
              <a:rPr lang="en-US"/>
              <a:t>Week 4</a:t>
            </a:r>
            <a:endParaRPr/>
          </a:p>
        </p:txBody>
      </p:sp>
      <p:sp>
        <p:nvSpPr>
          <p:cNvPr id="117" name="Google Shape;117;g2a3263ba41a_0_10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Probability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sp>
        <p:nvSpPr>
          <p:cNvPr id="283" name="Google Shape;28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84" name="Google Shape;284;p20"/>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grpSp>
        <p:nvGrpSpPr>
          <p:cNvPr id="285" name="Google Shape;285;p20"/>
          <p:cNvGrpSpPr/>
          <p:nvPr/>
        </p:nvGrpSpPr>
        <p:grpSpPr>
          <a:xfrm>
            <a:off x="4473442" y="1231364"/>
            <a:ext cx="4510408" cy="3092664"/>
            <a:chOff x="4473442" y="1231364"/>
            <a:chExt cx="4510408" cy="3092664"/>
          </a:xfrm>
        </p:grpSpPr>
        <p:sp>
          <p:nvSpPr>
            <p:cNvPr id="286" name="Google Shape;286;p20"/>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87" name="Google Shape;287;p20"/>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288" name="Google Shape;288;p20"/>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289" name="Google Shape;289;p20"/>
            <p:cNvPicPr preferRelativeResize="0"/>
            <p:nvPr/>
          </p:nvPicPr>
          <p:blipFill rotWithShape="1">
            <a:blip r:embed="rId5">
              <a:alphaModFix/>
            </a:blip>
            <a:srcRect/>
            <a:stretch/>
          </p:blipFill>
          <p:spPr>
            <a:xfrm>
              <a:off x="7712990" y="1328388"/>
              <a:ext cx="495300" cy="29210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Google Shape;29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95" name="Google Shape;295;p21"/>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grpSp>
        <p:nvGrpSpPr>
          <p:cNvPr id="296" name="Google Shape;296;p21"/>
          <p:cNvGrpSpPr/>
          <p:nvPr/>
        </p:nvGrpSpPr>
        <p:grpSpPr>
          <a:xfrm>
            <a:off x="4473442" y="1231364"/>
            <a:ext cx="4510408" cy="3092664"/>
            <a:chOff x="4473442" y="1231364"/>
            <a:chExt cx="4510408" cy="3092664"/>
          </a:xfrm>
        </p:grpSpPr>
        <p:sp>
          <p:nvSpPr>
            <p:cNvPr id="297" name="Google Shape;297;p21"/>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98" name="Google Shape;298;p21"/>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299" name="Google Shape;299;p21"/>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00" name="Google Shape;300;p21"/>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01" name="Google Shape;301;p21"/>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02" name="Google Shape;302;p21"/>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03" name="Google Shape;303;p21"/>
            <p:cNvPicPr preferRelativeResize="0"/>
            <p:nvPr/>
          </p:nvPicPr>
          <p:blipFill rotWithShape="1">
            <a:blip r:embed="rId8">
              <a:alphaModFix/>
            </a:blip>
            <a:srcRect/>
            <a:stretch/>
          </p:blipFill>
          <p:spPr>
            <a:xfrm>
              <a:off x="8208290" y="1928276"/>
              <a:ext cx="368300" cy="29210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09" name="Google Shape;309;p22"/>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a:pPr>
            <a:r>
              <a:rPr lang="en-US"/>
              <a:t>…probability …neither …console nor PC?</a:t>
            </a:r>
            <a:endParaRPr/>
          </a:p>
        </p:txBody>
      </p:sp>
      <p:grpSp>
        <p:nvGrpSpPr>
          <p:cNvPr id="310" name="Google Shape;310;p22"/>
          <p:cNvGrpSpPr/>
          <p:nvPr/>
        </p:nvGrpSpPr>
        <p:grpSpPr>
          <a:xfrm>
            <a:off x="4473442" y="1231364"/>
            <a:ext cx="4510408" cy="3092664"/>
            <a:chOff x="4473442" y="1231364"/>
            <a:chExt cx="4510408" cy="3092664"/>
          </a:xfrm>
        </p:grpSpPr>
        <p:sp>
          <p:nvSpPr>
            <p:cNvPr id="311" name="Google Shape;311;p22"/>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12" name="Google Shape;312;p22"/>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13" name="Google Shape;313;p22"/>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14" name="Google Shape;314;p22"/>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15" name="Google Shape;315;p22"/>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16" name="Google Shape;316;p22"/>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17" name="Google Shape;317;p22"/>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18" name="Google Shape;318;p22"/>
          <p:cNvPicPr preferRelativeResize="0"/>
          <p:nvPr/>
        </p:nvPicPr>
        <p:blipFill rotWithShape="1">
          <a:blip r:embed="rId9">
            <a:alphaModFix/>
          </a:blip>
          <a:srcRect/>
          <a:stretch/>
        </p:blipFill>
        <p:spPr>
          <a:xfrm>
            <a:off x="822325" y="3251200"/>
            <a:ext cx="3057525" cy="774700"/>
          </a:xfrm>
          <a:prstGeom prst="rect">
            <a:avLst/>
          </a:prstGeom>
          <a:noFill/>
          <a:ln>
            <a:noFill/>
          </a:ln>
        </p:spPr>
      </p:pic>
      <p:sp>
        <p:nvSpPr>
          <p:cNvPr id="319" name="Google Shape;319;p22"/>
          <p:cNvSpPr/>
          <p:nvPr/>
        </p:nvSpPr>
        <p:spPr>
          <a:xfrm>
            <a:off x="707756" y="3152775"/>
            <a:ext cx="3301139" cy="985272"/>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Google Shape;32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25" name="Google Shape;325;p23"/>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2"/>
            </a:pPr>
            <a:r>
              <a:rPr lang="en-US"/>
              <a:t>…probability …either </a:t>
            </a:r>
            <a:br>
              <a:rPr lang="en-US"/>
            </a:br>
            <a:r>
              <a:rPr lang="en-US"/>
              <a:t>…console or PC?</a:t>
            </a:r>
            <a:endParaRPr/>
          </a:p>
        </p:txBody>
      </p:sp>
      <p:grpSp>
        <p:nvGrpSpPr>
          <p:cNvPr id="326" name="Google Shape;326;p23"/>
          <p:cNvGrpSpPr/>
          <p:nvPr/>
        </p:nvGrpSpPr>
        <p:grpSpPr>
          <a:xfrm>
            <a:off x="4473442" y="1231364"/>
            <a:ext cx="4510408" cy="3092664"/>
            <a:chOff x="4473442" y="1231364"/>
            <a:chExt cx="4510408" cy="3092664"/>
          </a:xfrm>
        </p:grpSpPr>
        <p:sp>
          <p:nvSpPr>
            <p:cNvPr id="327" name="Google Shape;327;p23"/>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28" name="Google Shape;328;p23"/>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29" name="Google Shape;329;p23"/>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30" name="Google Shape;330;p23"/>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31" name="Google Shape;331;p23"/>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32" name="Google Shape;332;p23"/>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33" name="Google Shape;333;p23"/>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34" name="Google Shape;334;p23"/>
          <p:cNvPicPr preferRelativeResize="0"/>
          <p:nvPr/>
        </p:nvPicPr>
        <p:blipFill rotWithShape="1">
          <a:blip r:embed="rId9">
            <a:alphaModFix/>
          </a:blip>
          <a:srcRect/>
          <a:stretch/>
        </p:blipFill>
        <p:spPr>
          <a:xfrm>
            <a:off x="547003" y="2932163"/>
            <a:ext cx="3614738" cy="1636712"/>
          </a:xfrm>
          <a:prstGeom prst="rect">
            <a:avLst/>
          </a:prstGeom>
          <a:noFill/>
          <a:ln>
            <a:noFill/>
          </a:ln>
        </p:spPr>
      </p:pic>
      <p:sp>
        <p:nvSpPr>
          <p:cNvPr id="335" name="Google Shape;335;p23"/>
          <p:cNvSpPr/>
          <p:nvPr/>
        </p:nvSpPr>
        <p:spPr>
          <a:xfrm>
            <a:off x="471852" y="2789695"/>
            <a:ext cx="3845740" cy="1849464"/>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9"/>
        <p:cNvGrpSpPr/>
        <p:nvPr/>
      </p:nvGrpSpPr>
      <p:grpSpPr>
        <a:xfrm>
          <a:off x="0" y="0"/>
          <a:ext cx="0" cy="0"/>
          <a:chOff x="0" y="0"/>
          <a:chExt cx="0" cy="0"/>
        </a:xfrm>
      </p:grpSpPr>
      <p:sp>
        <p:nvSpPr>
          <p:cNvPr id="340" name="Google Shape;34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41" name="Google Shape;341;p24"/>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3"/>
            </a:pPr>
            <a:r>
              <a:rPr lang="en-US"/>
              <a:t>…probability …either console or PC, but</a:t>
            </a:r>
            <a:br>
              <a:rPr lang="en-US"/>
            </a:br>
            <a:r>
              <a:rPr lang="en-US"/>
              <a:t>not both?</a:t>
            </a:r>
            <a:endParaRPr/>
          </a:p>
        </p:txBody>
      </p:sp>
      <p:grpSp>
        <p:nvGrpSpPr>
          <p:cNvPr id="342" name="Google Shape;342;p24"/>
          <p:cNvGrpSpPr/>
          <p:nvPr/>
        </p:nvGrpSpPr>
        <p:grpSpPr>
          <a:xfrm>
            <a:off x="4473442" y="1231364"/>
            <a:ext cx="4510408" cy="3092664"/>
            <a:chOff x="4473442" y="1231364"/>
            <a:chExt cx="4510408" cy="3092664"/>
          </a:xfrm>
        </p:grpSpPr>
        <p:sp>
          <p:nvSpPr>
            <p:cNvPr id="343" name="Google Shape;343;p24"/>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344" name="Google Shape;344;p24"/>
            <p:cNvGrpSpPr/>
            <p:nvPr/>
          </p:nvGrpSpPr>
          <p:grpSpPr>
            <a:xfrm>
              <a:off x="4825186" y="1328388"/>
              <a:ext cx="3846963" cy="2697403"/>
              <a:chOff x="4825186" y="1328388"/>
              <a:chExt cx="3846963" cy="2697403"/>
            </a:xfrm>
          </p:grpSpPr>
          <p:pic>
            <p:nvPicPr>
              <p:cNvPr id="345" name="Google Shape;345;p24"/>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46" name="Google Shape;346;p24"/>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47" name="Google Shape;347;p24"/>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48" name="Google Shape;348;p24"/>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49" name="Google Shape;349;p24"/>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50" name="Google Shape;350;p24"/>
              <p:cNvPicPr preferRelativeResize="0"/>
              <p:nvPr/>
            </p:nvPicPr>
            <p:blipFill rotWithShape="1">
              <a:blip r:embed="rId8">
                <a:alphaModFix/>
              </a:blip>
              <a:srcRect/>
              <a:stretch/>
            </p:blipFill>
            <p:spPr>
              <a:xfrm>
                <a:off x="8208290" y="1928276"/>
                <a:ext cx="368300" cy="292100"/>
              </a:xfrm>
              <a:prstGeom prst="rect">
                <a:avLst/>
              </a:prstGeom>
              <a:noFill/>
              <a:ln>
                <a:noFill/>
              </a:ln>
            </p:spPr>
          </p:pic>
        </p:grpSp>
      </p:grpSp>
      <p:pic>
        <p:nvPicPr>
          <p:cNvPr id="351" name="Google Shape;351;p24"/>
          <p:cNvPicPr preferRelativeResize="0"/>
          <p:nvPr/>
        </p:nvPicPr>
        <p:blipFill rotWithShape="1">
          <a:blip r:embed="rId9">
            <a:alphaModFix/>
          </a:blip>
          <a:srcRect/>
          <a:stretch/>
        </p:blipFill>
        <p:spPr>
          <a:xfrm>
            <a:off x="823240" y="3398488"/>
            <a:ext cx="3249613" cy="774700"/>
          </a:xfrm>
          <a:prstGeom prst="rect">
            <a:avLst/>
          </a:prstGeom>
          <a:noFill/>
          <a:ln>
            <a:noFill/>
          </a:ln>
        </p:spPr>
      </p:pic>
      <p:sp>
        <p:nvSpPr>
          <p:cNvPr id="352" name="Google Shape;352;p24"/>
          <p:cNvSpPr/>
          <p:nvPr/>
        </p:nvSpPr>
        <p:spPr>
          <a:xfrm>
            <a:off x="726260" y="3302701"/>
            <a:ext cx="3520276" cy="1021327"/>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Google Shape;35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b="1"/>
              <a:t>NOT</a:t>
            </a:r>
            <a:r>
              <a:rPr lang="en-US"/>
              <a:t> Mutually Exclusive Events</a:t>
            </a:r>
            <a:endParaRPr/>
          </a:p>
        </p:txBody>
      </p:sp>
      <p:sp>
        <p:nvSpPr>
          <p:cNvPr id="358" name="Google Shape;358;p25"/>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4"/>
            </a:pPr>
            <a:r>
              <a:rPr lang="en-US"/>
              <a:t>…probability …not …console?</a:t>
            </a:r>
            <a:endParaRPr/>
          </a:p>
        </p:txBody>
      </p:sp>
      <p:grpSp>
        <p:nvGrpSpPr>
          <p:cNvPr id="359" name="Google Shape;359;p25"/>
          <p:cNvGrpSpPr/>
          <p:nvPr/>
        </p:nvGrpSpPr>
        <p:grpSpPr>
          <a:xfrm>
            <a:off x="4473442" y="1231364"/>
            <a:ext cx="4510408" cy="3092664"/>
            <a:chOff x="4473442" y="1231364"/>
            <a:chExt cx="4510408" cy="3092664"/>
          </a:xfrm>
        </p:grpSpPr>
        <p:sp>
          <p:nvSpPr>
            <p:cNvPr id="360" name="Google Shape;360;p25"/>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61" name="Google Shape;361;p25"/>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62" name="Google Shape;362;p25"/>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63" name="Google Shape;363;p25"/>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64" name="Google Shape;364;p25"/>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65" name="Google Shape;365;p25"/>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66" name="Google Shape;366;p25"/>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67" name="Google Shape;367;p25"/>
          <p:cNvPicPr preferRelativeResize="0"/>
          <p:nvPr/>
        </p:nvPicPr>
        <p:blipFill rotWithShape="1">
          <a:blip r:embed="rId9">
            <a:alphaModFix/>
          </a:blip>
          <a:srcRect/>
          <a:stretch/>
        </p:blipFill>
        <p:spPr>
          <a:xfrm>
            <a:off x="843008" y="3426014"/>
            <a:ext cx="3111500" cy="774700"/>
          </a:xfrm>
          <a:prstGeom prst="rect">
            <a:avLst/>
          </a:prstGeom>
          <a:noFill/>
          <a:ln>
            <a:noFill/>
          </a:ln>
        </p:spPr>
      </p:pic>
      <p:sp>
        <p:nvSpPr>
          <p:cNvPr id="368" name="Google Shape;368;p25"/>
          <p:cNvSpPr/>
          <p:nvPr/>
        </p:nvSpPr>
        <p:spPr>
          <a:xfrm>
            <a:off x="726260" y="3302701"/>
            <a:ext cx="3344997" cy="1021327"/>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Test-Taking Tip</a:t>
            </a:r>
            <a:endParaRPr sz="3640"/>
          </a:p>
        </p:txBody>
      </p:sp>
      <p:sp>
        <p:nvSpPr>
          <p:cNvPr id="374" name="Google Shape;374;p26"/>
          <p:cNvSpPr txBox="1">
            <a:spLocks noGrp="1"/>
          </p:cNvSpPr>
          <p:nvPr>
            <p:ph type="body" idx="1"/>
          </p:nvPr>
        </p:nvSpPr>
        <p:spPr>
          <a:xfrm>
            <a:off x="2697150" y="1152475"/>
            <a:ext cx="6135149"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a:t>What should my final answer look like?</a:t>
            </a:r>
            <a:endParaRPr/>
          </a:p>
          <a:p>
            <a:pPr marL="457200" lvl="0" indent="-457200" algn="l" rtl="0">
              <a:lnSpc>
                <a:spcPct val="115000"/>
              </a:lnSpc>
              <a:spcBef>
                <a:spcPts val="1200"/>
              </a:spcBef>
              <a:spcAft>
                <a:spcPts val="0"/>
              </a:spcAft>
              <a:buSzPts val="2600"/>
              <a:buChar char="●"/>
            </a:pPr>
            <a:r>
              <a:rPr lang="en-US"/>
              <a:t>Glance at the multiple-choice options:</a:t>
            </a:r>
            <a:endParaRPr/>
          </a:p>
          <a:p>
            <a:pPr marL="914400" lvl="1" indent="-457200" algn="l" rtl="0">
              <a:lnSpc>
                <a:spcPct val="115000"/>
              </a:lnSpc>
              <a:spcBef>
                <a:spcPts val="1200"/>
              </a:spcBef>
              <a:spcAft>
                <a:spcPts val="0"/>
              </a:spcAft>
              <a:buSzPts val="2600"/>
              <a:buChar char="○"/>
            </a:pPr>
            <a:r>
              <a:rPr lang="en-US"/>
              <a:t>Is the test asking for a decimal,</a:t>
            </a:r>
            <a:br>
              <a:rPr lang="en-US"/>
            </a:br>
            <a:r>
              <a:rPr lang="en-US"/>
              <a:t>a fraction, a percentage, etc.?</a:t>
            </a:r>
            <a:endParaRPr/>
          </a:p>
          <a:p>
            <a:pPr marL="914400" lvl="1" indent="-457200" algn="l" rtl="0">
              <a:lnSpc>
                <a:spcPct val="115000"/>
              </a:lnSpc>
              <a:spcBef>
                <a:spcPts val="1200"/>
              </a:spcBef>
              <a:spcAft>
                <a:spcPts val="0"/>
              </a:spcAft>
              <a:buSzPts val="2600"/>
              <a:buChar char="○"/>
            </a:pPr>
            <a:r>
              <a:rPr lang="en-US"/>
              <a:t>Do I need to simplify my work?</a:t>
            </a:r>
            <a:endParaRPr/>
          </a:p>
          <a:p>
            <a:pPr marL="914400" lvl="1" indent="-292100" algn="l" rtl="0">
              <a:lnSpc>
                <a:spcPct val="115000"/>
              </a:lnSpc>
              <a:spcBef>
                <a:spcPts val="1200"/>
              </a:spcBef>
              <a:spcAft>
                <a:spcPts val="1200"/>
              </a:spcAft>
              <a:buSzPts val="2600"/>
              <a:buNone/>
            </a:pPr>
            <a:endParaRPr/>
          </a:p>
        </p:txBody>
      </p:sp>
      <p:pic>
        <p:nvPicPr>
          <p:cNvPr id="375" name="Google Shape;375;p26" descr="A pixelated video game icons&#10;&#10;Description automatically generated"/>
          <p:cNvPicPr preferRelativeResize="0"/>
          <p:nvPr/>
        </p:nvPicPr>
        <p:blipFill rotWithShape="1">
          <a:blip r:embed="rId3">
            <a:alphaModFix/>
          </a:blip>
          <a:srcRect/>
          <a:stretch/>
        </p:blipFill>
        <p:spPr>
          <a:xfrm>
            <a:off x="712664" y="918931"/>
            <a:ext cx="1945015" cy="3649944"/>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2" name="Online Media 1" title="K20 Center 5 minute timer">
            <a:hlinkClick r:id="" action="ppaction://media"/>
            <a:extLst>
              <a:ext uri="{FF2B5EF4-FFF2-40B4-BE49-F238E27FC236}">
                <a16:creationId xmlns:a16="http://schemas.microsoft.com/office/drawing/2014/main" id="{3779C86A-D872-59AA-9132-D99D2F9B8E63}"/>
              </a:ext>
            </a:extLst>
          </p:cNvPr>
          <p:cNvPicPr>
            <a:picLocks noRot="1" noChangeAspect="1"/>
          </p:cNvPicPr>
          <p:nvPr>
            <a:videoFile r:link="rId1"/>
          </p:nvPr>
        </p:nvPicPr>
        <p:blipFill>
          <a:blip r:embed="rId4"/>
          <a:stretch>
            <a:fillRect/>
          </a:stretch>
        </p:blipFill>
        <p:spPr>
          <a:xfrm>
            <a:off x="2201589" y="1854200"/>
            <a:ext cx="4740822" cy="2676470"/>
          </a:xfrm>
          <a:prstGeom prst="rect">
            <a:avLst/>
          </a:prstGeom>
        </p:spPr>
      </p:pic>
      <p:sp>
        <p:nvSpPr>
          <p:cNvPr id="380" name="Google Shape;38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a:t>
            </a:r>
            <a:endParaRPr sz="3640"/>
          </a:p>
        </p:txBody>
      </p:sp>
      <p:sp>
        <p:nvSpPr>
          <p:cNvPr id="381" name="Google Shape;38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dirty="0"/>
              <a:t>Leave your paper face down until the timer starts.</a:t>
            </a:r>
            <a:endParaRPr dirty="0"/>
          </a:p>
        </p:txBody>
      </p:sp>
      <p:pic>
        <p:nvPicPr>
          <p:cNvPr id="382" name="Google Shape;382;p27" descr="A pink sign with black text&#10;&#10;Description automatically generated"/>
          <p:cNvPicPr preferRelativeResize="0"/>
          <p:nvPr/>
        </p:nvPicPr>
        <p:blipFill rotWithShape="1">
          <a:blip r:embed="rId5">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
        <p:nvSpPr>
          <p:cNvPr id="383" name="Google Shape;383;p27"/>
          <p:cNvSpPr txBox="1"/>
          <p:nvPr/>
        </p:nvSpPr>
        <p:spPr>
          <a:xfrm>
            <a:off x="311700" y="4530670"/>
            <a:ext cx="8520600" cy="612829"/>
          </a:xfrm>
          <a:prstGeom prst="rect">
            <a:avLst/>
          </a:prstGeom>
          <a:noFill/>
          <a:ln>
            <a:noFill/>
          </a:ln>
        </p:spPr>
        <p:txBody>
          <a:bodyPr spcFirstLastPara="1" wrap="square" lIns="91425" tIns="91425" rIns="91425" bIns="91425" anchor="t" anchorCtr="0">
            <a:normAutofit fontScale="70000" lnSpcReduction="20000"/>
          </a:bodyPr>
          <a:lstStyle/>
          <a:p>
            <a:pPr marL="0" marR="0" lvl="0" indent="0" algn="ctr" rtl="0">
              <a:lnSpc>
                <a:spcPct val="115000"/>
              </a:lnSpc>
              <a:spcBef>
                <a:spcPts val="0"/>
              </a:spcBef>
              <a:spcAft>
                <a:spcPts val="1200"/>
              </a:spcAft>
              <a:buClr>
                <a:schemeClr val="lt1"/>
              </a:buClr>
              <a:buSzPct val="142857"/>
              <a:buFont typeface="Calibri"/>
              <a:buNone/>
            </a:pPr>
            <a:r>
              <a:rPr lang="en-US" sz="2600" b="0" i="0" u="sng" strike="noStrike" cap="none" dirty="0">
                <a:solidFill>
                  <a:schemeClr val="accent4"/>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5-Minute Timer</a:t>
            </a:r>
            <a:endParaRPr sz="2600" b="0" i="0"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(Answers)</a:t>
            </a:r>
            <a:endParaRPr sz="3640"/>
          </a:p>
        </p:txBody>
      </p:sp>
      <p:sp>
        <p:nvSpPr>
          <p:cNvPr id="390" name="Google Shape;39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0"/>
              </a:spcAft>
              <a:buSzPts val="2600"/>
              <a:buAutoNum type="arabicParenR"/>
            </a:pPr>
            <a:r>
              <a:rPr lang="en-US" dirty="0"/>
              <a:t>C</a:t>
            </a:r>
            <a:endParaRPr dirty="0"/>
          </a:p>
          <a:p>
            <a:pPr marL="514350" lvl="0" indent="-514350" algn="l" rtl="0">
              <a:lnSpc>
                <a:spcPct val="115000"/>
              </a:lnSpc>
              <a:spcBef>
                <a:spcPts val="1200"/>
              </a:spcBef>
              <a:spcAft>
                <a:spcPts val="0"/>
              </a:spcAft>
              <a:buSzPts val="2600"/>
              <a:buAutoNum type="arabicParenR"/>
            </a:pPr>
            <a:r>
              <a:rPr lang="en-US" dirty="0"/>
              <a:t>G</a:t>
            </a:r>
            <a:endParaRPr dirty="0"/>
          </a:p>
          <a:p>
            <a:pPr marL="514350" lvl="0" indent="-514350" algn="l" rtl="0">
              <a:lnSpc>
                <a:spcPct val="115000"/>
              </a:lnSpc>
              <a:spcBef>
                <a:spcPts val="1200"/>
              </a:spcBef>
              <a:spcAft>
                <a:spcPts val="0"/>
              </a:spcAft>
              <a:buSzPts val="2600"/>
              <a:buAutoNum type="arabicParenR"/>
            </a:pPr>
            <a:r>
              <a:rPr lang="en-US" dirty="0"/>
              <a:t>D</a:t>
            </a:r>
            <a:endParaRPr dirty="0"/>
          </a:p>
          <a:p>
            <a:pPr marL="514350" lvl="0" indent="-514350" algn="l" rtl="0">
              <a:lnSpc>
                <a:spcPct val="115000"/>
              </a:lnSpc>
              <a:spcBef>
                <a:spcPts val="1200"/>
              </a:spcBef>
              <a:spcAft>
                <a:spcPts val="0"/>
              </a:spcAft>
              <a:buSzPts val="2600"/>
              <a:buAutoNum type="arabicParenR"/>
            </a:pPr>
            <a:r>
              <a:rPr lang="en-US" dirty="0"/>
              <a:t>G</a:t>
            </a:r>
            <a:endParaRPr dirty="0"/>
          </a:p>
          <a:p>
            <a:pPr marL="514350" lvl="0" indent="-514350" algn="l" rtl="0">
              <a:lnSpc>
                <a:spcPct val="115000"/>
              </a:lnSpc>
              <a:spcBef>
                <a:spcPts val="1200"/>
              </a:spcBef>
              <a:spcAft>
                <a:spcPts val="1200"/>
              </a:spcAft>
              <a:buSzPts val="2600"/>
              <a:buAutoNum type="arabicParenR"/>
            </a:pPr>
            <a:r>
              <a:rPr lang="en-US"/>
              <a:t>D</a:t>
            </a:r>
            <a:endParaRPr dirty="0"/>
          </a:p>
        </p:txBody>
      </p:sp>
      <p:sp>
        <p:nvSpPr>
          <p:cNvPr id="391" name="Google Shape;391;p28"/>
          <p:cNvSpPr/>
          <p:nvPr/>
        </p:nvSpPr>
        <p:spPr>
          <a:xfrm>
            <a:off x="2867186" y="1152476"/>
            <a:ext cx="5426358" cy="3819174"/>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92" name="Google Shape;392;p28"/>
          <p:cNvSpPr txBox="1"/>
          <p:nvPr/>
        </p:nvSpPr>
        <p:spPr>
          <a:xfrm>
            <a:off x="3218481" y="1451676"/>
            <a:ext cx="4675322" cy="348749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Remember, it is 100% okay to not get 100% of the questions right on the ACT.</a:t>
            </a:r>
            <a:endParaRPr/>
          </a:p>
          <a:p>
            <a:pPr marL="0" marR="0" lvl="0" indent="0" algn="l" rtl="0">
              <a:lnSpc>
                <a:spcPct val="115000"/>
              </a:lnSpc>
              <a:spcBef>
                <a:spcPts val="1200"/>
              </a:spcBef>
              <a:spcAft>
                <a:spcPts val="0"/>
              </a:spcAft>
              <a:buClr>
                <a:schemeClr val="lt1"/>
              </a:buClr>
              <a:buSzPts val="26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115000"/>
              </a:lnSpc>
              <a:spcBef>
                <a:spcPts val="1200"/>
              </a:spcBef>
              <a:spcAft>
                <a:spcPts val="120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What was your percentage goal from week 1?</a:t>
            </a:r>
            <a:endParaRPr sz="2800" b="0" i="0" u="none" strike="noStrike" cap="none">
              <a:solidFill>
                <a:schemeClr val="lt1"/>
              </a:solidFill>
              <a:latin typeface="Calibri"/>
              <a:ea typeface="Calibri"/>
              <a:cs typeface="Calibri"/>
              <a:sym typeface="Calibri"/>
            </a:endParaRPr>
          </a:p>
        </p:txBody>
      </p:sp>
      <p:pic>
        <p:nvPicPr>
          <p:cNvPr id="393" name="Google Shape;393;p28" descr="A pink sign with black text&#10;&#10;Description automatically generated"/>
          <p:cNvPicPr preferRelativeResize="0"/>
          <p:nvPr/>
        </p:nvPicPr>
        <p:blipFill rotWithShape="1">
          <a:blip r:embed="rId3">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1)</a:t>
            </a:r>
            <a:endParaRPr sz="3640"/>
          </a:p>
        </p:txBody>
      </p:sp>
      <p:sp>
        <p:nvSpPr>
          <p:cNvPr id="399" name="Google Shape;399;p29"/>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A jar contains 20 tokens, 2 red, 8 yellow, 4 green, and 6 blue. What is the probability of randomly selecting 1 token that is not yellow?</a:t>
            </a:r>
            <a:endParaRPr/>
          </a:p>
        </p:txBody>
      </p:sp>
      <p:sp>
        <p:nvSpPr>
          <p:cNvPr id="400" name="Google Shape;400;p29"/>
          <p:cNvSpPr/>
          <p:nvPr/>
        </p:nvSpPr>
        <p:spPr>
          <a:xfrm>
            <a:off x="5533367" y="3068390"/>
            <a:ext cx="312065" cy="87851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1" name="Google Shape;401;p29"/>
          <p:cNvPicPr preferRelativeResize="0"/>
          <p:nvPr/>
        </p:nvPicPr>
        <p:blipFill rotWithShape="1">
          <a:blip r:embed="rId3">
            <a:alphaModFix/>
          </a:blip>
          <a:srcRect/>
          <a:stretch/>
        </p:blipFill>
        <p:spPr>
          <a:xfrm>
            <a:off x="2632237" y="3104454"/>
            <a:ext cx="3159125" cy="77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1</a:t>
            </a:r>
            <a:endParaRPr sz="3640"/>
          </a:p>
        </p:txBody>
      </p:sp>
      <p:sp>
        <p:nvSpPr>
          <p:cNvPr id="123" name="Google Shape;12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What is the likelihood of guessing </a:t>
            </a:r>
            <a:r>
              <a:rPr lang="en-US" b="1" i="1"/>
              <a:t>correctly</a:t>
            </a:r>
            <a:r>
              <a:rPr lang="en-US"/>
              <a:t> on a</a:t>
            </a:r>
            <a:br>
              <a:rPr lang="en-US"/>
            </a:br>
            <a:r>
              <a:rPr lang="en-US"/>
              <a:t>question from the math portion of the ACT?</a:t>
            </a:r>
            <a:endParaRPr/>
          </a:p>
        </p:txBody>
      </p:sp>
      <p:pic>
        <p:nvPicPr>
          <p:cNvPr id="124" name="Google Shape;124;p3"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0"/>
          <p:cNvPicPr preferRelativeResize="0"/>
          <p:nvPr/>
        </p:nvPicPr>
        <p:blipFill rotWithShape="1">
          <a:blip r:embed="rId3">
            <a:alphaModFix/>
          </a:blip>
          <a:srcRect/>
          <a:stretch/>
        </p:blipFill>
        <p:spPr>
          <a:xfrm>
            <a:off x="5250701" y="2831330"/>
            <a:ext cx="2463800" cy="1985963"/>
          </a:xfrm>
          <a:prstGeom prst="rect">
            <a:avLst/>
          </a:prstGeom>
          <a:noFill/>
          <a:ln>
            <a:noFill/>
          </a:ln>
        </p:spPr>
      </p:pic>
      <p:sp>
        <p:nvSpPr>
          <p:cNvPr id="407" name="Google Shape;40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2)</a:t>
            </a:r>
            <a:endParaRPr sz="3640"/>
          </a:p>
        </p:txBody>
      </p:sp>
      <p:sp>
        <p:nvSpPr>
          <p:cNvPr id="408" name="Google Shape;408;p30"/>
          <p:cNvSpPr txBox="1">
            <a:spLocks noGrp="1"/>
          </p:cNvSpPr>
          <p:nvPr>
            <p:ph type="body" idx="1"/>
          </p:nvPr>
        </p:nvSpPr>
        <p:spPr>
          <a:xfrm>
            <a:off x="311699" y="1152475"/>
            <a:ext cx="4017494" cy="3750156"/>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ct val="108108"/>
              <a:buNone/>
            </a:pPr>
            <a:r>
              <a:rPr lang="en-US"/>
              <a:t>A bag contains 8 blue marbles, 5 green marbles, and 9 purple marbles. How many additional blue marbles must be added to the 22 marbles already in the bag so that the probability of randomly drawing a blue </a:t>
            </a:r>
            <a:br>
              <a:rPr lang="en-US"/>
            </a:br>
            <a:br>
              <a:rPr lang="en-US" sz="1200"/>
            </a:br>
            <a:r>
              <a:rPr lang="en-US"/>
              <a:t>marble is </a:t>
            </a:r>
            <a:endParaRPr/>
          </a:p>
        </p:txBody>
      </p:sp>
      <p:sp>
        <p:nvSpPr>
          <p:cNvPr id="409" name="Google Shape;409;p30"/>
          <p:cNvSpPr/>
          <p:nvPr/>
        </p:nvSpPr>
        <p:spPr>
          <a:xfrm>
            <a:off x="5186766" y="3786750"/>
            <a:ext cx="2639878" cy="111071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0" name="Google Shape;410;p30"/>
          <p:cNvPicPr preferRelativeResize="0"/>
          <p:nvPr/>
        </p:nvPicPr>
        <p:blipFill rotWithShape="1">
          <a:blip r:embed="rId4">
            <a:alphaModFix/>
          </a:blip>
          <a:srcRect/>
          <a:stretch/>
        </p:blipFill>
        <p:spPr>
          <a:xfrm>
            <a:off x="1621701" y="3918609"/>
            <a:ext cx="404812" cy="774700"/>
          </a:xfrm>
          <a:prstGeom prst="rect">
            <a:avLst/>
          </a:prstGeom>
          <a:noFill/>
          <a:ln>
            <a:noFill/>
          </a:ln>
        </p:spPr>
      </p:pic>
      <p:pic>
        <p:nvPicPr>
          <p:cNvPr id="411" name="Google Shape;411;p30"/>
          <p:cNvPicPr preferRelativeResize="0"/>
          <p:nvPr/>
        </p:nvPicPr>
        <p:blipFill rotWithShape="1">
          <a:blip r:embed="rId5">
            <a:alphaModFix/>
          </a:blip>
          <a:srcRect/>
          <a:stretch/>
        </p:blipFill>
        <p:spPr>
          <a:xfrm>
            <a:off x="5186766" y="185875"/>
            <a:ext cx="3302000" cy="1663700"/>
          </a:xfrm>
          <a:prstGeom prst="rect">
            <a:avLst/>
          </a:prstGeom>
          <a:noFill/>
          <a:ln>
            <a:noFill/>
          </a:ln>
        </p:spPr>
      </p:pic>
      <p:cxnSp>
        <p:nvCxnSpPr>
          <p:cNvPr id="412" name="Google Shape;412;p30"/>
          <p:cNvCxnSpPr/>
          <p:nvPr/>
        </p:nvCxnSpPr>
        <p:spPr>
          <a:xfrm rot="10800000">
            <a:off x="6198533" y="4754373"/>
            <a:ext cx="341604" cy="341151"/>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pic>
        <p:nvPicPr>
          <p:cNvPr id="413" name="Google Shape;413;p30"/>
          <p:cNvPicPr preferRelativeResize="0"/>
          <p:nvPr/>
        </p:nvPicPr>
        <p:blipFill rotWithShape="1">
          <a:blip r:embed="rId6">
            <a:alphaModFix/>
          </a:blip>
          <a:srcRect/>
          <a:stretch/>
        </p:blipFill>
        <p:spPr>
          <a:xfrm>
            <a:off x="5186766" y="2211737"/>
            <a:ext cx="3238500" cy="381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3)</a:t>
            </a:r>
            <a:endParaRPr sz="3640"/>
          </a:p>
        </p:txBody>
      </p:sp>
      <p:sp>
        <p:nvSpPr>
          <p:cNvPr id="419" name="Google Shape;419;p31"/>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a:t>The probability of Event </a:t>
            </a:r>
            <a:r>
              <a:rPr lang="en-US" i="1">
                <a:latin typeface="Times New Roman"/>
                <a:ea typeface="Times New Roman"/>
                <a:cs typeface="Times New Roman"/>
                <a:sym typeface="Times New Roman"/>
              </a:rPr>
              <a:t>R</a:t>
            </a:r>
            <a:r>
              <a:rPr lang="en-US"/>
              <a:t> will occur is </a:t>
            </a:r>
            <a:r>
              <a:rPr lang="en-US">
                <a:latin typeface="Times New Roman"/>
                <a:ea typeface="Times New Roman"/>
                <a:cs typeface="Times New Roman"/>
                <a:sym typeface="Times New Roman"/>
              </a:rPr>
              <a:t>0.4</a:t>
            </a:r>
            <a:r>
              <a:rPr lang="en-US"/>
              <a:t>. The probability that Event </a:t>
            </a:r>
            <a:r>
              <a:rPr lang="en-US">
                <a:latin typeface="Times New Roman"/>
                <a:ea typeface="Times New Roman"/>
                <a:cs typeface="Times New Roman"/>
                <a:sym typeface="Times New Roman"/>
              </a:rPr>
              <a:t>T</a:t>
            </a:r>
            <a:r>
              <a:rPr lang="en-US"/>
              <a:t> will occur is </a:t>
            </a:r>
            <a:r>
              <a:rPr lang="en-US">
                <a:latin typeface="Times New Roman"/>
                <a:ea typeface="Times New Roman"/>
                <a:cs typeface="Times New Roman"/>
                <a:sym typeface="Times New Roman"/>
              </a:rPr>
              <a:t>0.5</a:t>
            </a:r>
            <a:r>
              <a:rPr lang="en-US"/>
              <a:t>. Given that Events </a:t>
            </a:r>
            <a:r>
              <a:rPr lang="en-US" i="1">
                <a:latin typeface="Times New Roman"/>
                <a:ea typeface="Times New Roman"/>
                <a:cs typeface="Times New Roman"/>
                <a:sym typeface="Times New Roman"/>
              </a:rPr>
              <a:t>R</a:t>
            </a:r>
            <a:r>
              <a:rPr lang="en-US"/>
              <a:t> and </a:t>
            </a:r>
            <a:r>
              <a:rPr lang="en-US" i="1">
                <a:latin typeface="Times New Roman"/>
                <a:ea typeface="Times New Roman"/>
                <a:cs typeface="Times New Roman"/>
                <a:sym typeface="Times New Roman"/>
              </a:rPr>
              <a:t>T</a:t>
            </a:r>
            <a:r>
              <a:rPr lang="en-US"/>
              <a:t> are mutually exclusive, what is the probability that Event </a:t>
            </a:r>
            <a:r>
              <a:rPr lang="en-US" i="1">
                <a:latin typeface="Times New Roman"/>
                <a:ea typeface="Times New Roman"/>
                <a:cs typeface="Times New Roman"/>
                <a:sym typeface="Times New Roman"/>
              </a:rPr>
              <a:t>R</a:t>
            </a:r>
            <a:r>
              <a:rPr lang="en-US"/>
              <a:t> or Event </a:t>
            </a:r>
            <a:r>
              <a:rPr lang="en-US" i="1">
                <a:latin typeface="Times New Roman"/>
                <a:ea typeface="Times New Roman"/>
                <a:cs typeface="Times New Roman"/>
                <a:sym typeface="Times New Roman"/>
              </a:rPr>
              <a:t>T</a:t>
            </a:r>
            <a:r>
              <a:rPr lang="en-US"/>
              <a:t> will occur?</a:t>
            </a:r>
            <a:endParaRPr/>
          </a:p>
          <a:p>
            <a:pPr marL="0" lvl="0" indent="0" algn="l" rtl="0">
              <a:lnSpc>
                <a:spcPct val="115000"/>
              </a:lnSpc>
              <a:spcBef>
                <a:spcPts val="1200"/>
              </a:spcBef>
              <a:spcAft>
                <a:spcPts val="1200"/>
              </a:spcAft>
              <a:buSzPts val="2600"/>
              <a:buNone/>
            </a:pPr>
            <a:endParaRPr/>
          </a:p>
        </p:txBody>
      </p:sp>
      <p:sp>
        <p:nvSpPr>
          <p:cNvPr id="420" name="Google Shape;420;p31"/>
          <p:cNvSpPr/>
          <p:nvPr/>
        </p:nvSpPr>
        <p:spPr>
          <a:xfrm>
            <a:off x="6948879" y="3483352"/>
            <a:ext cx="510972" cy="38605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1" name="Google Shape;421;p31"/>
          <p:cNvPicPr preferRelativeResize="0"/>
          <p:nvPr/>
        </p:nvPicPr>
        <p:blipFill rotWithShape="1">
          <a:blip r:embed="rId3">
            <a:alphaModFix/>
          </a:blip>
          <a:srcRect/>
          <a:stretch/>
        </p:blipFill>
        <p:spPr>
          <a:xfrm>
            <a:off x="1728788" y="3483352"/>
            <a:ext cx="5686425" cy="463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 name="Picture 3" descr="A black background with white numbers&#10;&#10;Description automatically generated">
            <a:extLst>
              <a:ext uri="{FF2B5EF4-FFF2-40B4-BE49-F238E27FC236}">
                <a16:creationId xmlns:a16="http://schemas.microsoft.com/office/drawing/2014/main" id="{C71CD71F-B67C-B695-BF46-AF73CE024184}"/>
              </a:ext>
            </a:extLst>
          </p:cNvPr>
          <p:cNvPicPr>
            <a:picLocks noChangeAspect="1"/>
          </p:cNvPicPr>
          <p:nvPr/>
        </p:nvPicPr>
        <p:blipFill>
          <a:blip r:embed="rId3"/>
          <a:stretch>
            <a:fillRect/>
          </a:stretch>
        </p:blipFill>
        <p:spPr>
          <a:xfrm>
            <a:off x="909657" y="3676183"/>
            <a:ext cx="7333503" cy="941834"/>
          </a:xfrm>
          <a:prstGeom prst="rect">
            <a:avLst/>
          </a:prstGeom>
        </p:spPr>
      </p:pic>
      <p:sp>
        <p:nvSpPr>
          <p:cNvPr id="426" name="Google Shape;42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4)</a:t>
            </a:r>
            <a:endParaRPr sz="3640"/>
          </a:p>
        </p:txBody>
      </p:sp>
      <p:sp>
        <p:nvSpPr>
          <p:cNvPr id="427" name="Google Shape;427;p32"/>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dirty="0"/>
              <a:t>A 52-card deck contains 4 suits: 13 hearts, 13 diamonds, 13 clubs, and 13 spades. Which of the following expressions gives the probability of drawing, at random and without replacement, a heart on the 1st draw, a club on the 2nd draw, and a heart on the third draw?</a:t>
            </a:r>
            <a:endParaRPr dirty="0"/>
          </a:p>
          <a:p>
            <a:pPr marL="0" lvl="0" indent="0" algn="l" rtl="0">
              <a:lnSpc>
                <a:spcPct val="115000"/>
              </a:lnSpc>
              <a:spcBef>
                <a:spcPts val="1200"/>
              </a:spcBef>
              <a:spcAft>
                <a:spcPts val="0"/>
              </a:spcAft>
              <a:buSzPts val="2600"/>
              <a:buNone/>
            </a:pPr>
            <a:endParaRPr dirty="0"/>
          </a:p>
          <a:p>
            <a:pPr marL="0" lvl="0" indent="0" algn="l" rtl="0">
              <a:lnSpc>
                <a:spcPct val="115000"/>
              </a:lnSpc>
              <a:spcBef>
                <a:spcPts val="1200"/>
              </a:spcBef>
              <a:spcAft>
                <a:spcPts val="1200"/>
              </a:spcAft>
              <a:buSzPts val="2600"/>
              <a:buNone/>
            </a:pPr>
            <a:endParaRPr dirty="0"/>
          </a:p>
        </p:txBody>
      </p:sp>
      <p:sp>
        <p:nvSpPr>
          <p:cNvPr id="429" name="Google Shape;429;p32"/>
          <p:cNvSpPr/>
          <p:nvPr/>
        </p:nvSpPr>
        <p:spPr>
          <a:xfrm>
            <a:off x="6768064" y="3676380"/>
            <a:ext cx="1539027" cy="939799"/>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5)</a:t>
            </a:r>
            <a:endParaRPr sz="3640"/>
          </a:p>
        </p:txBody>
      </p:sp>
      <p:sp>
        <p:nvSpPr>
          <p:cNvPr id="435" name="Google Shape;435;p33"/>
          <p:cNvSpPr txBox="1">
            <a:spLocks noGrp="1"/>
          </p:cNvSpPr>
          <p:nvPr>
            <p:ph type="body" idx="1"/>
          </p:nvPr>
        </p:nvSpPr>
        <p:spPr>
          <a:xfrm>
            <a:off x="311700" y="1152475"/>
            <a:ext cx="4260300" cy="379665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ct val="108108"/>
              <a:buNone/>
            </a:pPr>
            <a:r>
              <a:rPr lang="en-US"/>
              <a:t>In the figure, all of the small squares are equal in area, and the </a:t>
            </a:r>
            <a:r>
              <a:rPr lang="en-US" b="1" u="sng"/>
              <a:t>area of rectangle </a:t>
            </a:r>
            <a:r>
              <a:rPr lang="en-US" b="1" i="1" u="sng">
                <a:latin typeface="Times New Roman"/>
                <a:ea typeface="Times New Roman"/>
                <a:cs typeface="Times New Roman"/>
                <a:sym typeface="Times New Roman"/>
              </a:rPr>
              <a:t>KLMN</a:t>
            </a:r>
            <a:r>
              <a:rPr lang="en-US" b="1" u="sng"/>
              <a:t> is 1 square unit</a:t>
            </a:r>
            <a:r>
              <a:rPr lang="en-US"/>
              <a:t>. If a ball were thrown at rectangle </a:t>
            </a:r>
            <a:r>
              <a:rPr lang="en-US" i="1">
                <a:latin typeface="Times New Roman"/>
                <a:ea typeface="Times New Roman"/>
                <a:cs typeface="Times New Roman"/>
                <a:sym typeface="Times New Roman"/>
              </a:rPr>
              <a:t>KLMN</a:t>
            </a:r>
            <a:r>
              <a:rPr lang="en-US"/>
              <a:t> and all of the small squares have the same probability of being hit, what is the probability of the ball hitting the shaded region?</a:t>
            </a:r>
            <a:endParaRPr/>
          </a:p>
        </p:txBody>
      </p:sp>
      <p:grpSp>
        <p:nvGrpSpPr>
          <p:cNvPr id="436" name="Google Shape;436;p33"/>
          <p:cNvGrpSpPr/>
          <p:nvPr/>
        </p:nvGrpSpPr>
        <p:grpSpPr>
          <a:xfrm>
            <a:off x="5026192" y="277033"/>
            <a:ext cx="2774950" cy="2105510"/>
            <a:chOff x="5542802" y="152925"/>
            <a:chExt cx="2774950" cy="2105510"/>
          </a:xfrm>
        </p:grpSpPr>
        <p:pic>
          <p:nvPicPr>
            <p:cNvPr id="437" name="Google Shape;437;p33"/>
            <p:cNvPicPr preferRelativeResize="0"/>
            <p:nvPr/>
          </p:nvPicPr>
          <p:blipFill rotWithShape="1">
            <a:blip r:embed="rId3">
              <a:alphaModFix/>
            </a:blip>
            <a:srcRect/>
            <a:stretch/>
          </p:blipFill>
          <p:spPr>
            <a:xfrm>
              <a:off x="5542802" y="390469"/>
              <a:ext cx="2679700" cy="1867966"/>
            </a:xfrm>
            <a:prstGeom prst="rect">
              <a:avLst/>
            </a:prstGeom>
            <a:noFill/>
            <a:ln>
              <a:noFill/>
            </a:ln>
          </p:spPr>
        </p:pic>
        <p:pic>
          <p:nvPicPr>
            <p:cNvPr id="438" name="Google Shape;438;p33"/>
            <p:cNvPicPr preferRelativeResize="0"/>
            <p:nvPr/>
          </p:nvPicPr>
          <p:blipFill rotWithShape="1">
            <a:blip r:embed="rId4">
              <a:alphaModFix/>
            </a:blip>
            <a:srcRect/>
            <a:stretch/>
          </p:blipFill>
          <p:spPr>
            <a:xfrm>
              <a:off x="6781052" y="152925"/>
              <a:ext cx="203200" cy="292100"/>
            </a:xfrm>
            <a:prstGeom prst="rect">
              <a:avLst/>
            </a:prstGeom>
            <a:noFill/>
            <a:ln>
              <a:noFill/>
            </a:ln>
          </p:spPr>
        </p:pic>
        <p:pic>
          <p:nvPicPr>
            <p:cNvPr id="439" name="Google Shape;439;p33"/>
            <p:cNvPicPr preferRelativeResize="0"/>
            <p:nvPr/>
          </p:nvPicPr>
          <p:blipFill rotWithShape="1">
            <a:blip r:embed="rId5">
              <a:alphaModFix/>
            </a:blip>
            <a:srcRect/>
            <a:stretch/>
          </p:blipFill>
          <p:spPr>
            <a:xfrm>
              <a:off x="8127252" y="1174494"/>
              <a:ext cx="190500" cy="292100"/>
            </a:xfrm>
            <a:prstGeom prst="rect">
              <a:avLst/>
            </a:prstGeom>
            <a:noFill/>
            <a:ln>
              <a:noFill/>
            </a:ln>
          </p:spPr>
        </p:pic>
      </p:grpSp>
      <p:pic>
        <p:nvPicPr>
          <p:cNvPr id="440" name="Google Shape;440;p33"/>
          <p:cNvPicPr preferRelativeResize="0"/>
          <p:nvPr/>
        </p:nvPicPr>
        <p:blipFill rotWithShape="1">
          <a:blip r:embed="rId6">
            <a:alphaModFix/>
          </a:blip>
          <a:srcRect/>
          <a:stretch/>
        </p:blipFill>
        <p:spPr>
          <a:xfrm>
            <a:off x="4917386" y="2620195"/>
            <a:ext cx="2679700" cy="2197100"/>
          </a:xfrm>
          <a:prstGeom prst="rect">
            <a:avLst/>
          </a:prstGeom>
          <a:noFill/>
          <a:ln>
            <a:noFill/>
          </a:ln>
        </p:spPr>
      </p:pic>
      <p:sp>
        <p:nvSpPr>
          <p:cNvPr id="441" name="Google Shape;441;p33"/>
          <p:cNvSpPr/>
          <p:nvPr/>
        </p:nvSpPr>
        <p:spPr>
          <a:xfrm>
            <a:off x="6930277" y="3939850"/>
            <a:ext cx="501679" cy="926617"/>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2a3263ba41a_0_115" descr="A pixelated video game characters&#10;&#10;Description automatically generated"/>
          <p:cNvPicPr preferRelativeResize="0"/>
          <p:nvPr/>
        </p:nvPicPr>
        <p:blipFill rotWithShape="1">
          <a:blip r:embed="rId3">
            <a:alphaModFix/>
          </a:blip>
          <a:srcRect/>
          <a:stretch/>
        </p:blipFill>
        <p:spPr>
          <a:xfrm>
            <a:off x="1022066" y="345220"/>
            <a:ext cx="2439378" cy="3362094"/>
          </a:xfrm>
          <a:prstGeom prst="rect">
            <a:avLst/>
          </a:prstGeom>
          <a:noFill/>
          <a:ln>
            <a:noFill/>
          </a:ln>
          <a:effectLst>
            <a:outerShdw blurRad="76200" sy="23000" kx="1200090" algn="br" rotWithShape="0">
              <a:srgbClr val="000000">
                <a:alpha val="20000"/>
              </a:srgbClr>
            </a:outerShdw>
          </a:effectLst>
        </p:spPr>
      </p:pic>
      <p:sp>
        <p:nvSpPr>
          <p:cNvPr id="447" name="Google Shape;447;g2a3263ba41a_0_115"/>
          <p:cNvSpPr txBox="1">
            <a:spLocks noGrp="1"/>
          </p:cNvSpPr>
          <p:nvPr>
            <p:ph type="title" idx="4294967295"/>
          </p:nvPr>
        </p:nvSpPr>
        <p:spPr>
          <a:xfrm>
            <a:off x="2949300" y="1454050"/>
            <a:ext cx="5988000" cy="78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5000" b="1">
                <a:solidFill>
                  <a:schemeClr val="lt1"/>
                </a:solidFill>
                <a:latin typeface="Calibri"/>
                <a:ea typeface="Calibri"/>
                <a:cs typeface="Calibri"/>
                <a:sym typeface="Calibri"/>
              </a:rPr>
              <a:t>You Powered Up!</a:t>
            </a:r>
            <a:endParaRPr sz="5000" b="1">
              <a:solidFill>
                <a:schemeClr val="lt1"/>
              </a:solidFill>
              <a:latin typeface="Calibri"/>
              <a:ea typeface="Calibri"/>
              <a:cs typeface="Calibri"/>
              <a:sym typeface="Calibri"/>
            </a:endParaRPr>
          </a:p>
        </p:txBody>
      </p:sp>
      <p:sp>
        <p:nvSpPr>
          <p:cNvPr id="448" name="Google Shape;448;g2a3263ba41a_0_115"/>
          <p:cNvSpPr txBox="1">
            <a:spLocks noGrp="1"/>
          </p:cNvSpPr>
          <p:nvPr>
            <p:ph type="body" idx="4294967295"/>
          </p:nvPr>
        </p:nvSpPr>
        <p:spPr>
          <a:xfrm>
            <a:off x="3297900" y="2293826"/>
            <a:ext cx="5290800" cy="9156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1200"/>
              </a:spcAft>
              <a:buSzPct val="100000"/>
              <a:buNone/>
            </a:pPr>
            <a:r>
              <a:rPr lang="en-US" sz="2600" b="1">
                <a:solidFill>
                  <a:schemeClr val="lt1"/>
                </a:solidFill>
                <a:latin typeface="Calibri"/>
                <a:ea typeface="Calibri"/>
                <a:cs typeface="Calibri"/>
                <a:sym typeface="Calibri"/>
              </a:rPr>
              <a:t>Achievement Unlocked:</a:t>
            </a:r>
            <a:br>
              <a:rPr lang="en-US" sz="2600">
                <a:solidFill>
                  <a:schemeClr val="lt1"/>
                </a:solidFill>
                <a:latin typeface="Calibri"/>
                <a:ea typeface="Calibri"/>
                <a:cs typeface="Calibri"/>
                <a:sym typeface="Calibri"/>
              </a:rPr>
            </a:br>
            <a:r>
              <a:rPr lang="en-US" sz="2600" i="1">
                <a:solidFill>
                  <a:schemeClr val="lt1"/>
                </a:solidFill>
                <a:latin typeface="Calibri"/>
                <a:ea typeface="Calibri"/>
                <a:cs typeface="Calibri"/>
                <a:sym typeface="Calibri"/>
              </a:rPr>
              <a:t>Probability</a:t>
            </a:r>
            <a:endParaRPr sz="2600" i="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2</a:t>
            </a:r>
            <a:endParaRPr sz="3640"/>
          </a:p>
        </p:txBody>
      </p:sp>
      <p:sp>
        <p:nvSpPr>
          <p:cNvPr id="130" name="Google Shape;13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What is the likelihood of guessing </a:t>
            </a:r>
            <a:r>
              <a:rPr lang="en-US" b="1" i="1"/>
              <a:t>incorrectly</a:t>
            </a:r>
            <a:r>
              <a:rPr lang="en-US"/>
              <a:t> on a</a:t>
            </a:r>
            <a:br>
              <a:rPr lang="en-US"/>
            </a:br>
            <a:r>
              <a:rPr lang="en-US"/>
              <a:t>question from the math portion of the ACT?</a:t>
            </a:r>
            <a:endParaRPr/>
          </a:p>
        </p:txBody>
      </p:sp>
      <p:pic>
        <p:nvPicPr>
          <p:cNvPr id="131" name="Google Shape;131;p4"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3</a:t>
            </a:r>
            <a:endParaRPr sz="3640"/>
          </a:p>
        </p:txBody>
      </p:sp>
      <p:sp>
        <p:nvSpPr>
          <p:cNvPr id="137" name="Google Shape;13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Does the probability of guessing </a:t>
            </a:r>
            <a:r>
              <a:rPr lang="en-US" b="1" i="1"/>
              <a:t>correctly </a:t>
            </a:r>
            <a:br>
              <a:rPr lang="en-US" b="1" i="1"/>
            </a:br>
            <a:r>
              <a:rPr lang="en-US"/>
              <a:t>increase or decrease if you are guessing</a:t>
            </a:r>
            <a:br>
              <a:rPr lang="en-US"/>
            </a:br>
            <a:r>
              <a:rPr lang="en-US"/>
              <a:t>from fewer choices?</a:t>
            </a:r>
            <a:endParaRPr/>
          </a:p>
          <a:p>
            <a:pPr marL="457200" lvl="0" indent="-457200" algn="l" rtl="0">
              <a:lnSpc>
                <a:spcPct val="115000"/>
              </a:lnSpc>
              <a:spcBef>
                <a:spcPts val="1200"/>
              </a:spcBef>
              <a:spcAft>
                <a:spcPts val="1200"/>
              </a:spcAft>
              <a:buSzPts val="2600"/>
              <a:buChar char="●"/>
            </a:pPr>
            <a:r>
              <a:rPr lang="en-US"/>
              <a:t>In other words, if you could eliminate some options, would the probability of guessing </a:t>
            </a:r>
            <a:r>
              <a:rPr lang="en-US" b="1" i="1"/>
              <a:t>correctly</a:t>
            </a:r>
            <a:r>
              <a:rPr lang="en-US"/>
              <a:t> increase or decrease?</a:t>
            </a:r>
            <a:endParaRPr/>
          </a:p>
        </p:txBody>
      </p:sp>
      <p:pic>
        <p:nvPicPr>
          <p:cNvPr id="138" name="Google Shape;138;p5"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a3263ba41a_0_10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Essential Question</a:t>
            </a:r>
            <a:endParaRPr/>
          </a:p>
        </p:txBody>
      </p:sp>
      <p:sp>
        <p:nvSpPr>
          <p:cNvPr id="144" name="Google Shape;144;g2a3263ba41a_0_10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How can I increase my ACT score?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Learning Objectives</a:t>
            </a:r>
            <a:endParaRPr sz="3640"/>
          </a:p>
        </p:txBody>
      </p:sp>
      <p:sp>
        <p:nvSpPr>
          <p:cNvPr id="150" name="Google Shape;150;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Determine the probability of an event and the probability of its complement.</a:t>
            </a:r>
            <a:endParaRPr/>
          </a:p>
          <a:p>
            <a:pPr marL="457200" lvl="0" indent="-457200" algn="l" rtl="0">
              <a:lnSpc>
                <a:spcPct val="115000"/>
              </a:lnSpc>
              <a:spcBef>
                <a:spcPts val="1200"/>
              </a:spcBef>
              <a:spcAft>
                <a:spcPts val="0"/>
              </a:spcAft>
              <a:buSzPts val="2600"/>
              <a:buChar char="●"/>
            </a:pPr>
            <a:r>
              <a:rPr lang="en-US"/>
              <a:t>Use a Venn diagram to calculate probability.</a:t>
            </a:r>
            <a:endParaRPr/>
          </a:p>
          <a:p>
            <a:pPr marL="457200" lvl="0" indent="-457200" algn="l" rtl="0">
              <a:lnSpc>
                <a:spcPct val="115000"/>
              </a:lnSpc>
              <a:spcBef>
                <a:spcPts val="1200"/>
              </a:spcBef>
              <a:spcAft>
                <a:spcPts val="1200"/>
              </a:spcAft>
              <a:buSzPts val="2600"/>
              <a:buChar char="●"/>
            </a:pPr>
            <a:r>
              <a:rPr lang="en-US"/>
              <a:t>Apply the concept of probability to unique situations.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56" name="Google Shape;156;p8"/>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outcomes</a:t>
            </a:r>
            <a:r>
              <a:rPr lang="en-US" b="1"/>
              <a:t>:</a:t>
            </a:r>
            <a:r>
              <a:rPr lang="en-US"/>
              <a:t> the results of an experiment</a:t>
            </a:r>
            <a:endParaRPr/>
          </a:p>
          <a:p>
            <a:pPr marL="914400" lvl="1" indent="-457200" algn="l" rtl="0">
              <a:lnSpc>
                <a:spcPct val="115000"/>
              </a:lnSpc>
              <a:spcBef>
                <a:spcPts val="1200"/>
              </a:spcBef>
              <a:spcAft>
                <a:spcPts val="1200"/>
              </a:spcAft>
              <a:buSzPts val="2600"/>
              <a:buChar char="○"/>
            </a:pPr>
            <a:r>
              <a:rPr lang="en-US" u="sng"/>
              <a:t>example</a:t>
            </a:r>
            <a:r>
              <a:rPr lang="en-US"/>
              <a:t>: drawing a gem from a bag</a:t>
            </a:r>
            <a:endParaRPr/>
          </a:p>
        </p:txBody>
      </p:sp>
      <p:pic>
        <p:nvPicPr>
          <p:cNvPr id="157" name="Google Shape;157;p8"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63" name="Google Shape;163;p9"/>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event</a:t>
            </a:r>
            <a:r>
              <a:rPr lang="en-US" b="1"/>
              <a:t>:</a:t>
            </a:r>
            <a:r>
              <a:rPr lang="en-US"/>
              <a:t> a collection of outcomes; usually represented with capital letters</a:t>
            </a:r>
            <a:endParaRPr/>
          </a:p>
          <a:p>
            <a:pPr marL="914400" lvl="1" indent="-457200" algn="l" rtl="0">
              <a:lnSpc>
                <a:spcPct val="115000"/>
              </a:lnSpc>
              <a:spcBef>
                <a:spcPts val="1200"/>
              </a:spcBef>
              <a:spcAft>
                <a:spcPts val="1200"/>
              </a:spcAft>
              <a:buSzPts val="2600"/>
              <a:buChar char="○"/>
            </a:pPr>
            <a:r>
              <a:rPr lang="en-US" u="sng"/>
              <a:t>example</a:t>
            </a:r>
            <a:r>
              <a:rPr lang="en-US"/>
              <a:t>: Y = drawing yellow gems from a bag</a:t>
            </a:r>
            <a:endParaRPr/>
          </a:p>
        </p:txBody>
      </p:sp>
      <p:pic>
        <p:nvPicPr>
          <p:cNvPr id="164" name="Google Shape;164;p9"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1333</Words>
  <Application>Microsoft Macintosh PowerPoint</Application>
  <PresentationFormat>On-screen Show (16:9)</PresentationFormat>
  <Paragraphs>108</Paragraphs>
  <Slides>34</Slides>
  <Notes>34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ACT Math</vt:lpstr>
      <vt:lpstr>PowerPoint Presentation</vt:lpstr>
      <vt:lpstr>Power Up: Math ACT Prep,  Week 4</vt:lpstr>
      <vt:lpstr>Bell Ringer: Question 1</vt:lpstr>
      <vt:lpstr>Bell Ringer: Question 2</vt:lpstr>
      <vt:lpstr>Bell Ringer: Question 3</vt:lpstr>
      <vt:lpstr>Essential Question</vt:lpstr>
      <vt:lpstr>Learning Objectives</vt:lpstr>
      <vt:lpstr>Probability: The Scientific Study of Uncertainty</vt:lpstr>
      <vt:lpstr>Probability: The Scientific Study of Uncertainty</vt:lpstr>
      <vt:lpstr>Probability: The Scientific Study of Uncertainty</vt:lpstr>
      <vt:lpstr>Probability: The Scientific Study of Uncertainty</vt:lpstr>
      <vt:lpstr>Mutually Exclusive Events</vt:lpstr>
      <vt:lpstr>Mutually Exclusive Events</vt:lpstr>
      <vt:lpstr>Mutually Exclusive Events</vt:lpstr>
      <vt:lpstr>Mutually Exclusive Events</vt:lpstr>
      <vt:lpstr>Mutually Exclusive Events</vt:lpstr>
      <vt:lpstr>Mutually Exclusive Events</vt:lpstr>
      <vt:lpstr>Mutually Exclusive Events</vt:lpstr>
      <vt:lpstr>NOT Mutually Exclusive Events</vt:lpstr>
      <vt:lpstr>NOT Mutually Exclusive Events</vt:lpstr>
      <vt:lpstr>NOT Mutually Exclusive Events</vt:lpstr>
      <vt:lpstr>NOT Mutually Exclusive Events</vt:lpstr>
      <vt:lpstr>NOT Mutually Exclusive Events</vt:lpstr>
      <vt:lpstr>NOT Mutually Exclusive Events</vt:lpstr>
      <vt:lpstr>NOT Mutually Exclusive Events</vt:lpstr>
      <vt:lpstr>Test-Taking Tip</vt:lpstr>
      <vt:lpstr>Exit Ticket</vt:lpstr>
      <vt:lpstr>Exit Ticket (Answers)</vt:lpstr>
      <vt:lpstr>Exit Ticket (Solution 1)</vt:lpstr>
      <vt:lpstr>Exit Ticket (Solution 2)</vt:lpstr>
      <vt:lpstr>Exit Ticket (Solution 3)</vt:lpstr>
      <vt:lpstr>Exit Ticket (Solution 4)</vt:lpstr>
      <vt:lpstr>Exit Ticket (Solution 5)</vt:lpstr>
      <vt:lpstr>You Powered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Cross, Keiana C.</cp:lastModifiedBy>
  <cp:revision>4</cp:revision>
  <dcterms:modified xsi:type="dcterms:W3CDTF">2025-06-04T18:13:29Z</dcterms:modified>
</cp:coreProperties>
</file>