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WZlhxVhxLEAfzyXGsNbQG8kKb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E8D571-5FD0-41A7-BED8-EF332EA9796E}">
  <a:tblStyle styleId="{28E8D571-5FD0-41A7-BED8-EF332EA9796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a:tcStyle>
        <a:tcBdr/>
        <a:fill>
          <a:solidFill>
            <a:srgbClr val="CDD8FB"/>
          </a:solidFill>
        </a:fill>
      </a:tcStyle>
    </a:band1H>
    <a:band2H>
      <a:tcTxStyle/>
      <a:tcStyle>
        <a:tcBdr/>
      </a:tcStyle>
    </a:band2H>
    <a:band1V>
      <a:tcTxStyle/>
      <a:tcStyle>
        <a:tcBdr/>
        <a:fill>
          <a:solidFill>
            <a:srgbClr val="CDD8F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584" y="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youtu.be/EVS_yYQoLJg?si=fJvuvFWH3vJ3B0z9"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a3263ba41a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a3263ba41a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800" b="0" i="0" u="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sng" strike="noStrik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000000"/>
                </a:solidFill>
                <a:latin typeface="Arial"/>
                <a:ea typeface="Arial"/>
                <a:cs typeface="Arial"/>
                <a:sym typeface="Arial"/>
              </a:rPr>
              <a:t>K20 Center. (2021, September 21). </a:t>
            </a:r>
            <a:r>
              <a:rPr lang="en-US" sz="1800" b="0" i="1" u="none" strike="noStrike">
                <a:solidFill>
                  <a:srgbClr val="000000"/>
                </a:solidFill>
                <a:latin typeface="Arial"/>
                <a:ea typeface="Arial"/>
                <a:cs typeface="Arial"/>
                <a:sym typeface="Arial"/>
              </a:rPr>
              <a:t>K20 Center 5 minute timer</a:t>
            </a:r>
            <a:r>
              <a:rPr lang="en-US" sz="1800" b="0" i="0" u="none" strike="noStrike">
                <a:solidFill>
                  <a:srgbClr val="000000"/>
                </a:solidFill>
                <a:latin typeface="Arial"/>
                <a:ea typeface="Arial"/>
                <a:cs typeface="Arial"/>
                <a:sym typeface="Arial"/>
              </a:rPr>
              <a:t>. [Video]. YouTube. </a:t>
            </a:r>
            <a:r>
              <a:rPr lang="en-US" sz="1800" b="0" i="0" u="sng" strike="noStrik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https://youtu.be/EVS_yYQoLJg?si=fJvuvFWH3vJ3B0z9</a:t>
            </a:r>
            <a:endParaRPr sz="1800" b="0" i="0" u="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292929"/>
                </a:solidFill>
                <a:latin typeface="Arial"/>
                <a:ea typeface="Arial"/>
                <a:cs typeface="Arial"/>
                <a:sym typeface="Arial"/>
              </a:rPr>
              <a:t>K20 Center. (n.d.). Bell Ringers and Exit Tickets. Strategies.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8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a3263ba41a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2a3263ba41a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292929"/>
                </a:solidFill>
                <a:latin typeface="Arial"/>
                <a:ea typeface="Arial"/>
                <a:cs typeface="Arial"/>
                <a:sym typeface="Arial"/>
              </a:rPr>
              <a:t>K20 Center. (n.d.). Bell Ringers and Exit Tickets. Strategies.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8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292929"/>
                </a:solidFill>
                <a:latin typeface="Arial"/>
                <a:ea typeface="Arial"/>
                <a:cs typeface="Arial"/>
                <a:sym typeface="Arial"/>
              </a:rPr>
              <a:t>K20 Center. (n.d.). Bell Ringers and Exit Tickets. Strategies.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8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a3263ba41a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a3263ba41a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g2a3263ba41a_0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bjective - Week 8">
  <p:cSld name="CUSTOM_6_1">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g2a3263ba41a_0_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9" name="Google Shape;39;g2a3263ba41a_0_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Objective - Week 9">
  <p:cSld name="CUSTOM_6_2">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g2a3263ba41a_0_3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2" name="Google Shape;42;g2a3263ba41a_0_3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bjective - Week 10">
  <p:cSld name="CUSTOM_6_3">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g2a3263ba41a_0_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5" name="Google Shape;45;g2a3263ba41a_0_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Objective - Week G1">
  <p:cSld name="CUSTOM_6_3_1">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g2a3263ba41a_0_4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8" name="Google Shape;48;g2a3263ba41a_0_4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Objective - Week G2">
  <p:cSld name="CUSTOM_6_3_2">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g2a3263ba41a_0_4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1" name="Google Shape;51;g2a3263ba41a_0_4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Objective - Week G3">
  <p:cSld name="CUSTOM_6_3_2_1">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g2a3263ba41a_0_4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4" name="Google Shape;54;g2a3263ba41a_0_4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Objective - Week G4">
  <p:cSld name="CUSTOM_6_3_2_2">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g2a3263ba41a_0_5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7" name="Google Shape;57;g2a3263ba41a_0_5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Objective - Week G5">
  <p:cSld name="CUSTOM_6_3_2_3">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g2a3263ba41a_0_5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0" name="Google Shape;60;g2a3263ba41a_0_5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Objective - Week G6">
  <p:cSld name="CUSTOM_6_3_2_4">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g2a3263ba41a_0_5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3" name="Google Shape;63;g2a3263ba41a_0_5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Objective - Week G7">
  <p:cSld name="CUSTOM_6_3_2_5">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g2a3263ba41a_0_5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6" name="Google Shape;66;g2a3263ba41a_0_5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Objective - Week 1">
  <p:cSld name="CUSTOM">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g2a3263ba41a_0_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3" name="Google Shape;13;g2a3263ba41a_0_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Objective - Week G8">
  <p:cSld name="CUSTOM_6_3_2_6">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g2a3263ba41a_0_6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9" name="Google Shape;69;g2a3263ba41a_0_6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Objective - Week G9">
  <p:cSld name="CUSTOM_6_3_2_7">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g2a3263ba41a_0_6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72" name="Google Shape;72;g2a3263ba41a_0_6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Objective - Week G10">
  <p:cSld name="CUSTOM_6_3_2_7_1">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g2a3263ba41a_0_6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75" name="Google Shape;75;g2a3263ba41a_0_6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g2a3263ba41a_0_7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pic>
        <p:nvPicPr>
          <p:cNvPr id="78" name="Google Shape;78;g2a3263ba41a_0_71"/>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g2a3263ba41a_0_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81" name="Google Shape;81;g2a3263ba41a_0_7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2" name="Google Shape;82;g2a3263ba41a_0_7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3" name="Google Shape;83;g2a3263ba41a_0_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g2a3263ba41a_0_74"/>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g2a3263ba41a_0_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Font typeface="Calibri"/>
              <a:buNone/>
              <a:defRPr sz="3600">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7" name="Google Shape;87;g2a3263ba41a_0_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g2a3263ba41a_0_80"/>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g2a3263ba41a_0_84"/>
          <p:cNvSpPr txBox="1">
            <a:spLocks noGrp="1"/>
          </p:cNvSpPr>
          <p:nvPr>
            <p:ph type="title"/>
          </p:nvPr>
        </p:nvSpPr>
        <p:spPr>
          <a:xfrm>
            <a:off x="311700" y="555600"/>
            <a:ext cx="80019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2pPr>
            <a:lvl3pPr lvl="2"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3pPr>
            <a:lvl4pPr lvl="3"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4pPr>
            <a:lvl5pPr lvl="4"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5pPr>
            <a:lvl6pPr lvl="5"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6pPr>
            <a:lvl7pPr lvl="6"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7pPr>
            <a:lvl8pPr lvl="7"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8pPr>
            <a:lvl9pPr lvl="8"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9pPr>
          </a:lstStyle>
          <a:p>
            <a:endParaRPr/>
          </a:p>
        </p:txBody>
      </p:sp>
      <p:sp>
        <p:nvSpPr>
          <p:cNvPr id="91" name="Google Shape;91;g2a3263ba41a_0_84"/>
          <p:cNvSpPr txBox="1">
            <a:spLocks noGrp="1"/>
          </p:cNvSpPr>
          <p:nvPr>
            <p:ph type="body" idx="1"/>
          </p:nvPr>
        </p:nvSpPr>
        <p:spPr>
          <a:xfrm>
            <a:off x="311700" y="1389600"/>
            <a:ext cx="8347200" cy="3179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92" name="Google Shape;92;g2a3263ba41a_0_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g2a3263ba41a_0_84"/>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g2a3263ba41a_0_8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6" name="Google Shape;96;g2a3263ba41a_0_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g2a3263ba41a_0_89"/>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g2a3263ba41a_0_9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2a3263ba41a_0_9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9pPr>
          </a:lstStyle>
          <a:p>
            <a:endParaRPr/>
          </a:p>
        </p:txBody>
      </p:sp>
      <p:sp>
        <p:nvSpPr>
          <p:cNvPr id="101" name="Google Shape;101;g2a3263ba41a_0_9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9pPr>
          </a:lstStyle>
          <a:p>
            <a:endParaRPr/>
          </a:p>
        </p:txBody>
      </p:sp>
      <p:sp>
        <p:nvSpPr>
          <p:cNvPr id="102" name="Google Shape;102;g2a3263ba41a_0_9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dk1"/>
              </a:buClr>
              <a:buSzPts val="1800"/>
              <a:buFont typeface="Calibri"/>
              <a:buChar char="●"/>
              <a:defRPr>
                <a:solidFill>
                  <a:schemeClr val="dk1"/>
                </a:solidFill>
                <a:latin typeface="Calibri"/>
                <a:ea typeface="Calibri"/>
                <a:cs typeface="Calibri"/>
                <a:sym typeface="Calibri"/>
              </a:defRPr>
            </a:lvl1pPr>
            <a:lvl2pPr marL="914400" lvl="1"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2pPr>
            <a:lvl3pPr marL="1371600" lvl="2"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3pPr>
            <a:lvl4pPr marL="1828800" lvl="3"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4pPr>
            <a:lvl5pPr marL="2286000" lvl="4"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5pPr>
            <a:lvl6pPr marL="2743200" lvl="5"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6pPr>
            <a:lvl7pPr marL="3200400" lvl="6"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7pPr>
            <a:lvl8pPr marL="3657600" lvl="7"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8pPr>
            <a:lvl9pPr marL="4114800" lvl="8"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9pPr>
          </a:lstStyle>
          <a:p>
            <a:endParaRPr/>
          </a:p>
        </p:txBody>
      </p:sp>
      <p:sp>
        <p:nvSpPr>
          <p:cNvPr id="103" name="Google Shape;103;g2a3263ba41a_0_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g2a3263ba41a_0_93"/>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g2a3263ba41a_0_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7" name="Google Shape;107;g2a3263ba41a_0_100"/>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2a3263ba41a_0_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16" name="Google Shape;16;g2a3263ba41a_0_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17" name="Google Shape;17;g2a3263ba41a_0_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g2a3263ba41a_0_9"/>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bjective - Week 2">
  <p:cSld name="CUSTOM_1">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g2a3263ba41a_0_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1" name="Google Shape;21;g2a3263ba41a_0_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Objective - Week 3">
  <p:cSld name="CUSTOM_2">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g2a3263ba41a_0_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4" name="Google Shape;24;g2a3263ba41a_0_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bjective - Week 4">
  <p:cSld name="CUSTOM_3">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g2a3263ba41a_0_2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7" name="Google Shape;27;g2a3263ba41a_0_2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Objective - Week 5">
  <p:cSld name="CUSTOM_4">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g2a3263ba41a_0_2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0" name="Google Shape;30;g2a3263ba41a_0_2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Objective - Week 6">
  <p:cSld name="CUSTOM_5">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g2a3263ba41a_0_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3" name="Google Shape;33;g2a3263ba41a_0_2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Objective - Week 7">
  <p:cSld name="CUSTOM_6">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g2a3263ba41a_0_2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6" name="Google Shape;36;g2a3263ba41a_0_2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1">
            <a:alphaModFix/>
          </a:blip>
          <a:stretch>
            <a:fillRect/>
          </a:stretch>
        </a:blipFill>
        <a:effectLst/>
      </p:bgPr>
    </p:bg>
    <p:spTree>
      <p:nvGrpSpPr>
        <p:cNvPr id="1" name="Shape 5"/>
        <p:cNvGrpSpPr/>
        <p:nvPr/>
      </p:nvGrpSpPr>
      <p:grpSpPr>
        <a:xfrm>
          <a:off x="0" y="0"/>
          <a:ext cx="0" cy="0"/>
          <a:chOff x="0" y="0"/>
          <a:chExt cx="0" cy="0"/>
        </a:xfrm>
      </p:grpSpPr>
      <p:sp>
        <p:nvSpPr>
          <p:cNvPr id="6" name="Google Shape;6;g2a3263ba41a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g2a3263ba41a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g2a3263ba41a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41.png"/><Relationship Id="rId10" Type="http://schemas.openxmlformats.org/officeDocument/2006/relationships/image" Target="../media/image37.png"/><Relationship Id="rId4" Type="http://schemas.openxmlformats.org/officeDocument/2006/relationships/image" Target="../media/image39.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5.png"/><Relationship Id="rId10" Type="http://schemas.openxmlformats.org/officeDocument/2006/relationships/image" Target="../media/image37.png"/><Relationship Id="rId4" Type="http://schemas.openxmlformats.org/officeDocument/2006/relationships/image" Target="../media/image43.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ideo" Target="https://www.youtube.com/embed/EVS_yYQoLJg?feature=oembed" TargetMode="External"/><Relationship Id="rId6" Type="http://schemas.openxmlformats.org/officeDocument/2006/relationships/hyperlink" Target="https://youtu.be/EVS_yYQoLJg?si=fJvuvFWH3vJ3B0z9" TargetMode="External"/><Relationship Id="rId5" Type="http://schemas.openxmlformats.org/officeDocument/2006/relationships/image" Target="../media/image58.png"/><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440"/>
              <a:t>Probability: The Scientific Study of Uncertainty</a:t>
            </a:r>
            <a:endParaRPr sz="3440"/>
          </a:p>
        </p:txBody>
      </p:sp>
      <p:sp>
        <p:nvSpPr>
          <p:cNvPr id="170" name="Google Shape;170;p10"/>
          <p:cNvSpPr txBox="1">
            <a:spLocks noGrp="1"/>
          </p:cNvSpPr>
          <p:nvPr>
            <p:ph type="body" idx="1"/>
          </p:nvPr>
        </p:nvSpPr>
        <p:spPr>
          <a:xfrm>
            <a:off x="3347634" y="1152475"/>
            <a:ext cx="5484665"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b="1" u="sng"/>
              <a:t>probability</a:t>
            </a:r>
            <a:r>
              <a:rPr lang="en-US" b="1"/>
              <a:t>:</a:t>
            </a:r>
            <a:r>
              <a:rPr lang="en-US"/>
              <a:t> the likelihood an event will happen</a:t>
            </a:r>
            <a:endParaRPr/>
          </a:p>
          <a:p>
            <a:pPr marL="914400" lvl="1" indent="-457200" algn="l" rtl="0">
              <a:lnSpc>
                <a:spcPct val="115000"/>
              </a:lnSpc>
              <a:spcBef>
                <a:spcPts val="1200"/>
              </a:spcBef>
              <a:spcAft>
                <a:spcPts val="1200"/>
              </a:spcAft>
              <a:buSzPts val="2600"/>
              <a:buChar char="○"/>
            </a:pPr>
            <a:r>
              <a:rPr lang="en-US" u="sng"/>
              <a:t>example</a:t>
            </a:r>
            <a:r>
              <a:rPr lang="en-US"/>
              <a:t>: The likelihood of drawing a yellow gem, </a:t>
            </a:r>
            <a:r>
              <a:rPr lang="en-US" i="1">
                <a:latin typeface="Times New Roman"/>
                <a:ea typeface="Times New Roman"/>
                <a:cs typeface="Times New Roman"/>
                <a:sym typeface="Times New Roman"/>
              </a:rPr>
              <a:t>P</a:t>
            </a:r>
            <a:r>
              <a:rPr lang="en-US">
                <a:latin typeface="Times New Roman"/>
                <a:ea typeface="Times New Roman"/>
                <a:cs typeface="Times New Roman"/>
                <a:sym typeface="Times New Roman"/>
              </a:rPr>
              <a:t>(</a:t>
            </a:r>
            <a:r>
              <a:rPr lang="en-US" i="1">
                <a:latin typeface="Times New Roman"/>
                <a:ea typeface="Times New Roman"/>
                <a:cs typeface="Times New Roman"/>
                <a:sym typeface="Times New Roman"/>
              </a:rPr>
              <a:t>Y</a:t>
            </a:r>
            <a:r>
              <a:rPr lang="en-US">
                <a:latin typeface="Times New Roman"/>
                <a:ea typeface="Times New Roman"/>
                <a:cs typeface="Times New Roman"/>
                <a:sym typeface="Times New Roman"/>
              </a:rPr>
              <a:t>)</a:t>
            </a:r>
            <a:r>
              <a:rPr lang="en-US"/>
              <a:t>, from a bag is </a:t>
            </a:r>
            <a:r>
              <a:rPr lang="en-US">
                <a:latin typeface="Times New Roman"/>
                <a:ea typeface="Times New Roman"/>
                <a:cs typeface="Times New Roman"/>
                <a:sym typeface="Times New Roman"/>
              </a:rPr>
              <a:t>6/13</a:t>
            </a:r>
            <a:r>
              <a:rPr lang="en-US"/>
              <a:t>.</a:t>
            </a:r>
            <a:endParaRPr/>
          </a:p>
        </p:txBody>
      </p:sp>
      <p:pic>
        <p:nvPicPr>
          <p:cNvPr id="171" name="Google Shape;171;p10" descr="A pixel art of a bowl of food&#10;&#10;Description automatically generated"/>
          <p:cNvPicPr preferRelativeResize="0"/>
          <p:nvPr/>
        </p:nvPicPr>
        <p:blipFill rotWithShape="1">
          <a:blip r:embed="rId3">
            <a:alphaModFix/>
          </a:blip>
          <a:srcRect l="10153" t="6807" r="9665" b="1937"/>
          <a:stretch/>
        </p:blipFill>
        <p:spPr>
          <a:xfrm>
            <a:off x="180813" y="1119072"/>
            <a:ext cx="3084163" cy="3509755"/>
          </a:xfrm>
          <a:prstGeom prst="rect">
            <a:avLst/>
          </a:prstGeom>
          <a:noFill/>
          <a:ln>
            <a:noFill/>
          </a:ln>
          <a:effectLst>
            <a:outerShdw blurRad="76200" sy="23000" kx="1200000" algn="br" rotWithShape="0">
              <a:srgbClr val="000000">
                <a:alpha val="20000"/>
              </a:srgbClr>
            </a:outerShdw>
          </a:effectLst>
        </p:spPr>
      </p:pic>
      <p:pic>
        <p:nvPicPr>
          <p:cNvPr id="172" name="Google Shape;172;p10"/>
          <p:cNvPicPr preferRelativeResize="0"/>
          <p:nvPr/>
        </p:nvPicPr>
        <p:blipFill rotWithShape="1">
          <a:blip r:embed="rId4">
            <a:alphaModFix/>
          </a:blip>
          <a:srcRect/>
          <a:stretch/>
        </p:blipFill>
        <p:spPr>
          <a:xfrm>
            <a:off x="5385116" y="3841427"/>
            <a:ext cx="1409700" cy="787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440"/>
              <a:t>Probability: The Scientific Study of Uncertainty</a:t>
            </a:r>
            <a:endParaRPr sz="3440"/>
          </a:p>
        </p:txBody>
      </p:sp>
      <p:sp>
        <p:nvSpPr>
          <p:cNvPr id="178" name="Google Shape;178;p11"/>
          <p:cNvSpPr txBox="1">
            <a:spLocks noGrp="1"/>
          </p:cNvSpPr>
          <p:nvPr>
            <p:ph type="body" idx="1"/>
          </p:nvPr>
        </p:nvSpPr>
        <p:spPr>
          <a:xfrm>
            <a:off x="3347634" y="1152475"/>
            <a:ext cx="5484665"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Events are </a:t>
            </a:r>
            <a:r>
              <a:rPr lang="en-US" b="1" u="sng"/>
              <a:t>mutually exclusive</a:t>
            </a:r>
            <a:r>
              <a:rPr lang="en-US"/>
              <a:t> if the events cannot occur at the same time.</a:t>
            </a:r>
            <a:endParaRPr/>
          </a:p>
          <a:p>
            <a:pPr marL="914400" lvl="1" indent="-457200" algn="l" rtl="0">
              <a:lnSpc>
                <a:spcPct val="115000"/>
              </a:lnSpc>
              <a:spcBef>
                <a:spcPts val="1200"/>
              </a:spcBef>
              <a:spcAft>
                <a:spcPts val="1200"/>
              </a:spcAft>
              <a:buSzPts val="2600"/>
              <a:buChar char="○"/>
            </a:pPr>
            <a:r>
              <a:rPr lang="en-US"/>
              <a:t>Can you draw one gem from the bag that is both green and red? No.</a:t>
            </a:r>
            <a:endParaRPr/>
          </a:p>
        </p:txBody>
      </p:sp>
      <p:pic>
        <p:nvPicPr>
          <p:cNvPr id="179" name="Google Shape;179;p11" descr="A pixel art of a bowl of food&#10;&#10;Description automatically generated"/>
          <p:cNvPicPr preferRelativeResize="0"/>
          <p:nvPr/>
        </p:nvPicPr>
        <p:blipFill rotWithShape="1">
          <a:blip r:embed="rId3">
            <a:alphaModFix/>
          </a:blip>
          <a:srcRect l="10153" t="6807" r="9665" b="1937"/>
          <a:stretch/>
        </p:blipFill>
        <p:spPr>
          <a:xfrm>
            <a:off x="180813" y="1119072"/>
            <a:ext cx="3084163" cy="3509755"/>
          </a:xfrm>
          <a:prstGeom prst="rect">
            <a:avLst/>
          </a:prstGeom>
          <a:noFill/>
          <a:ln>
            <a:noFill/>
          </a:ln>
          <a:effectLst>
            <a:outerShdw blurRad="76200" sy="23000" kx="1200000" algn="br" rotWithShape="0">
              <a:srgbClr val="000000">
                <a:alpha val="2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440"/>
              <a:t>Mutually Exclusive Events</a:t>
            </a:r>
            <a:endParaRPr sz="3440"/>
          </a:p>
        </p:txBody>
      </p:sp>
      <p:sp>
        <p:nvSpPr>
          <p:cNvPr id="185" name="Google Shape;185;p12"/>
          <p:cNvSpPr txBox="1">
            <a:spLocks noGrp="1"/>
          </p:cNvSpPr>
          <p:nvPr>
            <p:ph type="body" idx="1"/>
          </p:nvPr>
        </p:nvSpPr>
        <p:spPr>
          <a:xfrm>
            <a:off x="3347634" y="1152475"/>
            <a:ext cx="5484665"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Let G = drawing a green gem from the bag.</a:t>
            </a:r>
            <a:endParaRPr/>
          </a:p>
          <a:p>
            <a:pPr marL="457200" lvl="0" indent="-457200" algn="l" rtl="0">
              <a:lnSpc>
                <a:spcPct val="115000"/>
              </a:lnSpc>
              <a:spcBef>
                <a:spcPts val="1200"/>
              </a:spcBef>
              <a:spcAft>
                <a:spcPts val="1200"/>
              </a:spcAft>
              <a:buSzPts val="2600"/>
              <a:buChar char="●"/>
            </a:pPr>
            <a:r>
              <a:rPr lang="en-US"/>
              <a:t>How many ways can each event occur? (drawing each colored gem)</a:t>
            </a:r>
            <a:endParaRPr/>
          </a:p>
        </p:txBody>
      </p:sp>
      <p:pic>
        <p:nvPicPr>
          <p:cNvPr id="186" name="Google Shape;186;p12" descr="A pixel art of a bowl of food&#10;&#10;Description automatically generated"/>
          <p:cNvPicPr preferRelativeResize="0"/>
          <p:nvPr/>
        </p:nvPicPr>
        <p:blipFill rotWithShape="1">
          <a:blip r:embed="rId3">
            <a:alphaModFix/>
          </a:blip>
          <a:srcRect l="10153" t="6807" r="9665" b="1937"/>
          <a:stretch/>
        </p:blipFill>
        <p:spPr>
          <a:xfrm>
            <a:off x="180813" y="1119072"/>
            <a:ext cx="3084163" cy="3509755"/>
          </a:xfrm>
          <a:prstGeom prst="rect">
            <a:avLst/>
          </a:prstGeom>
          <a:noFill/>
          <a:ln>
            <a:noFill/>
          </a:ln>
          <a:effectLst>
            <a:outerShdw blurRad="76200" sy="23000" kx="1200000" algn="br" rotWithShape="0">
              <a:srgbClr val="000000">
                <a:alpha val="20000"/>
              </a:srgbClr>
            </a:outerShdw>
          </a:effectLst>
        </p:spPr>
      </p:pic>
      <p:pic>
        <p:nvPicPr>
          <p:cNvPr id="187" name="Google Shape;187;p12" descr="A red and black pixelated object with a letter r&#10;&#10;Description automatically generated"/>
          <p:cNvPicPr preferRelativeResize="0"/>
          <p:nvPr/>
        </p:nvPicPr>
        <p:blipFill rotWithShape="1">
          <a:blip r:embed="rId4">
            <a:alphaModFix/>
          </a:blip>
          <a:srcRect/>
          <a:stretch/>
        </p:blipFill>
        <p:spPr>
          <a:xfrm>
            <a:off x="7073514" y="3482220"/>
            <a:ext cx="585939" cy="868680"/>
          </a:xfrm>
          <a:prstGeom prst="rect">
            <a:avLst/>
          </a:prstGeom>
          <a:noFill/>
          <a:ln>
            <a:noFill/>
          </a:ln>
        </p:spPr>
      </p:pic>
      <p:pic>
        <p:nvPicPr>
          <p:cNvPr id="188" name="Google Shape;188;p12" descr="A yellow and black rectangular object with a letter y&#10;&#10;Description automatically generated"/>
          <p:cNvPicPr preferRelativeResize="0"/>
          <p:nvPr/>
        </p:nvPicPr>
        <p:blipFill rotWithShape="1">
          <a:blip r:embed="rId5">
            <a:alphaModFix/>
          </a:blip>
          <a:srcRect/>
          <a:stretch/>
        </p:blipFill>
        <p:spPr>
          <a:xfrm>
            <a:off x="5752763" y="3501944"/>
            <a:ext cx="644417" cy="868680"/>
          </a:xfrm>
          <a:prstGeom prst="rect">
            <a:avLst/>
          </a:prstGeom>
          <a:noFill/>
          <a:ln>
            <a:noFill/>
          </a:ln>
        </p:spPr>
      </p:pic>
      <p:pic>
        <p:nvPicPr>
          <p:cNvPr id="189" name="Google Shape;189;p12" descr="A green and white rectangular object with a letter g&#10;&#10;Description automatically generated"/>
          <p:cNvPicPr preferRelativeResize="0"/>
          <p:nvPr/>
        </p:nvPicPr>
        <p:blipFill rotWithShape="1">
          <a:blip r:embed="rId6">
            <a:alphaModFix/>
          </a:blip>
          <a:srcRect/>
          <a:stretch/>
        </p:blipFill>
        <p:spPr>
          <a:xfrm>
            <a:off x="4449546" y="3482220"/>
            <a:ext cx="626883" cy="8708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sp>
        <p:nvSpPr>
          <p:cNvPr id="194" name="Google Shape;194;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Mutually Exclusive Events</a:t>
            </a:r>
            <a:endParaRPr sz="3640"/>
          </a:p>
        </p:txBody>
      </p:sp>
      <p:sp>
        <p:nvSpPr>
          <p:cNvPr id="195" name="Google Shape;195;p13"/>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Event A</a:t>
            </a:r>
            <a:br>
              <a:rPr lang="en-US"/>
            </a:br>
            <a:endParaRPr sz="500"/>
          </a:p>
          <a:p>
            <a:pPr marL="457200" lvl="0" indent="-457200" algn="l" rtl="0">
              <a:lnSpc>
                <a:spcPct val="115000"/>
              </a:lnSpc>
              <a:spcBef>
                <a:spcPts val="1200"/>
              </a:spcBef>
              <a:spcAft>
                <a:spcPts val="1200"/>
              </a:spcAft>
              <a:buSzPts val="2600"/>
              <a:buChar char="●"/>
            </a:pPr>
            <a:r>
              <a:rPr lang="en-US"/>
              <a:t> </a:t>
            </a:r>
            <a:endParaRPr/>
          </a:p>
        </p:txBody>
      </p:sp>
      <p:pic>
        <p:nvPicPr>
          <p:cNvPr id="196" name="Google Shape;196;p13"/>
          <p:cNvPicPr preferRelativeResize="0"/>
          <p:nvPr/>
        </p:nvPicPr>
        <p:blipFill rotWithShape="1">
          <a:blip r:embed="rId3">
            <a:alphaModFix/>
          </a:blip>
          <a:srcRect/>
          <a:stretch/>
        </p:blipFill>
        <p:spPr>
          <a:xfrm>
            <a:off x="2536497" y="1804547"/>
            <a:ext cx="5905500" cy="863600"/>
          </a:xfrm>
          <a:prstGeom prst="rect">
            <a:avLst/>
          </a:prstGeom>
          <a:noFill/>
          <a:ln>
            <a:noFill/>
          </a:ln>
        </p:spPr>
      </p:pic>
      <p:graphicFrame>
        <p:nvGraphicFramePr>
          <p:cNvPr id="197" name="Google Shape;197;p13"/>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822450">
                  <a:extLst>
                    <a:ext uri="{9D8B030D-6E8A-4147-A177-3AD203B41FA5}">
                      <a16:colId xmlns:a16="http://schemas.microsoft.com/office/drawing/2014/main" val="20000"/>
                    </a:ext>
                  </a:extLst>
                </a:gridCol>
                <a:gridCol w="299635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green gem?</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pic>
        <p:nvPicPr>
          <p:cNvPr id="198" name="Google Shape;198;p13"/>
          <p:cNvPicPr preferRelativeResize="0"/>
          <p:nvPr/>
        </p:nvPicPr>
        <p:blipFill rotWithShape="1">
          <a:blip r:embed="rId4">
            <a:alphaModFix/>
          </a:blip>
          <a:srcRect/>
          <a:stretch/>
        </p:blipFill>
        <p:spPr>
          <a:xfrm>
            <a:off x="2285680" y="3320219"/>
            <a:ext cx="808037" cy="376237"/>
          </a:xfrm>
          <a:prstGeom prst="rect">
            <a:avLst/>
          </a:prstGeom>
          <a:noFill/>
          <a:ln>
            <a:noFill/>
          </a:ln>
        </p:spPr>
      </p:pic>
      <p:pic>
        <p:nvPicPr>
          <p:cNvPr id="199" name="Google Shape;199;p13"/>
          <p:cNvPicPr preferRelativeResize="0"/>
          <p:nvPr/>
        </p:nvPicPr>
        <p:blipFill rotWithShape="1">
          <a:blip r:embed="rId5">
            <a:alphaModFix/>
          </a:blip>
          <a:srcRect/>
          <a:stretch/>
        </p:blipFill>
        <p:spPr>
          <a:xfrm>
            <a:off x="5284054" y="3294467"/>
            <a:ext cx="3426681" cy="1385254"/>
          </a:xfrm>
          <a:prstGeom prst="rect">
            <a:avLst/>
          </a:prstGeom>
          <a:noFill/>
          <a:ln>
            <a:noFill/>
          </a:ln>
        </p:spPr>
      </p:pic>
      <p:pic>
        <p:nvPicPr>
          <p:cNvPr id="200" name="Google Shape;200;p13" descr="A pixel art of a bowl of food&#10;&#10;Description automatically generated"/>
          <p:cNvPicPr preferRelativeResize="0"/>
          <p:nvPr/>
        </p:nvPicPr>
        <p:blipFill rotWithShape="1">
          <a:blip r:embed="rId6">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04"/>
        <p:cNvGrpSpPr/>
        <p:nvPr/>
      </p:nvGrpSpPr>
      <p:grpSpPr>
        <a:xfrm>
          <a:off x="0" y="0"/>
          <a:ext cx="0" cy="0"/>
          <a:chOff x="0" y="0"/>
          <a:chExt cx="0" cy="0"/>
        </a:xfrm>
      </p:grpSpPr>
      <p:sp>
        <p:nvSpPr>
          <p:cNvPr id="205" name="Google Shape;20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Mutually Exclusive Events</a:t>
            </a:r>
            <a:endParaRPr sz="3640"/>
          </a:p>
        </p:txBody>
      </p:sp>
      <p:sp>
        <p:nvSpPr>
          <p:cNvPr id="206" name="Google Shape;206;p14"/>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Event A</a:t>
            </a:r>
            <a:br>
              <a:rPr lang="en-US"/>
            </a:br>
            <a:endParaRPr sz="500"/>
          </a:p>
          <a:p>
            <a:pPr marL="457200" lvl="0" indent="-457200" algn="l" rtl="0">
              <a:lnSpc>
                <a:spcPct val="115000"/>
              </a:lnSpc>
              <a:spcBef>
                <a:spcPts val="1200"/>
              </a:spcBef>
              <a:spcAft>
                <a:spcPts val="1200"/>
              </a:spcAft>
              <a:buSzPts val="2600"/>
              <a:buChar char="●"/>
            </a:pPr>
            <a:r>
              <a:rPr lang="en-US"/>
              <a:t> </a:t>
            </a:r>
            <a:endParaRPr/>
          </a:p>
        </p:txBody>
      </p:sp>
      <p:pic>
        <p:nvPicPr>
          <p:cNvPr id="207" name="Google Shape;207;p14" descr="A pixel art of a bowl of food&#10;&#10;Description automatically generated"/>
          <p:cNvPicPr preferRelativeResize="0"/>
          <p:nvPr/>
        </p:nvPicPr>
        <p:blipFill rotWithShape="1">
          <a:blip r:embed="rId3">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pic>
        <p:nvPicPr>
          <p:cNvPr id="208" name="Google Shape;208;p14"/>
          <p:cNvPicPr preferRelativeResize="0"/>
          <p:nvPr/>
        </p:nvPicPr>
        <p:blipFill rotWithShape="1">
          <a:blip r:embed="rId4">
            <a:alphaModFix/>
          </a:blip>
          <a:srcRect/>
          <a:stretch/>
        </p:blipFill>
        <p:spPr>
          <a:xfrm>
            <a:off x="2536497" y="1804547"/>
            <a:ext cx="5905500" cy="863600"/>
          </a:xfrm>
          <a:prstGeom prst="rect">
            <a:avLst/>
          </a:prstGeom>
          <a:noFill/>
          <a:ln>
            <a:noFill/>
          </a:ln>
        </p:spPr>
      </p:pic>
      <p:graphicFrame>
        <p:nvGraphicFramePr>
          <p:cNvPr id="209" name="Google Shape;209;p14"/>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822450">
                  <a:extLst>
                    <a:ext uri="{9D8B030D-6E8A-4147-A177-3AD203B41FA5}">
                      <a16:colId xmlns:a16="http://schemas.microsoft.com/office/drawing/2014/main" val="20000"/>
                    </a:ext>
                  </a:extLst>
                </a:gridCol>
                <a:gridCol w="299635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green gem?</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pic>
        <p:nvPicPr>
          <p:cNvPr id="210" name="Google Shape;210;p14"/>
          <p:cNvPicPr preferRelativeResize="0"/>
          <p:nvPr/>
        </p:nvPicPr>
        <p:blipFill rotWithShape="1">
          <a:blip r:embed="rId5">
            <a:alphaModFix/>
          </a:blip>
          <a:srcRect/>
          <a:stretch/>
        </p:blipFill>
        <p:spPr>
          <a:xfrm>
            <a:off x="2283821" y="3199055"/>
            <a:ext cx="1122362" cy="601663"/>
          </a:xfrm>
          <a:prstGeom prst="rect">
            <a:avLst/>
          </a:prstGeom>
          <a:noFill/>
          <a:ln>
            <a:noFill/>
          </a:ln>
        </p:spPr>
      </p:pic>
      <p:grpSp>
        <p:nvGrpSpPr>
          <p:cNvPr id="211" name="Google Shape;211;p14"/>
          <p:cNvGrpSpPr/>
          <p:nvPr/>
        </p:nvGrpSpPr>
        <p:grpSpPr>
          <a:xfrm>
            <a:off x="5284054" y="3224885"/>
            <a:ext cx="3426681" cy="1454836"/>
            <a:chOff x="5284054" y="3224885"/>
            <a:chExt cx="3426681" cy="1454836"/>
          </a:xfrm>
        </p:grpSpPr>
        <p:pic>
          <p:nvPicPr>
            <p:cNvPr id="212" name="Google Shape;212;p14"/>
            <p:cNvPicPr preferRelativeResize="0"/>
            <p:nvPr/>
          </p:nvPicPr>
          <p:blipFill rotWithShape="1">
            <a:blip r:embed="rId6">
              <a:alphaModFix/>
            </a:blip>
            <a:srcRect/>
            <a:stretch/>
          </p:blipFill>
          <p:spPr>
            <a:xfrm>
              <a:off x="5284054" y="3294467"/>
              <a:ext cx="3426681" cy="1385254"/>
            </a:xfrm>
            <a:prstGeom prst="rect">
              <a:avLst/>
            </a:prstGeom>
            <a:noFill/>
            <a:ln>
              <a:noFill/>
            </a:ln>
          </p:spPr>
        </p:pic>
        <p:pic>
          <p:nvPicPr>
            <p:cNvPr id="213" name="Google Shape;213;p14"/>
            <p:cNvPicPr preferRelativeResize="0"/>
            <p:nvPr/>
          </p:nvPicPr>
          <p:blipFill rotWithShape="1">
            <a:blip r:embed="rId7">
              <a:alphaModFix/>
            </a:blip>
            <a:srcRect/>
            <a:stretch/>
          </p:blipFill>
          <p:spPr>
            <a:xfrm>
              <a:off x="5858715" y="4043721"/>
              <a:ext cx="203200" cy="279400"/>
            </a:xfrm>
            <a:prstGeom prst="rect">
              <a:avLst/>
            </a:prstGeom>
            <a:noFill/>
            <a:ln>
              <a:noFill/>
            </a:ln>
          </p:spPr>
        </p:pic>
        <p:pic>
          <p:nvPicPr>
            <p:cNvPr id="214" name="Google Shape;214;p14"/>
            <p:cNvPicPr preferRelativeResize="0"/>
            <p:nvPr/>
          </p:nvPicPr>
          <p:blipFill rotWithShape="1">
            <a:blip r:embed="rId8">
              <a:alphaModFix/>
            </a:blip>
            <a:srcRect/>
            <a:stretch/>
          </p:blipFill>
          <p:spPr>
            <a:xfrm>
              <a:off x="6908494" y="4040188"/>
              <a:ext cx="177800" cy="292100"/>
            </a:xfrm>
            <a:prstGeom prst="rect">
              <a:avLst/>
            </a:prstGeom>
            <a:noFill/>
            <a:ln>
              <a:noFill/>
            </a:ln>
          </p:spPr>
        </p:pic>
        <p:pic>
          <p:nvPicPr>
            <p:cNvPr id="215" name="Google Shape;215;p14"/>
            <p:cNvPicPr preferRelativeResize="0"/>
            <p:nvPr/>
          </p:nvPicPr>
          <p:blipFill rotWithShape="1">
            <a:blip r:embed="rId9">
              <a:alphaModFix/>
            </a:blip>
            <a:srcRect/>
            <a:stretch/>
          </p:blipFill>
          <p:spPr>
            <a:xfrm>
              <a:off x="7927707" y="4040188"/>
              <a:ext cx="190500" cy="292100"/>
            </a:xfrm>
            <a:prstGeom prst="rect">
              <a:avLst/>
            </a:prstGeom>
            <a:noFill/>
            <a:ln>
              <a:noFill/>
            </a:ln>
          </p:spPr>
        </p:pic>
        <p:pic>
          <p:nvPicPr>
            <p:cNvPr id="216" name="Google Shape;216;p14"/>
            <p:cNvPicPr preferRelativeResize="0"/>
            <p:nvPr/>
          </p:nvPicPr>
          <p:blipFill rotWithShape="1">
            <a:blip r:embed="rId10">
              <a:alphaModFix/>
            </a:blip>
            <a:srcRect/>
            <a:stretch/>
          </p:blipFill>
          <p:spPr>
            <a:xfrm>
              <a:off x="7405122" y="3224885"/>
              <a:ext cx="317500" cy="292100"/>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graphicFrame>
        <p:nvGraphicFramePr>
          <p:cNvPr id="221" name="Google Shape;221;p15"/>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982600">
                  <a:extLst>
                    <a:ext uri="{9D8B030D-6E8A-4147-A177-3AD203B41FA5}">
                      <a16:colId xmlns:a16="http://schemas.microsoft.com/office/drawing/2014/main" val="20000"/>
                    </a:ext>
                  </a:extLst>
                </a:gridCol>
                <a:gridCol w="283620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gem that is not green?</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pic>
        <p:nvPicPr>
          <p:cNvPr id="222" name="Google Shape;222;p15"/>
          <p:cNvPicPr preferRelativeResize="0"/>
          <p:nvPr/>
        </p:nvPicPr>
        <p:blipFill rotWithShape="1">
          <a:blip r:embed="rId3">
            <a:alphaModFix/>
          </a:blip>
          <a:srcRect/>
          <a:stretch/>
        </p:blipFill>
        <p:spPr>
          <a:xfrm>
            <a:off x="5284053" y="3294467"/>
            <a:ext cx="3426681" cy="1385254"/>
          </a:xfrm>
          <a:prstGeom prst="rect">
            <a:avLst/>
          </a:prstGeom>
          <a:noFill/>
          <a:ln>
            <a:noFill/>
          </a:ln>
        </p:spPr>
      </p:pic>
      <p:sp>
        <p:nvSpPr>
          <p:cNvPr id="223" name="Google Shape;22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Mutually Exclusive Events</a:t>
            </a:r>
            <a:endParaRPr sz="3640"/>
          </a:p>
        </p:txBody>
      </p:sp>
      <p:sp>
        <p:nvSpPr>
          <p:cNvPr id="224" name="Google Shape;224;p15"/>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the complement of event A</a:t>
            </a:r>
            <a:endParaRPr/>
          </a:p>
          <a:p>
            <a:pPr marL="457200" lvl="0" indent="-457200" algn="l" rtl="0">
              <a:lnSpc>
                <a:spcPct val="115000"/>
              </a:lnSpc>
              <a:spcBef>
                <a:spcPts val="1200"/>
              </a:spcBef>
              <a:spcAft>
                <a:spcPts val="1200"/>
              </a:spcAft>
              <a:buSzPts val="2600"/>
              <a:buChar char="●"/>
            </a:pPr>
            <a:r>
              <a:rPr lang="en-US"/>
              <a:t> </a:t>
            </a:r>
            <a:endParaRPr/>
          </a:p>
        </p:txBody>
      </p:sp>
      <p:pic>
        <p:nvPicPr>
          <p:cNvPr id="225" name="Google Shape;225;p15" descr="A pixel art of a bowl of food&#10;&#10;Description automatically generated"/>
          <p:cNvPicPr preferRelativeResize="0"/>
          <p:nvPr/>
        </p:nvPicPr>
        <p:blipFill rotWithShape="1">
          <a:blip r:embed="rId4">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pic>
        <p:nvPicPr>
          <p:cNvPr id="226" name="Google Shape;226;p15"/>
          <p:cNvPicPr preferRelativeResize="0"/>
          <p:nvPr/>
        </p:nvPicPr>
        <p:blipFill rotWithShape="1">
          <a:blip r:embed="rId5">
            <a:alphaModFix/>
          </a:blip>
          <a:srcRect/>
          <a:stretch/>
        </p:blipFill>
        <p:spPr>
          <a:xfrm>
            <a:off x="2649726" y="1877506"/>
            <a:ext cx="2311400" cy="469900"/>
          </a:xfrm>
          <a:prstGeom prst="rect">
            <a:avLst/>
          </a:prstGeom>
          <a:noFill/>
          <a:ln>
            <a:noFill/>
          </a:ln>
        </p:spPr>
      </p:pic>
      <p:pic>
        <p:nvPicPr>
          <p:cNvPr id="227" name="Google Shape;227;p15"/>
          <p:cNvPicPr preferRelativeResize="0"/>
          <p:nvPr/>
        </p:nvPicPr>
        <p:blipFill rotWithShape="1">
          <a:blip r:embed="rId6">
            <a:alphaModFix/>
          </a:blip>
          <a:srcRect/>
          <a:stretch/>
        </p:blipFill>
        <p:spPr>
          <a:xfrm>
            <a:off x="2428875" y="3340557"/>
            <a:ext cx="871538" cy="3762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31"/>
        <p:cNvGrpSpPr/>
        <p:nvPr/>
      </p:nvGrpSpPr>
      <p:grpSpPr>
        <a:xfrm>
          <a:off x="0" y="0"/>
          <a:ext cx="0" cy="0"/>
          <a:chOff x="0" y="0"/>
          <a:chExt cx="0" cy="0"/>
        </a:xfrm>
      </p:grpSpPr>
      <p:graphicFrame>
        <p:nvGraphicFramePr>
          <p:cNvPr id="232" name="Google Shape;232;p16"/>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982600">
                  <a:extLst>
                    <a:ext uri="{9D8B030D-6E8A-4147-A177-3AD203B41FA5}">
                      <a16:colId xmlns:a16="http://schemas.microsoft.com/office/drawing/2014/main" val="20000"/>
                    </a:ext>
                  </a:extLst>
                </a:gridCol>
                <a:gridCol w="283620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gem that is not green?</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sp>
        <p:nvSpPr>
          <p:cNvPr id="233" name="Google Shape;23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Mutually Exclusive Events</a:t>
            </a:r>
            <a:endParaRPr sz="3640"/>
          </a:p>
        </p:txBody>
      </p:sp>
      <p:sp>
        <p:nvSpPr>
          <p:cNvPr id="234" name="Google Shape;234;p16"/>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the Complement of Event A</a:t>
            </a:r>
            <a:endParaRPr/>
          </a:p>
          <a:p>
            <a:pPr marL="457200" lvl="0" indent="-457200" algn="l" rtl="0">
              <a:lnSpc>
                <a:spcPct val="115000"/>
              </a:lnSpc>
              <a:spcBef>
                <a:spcPts val="1200"/>
              </a:spcBef>
              <a:spcAft>
                <a:spcPts val="1200"/>
              </a:spcAft>
              <a:buSzPts val="2600"/>
              <a:buChar char="●"/>
            </a:pPr>
            <a:r>
              <a:rPr lang="en-US"/>
              <a:t> </a:t>
            </a:r>
            <a:endParaRPr/>
          </a:p>
        </p:txBody>
      </p:sp>
      <p:pic>
        <p:nvPicPr>
          <p:cNvPr id="235" name="Google Shape;235;p16" descr="A pixel art of a bowl of food&#10;&#10;Description automatically generated"/>
          <p:cNvPicPr preferRelativeResize="0"/>
          <p:nvPr/>
        </p:nvPicPr>
        <p:blipFill rotWithShape="1">
          <a:blip r:embed="rId3">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pic>
        <p:nvPicPr>
          <p:cNvPr id="236" name="Google Shape;236;p16"/>
          <p:cNvPicPr preferRelativeResize="0"/>
          <p:nvPr/>
        </p:nvPicPr>
        <p:blipFill rotWithShape="1">
          <a:blip r:embed="rId4">
            <a:alphaModFix/>
          </a:blip>
          <a:srcRect/>
          <a:stretch/>
        </p:blipFill>
        <p:spPr>
          <a:xfrm>
            <a:off x="2649726" y="1877506"/>
            <a:ext cx="2311400" cy="469900"/>
          </a:xfrm>
          <a:prstGeom prst="rect">
            <a:avLst/>
          </a:prstGeom>
          <a:noFill/>
          <a:ln>
            <a:noFill/>
          </a:ln>
        </p:spPr>
      </p:pic>
      <p:pic>
        <p:nvPicPr>
          <p:cNvPr id="237" name="Google Shape;237;p16"/>
          <p:cNvPicPr preferRelativeResize="0"/>
          <p:nvPr/>
        </p:nvPicPr>
        <p:blipFill rotWithShape="1">
          <a:blip r:embed="rId5">
            <a:alphaModFix/>
          </a:blip>
          <a:srcRect/>
          <a:stretch/>
        </p:blipFill>
        <p:spPr>
          <a:xfrm>
            <a:off x="2428875" y="3216645"/>
            <a:ext cx="1997075" cy="601663"/>
          </a:xfrm>
          <a:prstGeom prst="rect">
            <a:avLst/>
          </a:prstGeom>
          <a:noFill/>
          <a:ln>
            <a:noFill/>
          </a:ln>
        </p:spPr>
      </p:pic>
      <p:grpSp>
        <p:nvGrpSpPr>
          <p:cNvPr id="238" name="Google Shape;238;p16"/>
          <p:cNvGrpSpPr/>
          <p:nvPr/>
        </p:nvGrpSpPr>
        <p:grpSpPr>
          <a:xfrm>
            <a:off x="5284053" y="3224885"/>
            <a:ext cx="3426681" cy="1454836"/>
            <a:chOff x="5284053" y="3224885"/>
            <a:chExt cx="3426681" cy="1454836"/>
          </a:xfrm>
        </p:grpSpPr>
        <p:pic>
          <p:nvPicPr>
            <p:cNvPr id="239" name="Google Shape;239;p16"/>
            <p:cNvPicPr preferRelativeResize="0"/>
            <p:nvPr/>
          </p:nvPicPr>
          <p:blipFill rotWithShape="1">
            <a:blip r:embed="rId6">
              <a:alphaModFix/>
            </a:blip>
            <a:srcRect/>
            <a:stretch/>
          </p:blipFill>
          <p:spPr>
            <a:xfrm>
              <a:off x="5284053" y="3294467"/>
              <a:ext cx="3426681" cy="1385254"/>
            </a:xfrm>
            <a:prstGeom prst="rect">
              <a:avLst/>
            </a:prstGeom>
            <a:noFill/>
            <a:ln>
              <a:noFill/>
            </a:ln>
          </p:spPr>
        </p:pic>
        <p:pic>
          <p:nvPicPr>
            <p:cNvPr id="240" name="Google Shape;240;p16"/>
            <p:cNvPicPr preferRelativeResize="0"/>
            <p:nvPr/>
          </p:nvPicPr>
          <p:blipFill rotWithShape="1">
            <a:blip r:embed="rId7">
              <a:alphaModFix/>
            </a:blip>
            <a:srcRect/>
            <a:stretch/>
          </p:blipFill>
          <p:spPr>
            <a:xfrm>
              <a:off x="5858715" y="4043721"/>
              <a:ext cx="203200" cy="279400"/>
            </a:xfrm>
            <a:prstGeom prst="rect">
              <a:avLst/>
            </a:prstGeom>
            <a:noFill/>
            <a:ln>
              <a:noFill/>
            </a:ln>
          </p:spPr>
        </p:pic>
        <p:pic>
          <p:nvPicPr>
            <p:cNvPr id="241" name="Google Shape;241;p16"/>
            <p:cNvPicPr preferRelativeResize="0"/>
            <p:nvPr/>
          </p:nvPicPr>
          <p:blipFill rotWithShape="1">
            <a:blip r:embed="rId8">
              <a:alphaModFix/>
            </a:blip>
            <a:srcRect/>
            <a:stretch/>
          </p:blipFill>
          <p:spPr>
            <a:xfrm>
              <a:off x="6908494" y="4040188"/>
              <a:ext cx="177800" cy="292100"/>
            </a:xfrm>
            <a:prstGeom prst="rect">
              <a:avLst/>
            </a:prstGeom>
            <a:noFill/>
            <a:ln>
              <a:noFill/>
            </a:ln>
          </p:spPr>
        </p:pic>
        <p:pic>
          <p:nvPicPr>
            <p:cNvPr id="242" name="Google Shape;242;p16"/>
            <p:cNvPicPr preferRelativeResize="0"/>
            <p:nvPr/>
          </p:nvPicPr>
          <p:blipFill rotWithShape="1">
            <a:blip r:embed="rId9">
              <a:alphaModFix/>
            </a:blip>
            <a:srcRect/>
            <a:stretch/>
          </p:blipFill>
          <p:spPr>
            <a:xfrm>
              <a:off x="7927707" y="4040188"/>
              <a:ext cx="190500" cy="292100"/>
            </a:xfrm>
            <a:prstGeom prst="rect">
              <a:avLst/>
            </a:prstGeom>
            <a:noFill/>
            <a:ln>
              <a:noFill/>
            </a:ln>
          </p:spPr>
        </p:pic>
        <p:pic>
          <p:nvPicPr>
            <p:cNvPr id="243" name="Google Shape;243;p16"/>
            <p:cNvPicPr preferRelativeResize="0"/>
            <p:nvPr/>
          </p:nvPicPr>
          <p:blipFill rotWithShape="1">
            <a:blip r:embed="rId10">
              <a:alphaModFix/>
            </a:blip>
            <a:srcRect/>
            <a:stretch/>
          </p:blipFill>
          <p:spPr>
            <a:xfrm>
              <a:off x="7405122" y="3224885"/>
              <a:ext cx="317500" cy="292100"/>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47"/>
        <p:cNvGrpSpPr/>
        <p:nvPr/>
      </p:nvGrpSpPr>
      <p:grpSpPr>
        <a:xfrm>
          <a:off x="0" y="0"/>
          <a:ext cx="0" cy="0"/>
          <a:chOff x="0" y="0"/>
          <a:chExt cx="0" cy="0"/>
        </a:xfrm>
      </p:grpSpPr>
      <p:graphicFrame>
        <p:nvGraphicFramePr>
          <p:cNvPr id="248" name="Google Shape;248;p17"/>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822450">
                  <a:extLst>
                    <a:ext uri="{9D8B030D-6E8A-4147-A177-3AD203B41FA5}">
                      <a16:colId xmlns:a16="http://schemas.microsoft.com/office/drawing/2014/main" val="20000"/>
                    </a:ext>
                  </a:extLst>
                </a:gridCol>
                <a:gridCol w="299635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green </a:t>
                      </a:r>
                      <a:r>
                        <a:rPr lang="en-US" sz="2000" i="1" u="none" strike="noStrike" cap="none">
                          <a:latin typeface="Calibri"/>
                          <a:ea typeface="Calibri"/>
                          <a:cs typeface="Calibri"/>
                          <a:sym typeface="Calibri"/>
                        </a:rPr>
                        <a:t>or</a:t>
                      </a:r>
                      <a:r>
                        <a:rPr lang="en-US" sz="2000" u="none" strike="noStrike" cap="none">
                          <a:latin typeface="Calibri"/>
                          <a:ea typeface="Calibri"/>
                          <a:cs typeface="Calibri"/>
                          <a:sym typeface="Calibri"/>
                        </a:rPr>
                        <a:t> red gem?</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pic>
        <p:nvPicPr>
          <p:cNvPr id="249" name="Google Shape;249;p17"/>
          <p:cNvPicPr preferRelativeResize="0"/>
          <p:nvPr/>
        </p:nvPicPr>
        <p:blipFill rotWithShape="1">
          <a:blip r:embed="rId3">
            <a:alphaModFix/>
          </a:blip>
          <a:srcRect/>
          <a:stretch/>
        </p:blipFill>
        <p:spPr>
          <a:xfrm>
            <a:off x="5284053" y="3297723"/>
            <a:ext cx="3426681" cy="1385254"/>
          </a:xfrm>
          <a:prstGeom prst="rect">
            <a:avLst/>
          </a:prstGeom>
          <a:noFill/>
          <a:ln>
            <a:noFill/>
          </a:ln>
        </p:spPr>
      </p:pic>
      <p:sp>
        <p:nvSpPr>
          <p:cNvPr id="250" name="Google Shape;250;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Mutually Exclusive Events</a:t>
            </a:r>
            <a:endParaRPr sz="3640"/>
          </a:p>
        </p:txBody>
      </p:sp>
      <p:sp>
        <p:nvSpPr>
          <p:cNvPr id="251" name="Google Shape;251;p17"/>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Event A or Event B</a:t>
            </a:r>
            <a:endParaRPr/>
          </a:p>
          <a:p>
            <a:pPr marL="457200" lvl="0" indent="-457200" algn="l" rtl="0">
              <a:lnSpc>
                <a:spcPct val="115000"/>
              </a:lnSpc>
              <a:spcBef>
                <a:spcPts val="1200"/>
              </a:spcBef>
              <a:spcAft>
                <a:spcPts val="1200"/>
              </a:spcAft>
              <a:buSzPts val="2600"/>
              <a:buChar char="●"/>
            </a:pPr>
            <a:r>
              <a:rPr lang="en-US"/>
              <a:t> </a:t>
            </a:r>
            <a:endParaRPr/>
          </a:p>
        </p:txBody>
      </p:sp>
      <p:pic>
        <p:nvPicPr>
          <p:cNvPr id="252" name="Google Shape;252;p17" descr="A pixel art of a bowl of food&#10;&#10;Description automatically generated"/>
          <p:cNvPicPr preferRelativeResize="0"/>
          <p:nvPr/>
        </p:nvPicPr>
        <p:blipFill rotWithShape="1">
          <a:blip r:embed="rId4">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pic>
        <p:nvPicPr>
          <p:cNvPr id="253" name="Google Shape;253;p17"/>
          <p:cNvPicPr preferRelativeResize="0"/>
          <p:nvPr/>
        </p:nvPicPr>
        <p:blipFill rotWithShape="1">
          <a:blip r:embed="rId5">
            <a:alphaModFix/>
          </a:blip>
          <a:srcRect/>
          <a:stretch/>
        </p:blipFill>
        <p:spPr>
          <a:xfrm>
            <a:off x="2613806" y="1880610"/>
            <a:ext cx="3581400" cy="469900"/>
          </a:xfrm>
          <a:prstGeom prst="rect">
            <a:avLst/>
          </a:prstGeom>
          <a:noFill/>
          <a:ln>
            <a:noFill/>
          </a:ln>
        </p:spPr>
      </p:pic>
      <p:pic>
        <p:nvPicPr>
          <p:cNvPr id="254" name="Google Shape;254;p17"/>
          <p:cNvPicPr preferRelativeResize="0"/>
          <p:nvPr/>
        </p:nvPicPr>
        <p:blipFill rotWithShape="1">
          <a:blip r:embed="rId6">
            <a:alphaModFix/>
          </a:blip>
          <a:srcRect/>
          <a:stretch/>
        </p:blipFill>
        <p:spPr>
          <a:xfrm>
            <a:off x="2244806" y="3294467"/>
            <a:ext cx="1363662" cy="3762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58"/>
        <p:cNvGrpSpPr/>
        <p:nvPr/>
      </p:nvGrpSpPr>
      <p:grpSpPr>
        <a:xfrm>
          <a:off x="0" y="0"/>
          <a:ext cx="0" cy="0"/>
          <a:chOff x="0" y="0"/>
          <a:chExt cx="0" cy="0"/>
        </a:xfrm>
      </p:grpSpPr>
      <p:graphicFrame>
        <p:nvGraphicFramePr>
          <p:cNvPr id="259" name="Google Shape;259;p18"/>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822450">
                  <a:extLst>
                    <a:ext uri="{9D8B030D-6E8A-4147-A177-3AD203B41FA5}">
                      <a16:colId xmlns:a16="http://schemas.microsoft.com/office/drawing/2014/main" val="20000"/>
                    </a:ext>
                  </a:extLst>
                </a:gridCol>
                <a:gridCol w="299635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green </a:t>
                      </a:r>
                      <a:r>
                        <a:rPr lang="en-US" sz="2000" i="1" u="none" strike="noStrike" cap="none">
                          <a:latin typeface="Calibri"/>
                          <a:ea typeface="Calibri"/>
                          <a:cs typeface="Calibri"/>
                          <a:sym typeface="Calibri"/>
                        </a:rPr>
                        <a:t>or</a:t>
                      </a:r>
                      <a:r>
                        <a:rPr lang="en-US" sz="2000" u="none" strike="noStrike" cap="none">
                          <a:latin typeface="Calibri"/>
                          <a:ea typeface="Calibri"/>
                          <a:cs typeface="Calibri"/>
                          <a:sym typeface="Calibri"/>
                        </a:rPr>
                        <a:t> red gem?</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sp>
        <p:nvSpPr>
          <p:cNvPr id="260" name="Google Shape;260;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Mutually Exclusive Events</a:t>
            </a:r>
            <a:endParaRPr/>
          </a:p>
        </p:txBody>
      </p:sp>
      <p:sp>
        <p:nvSpPr>
          <p:cNvPr id="261" name="Google Shape;261;p18"/>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Event A or Event B</a:t>
            </a:r>
            <a:endParaRPr/>
          </a:p>
          <a:p>
            <a:pPr marL="457200" lvl="0" indent="-457200" algn="l" rtl="0">
              <a:lnSpc>
                <a:spcPct val="115000"/>
              </a:lnSpc>
              <a:spcBef>
                <a:spcPts val="1200"/>
              </a:spcBef>
              <a:spcAft>
                <a:spcPts val="1200"/>
              </a:spcAft>
              <a:buSzPts val="2600"/>
              <a:buChar char="●"/>
            </a:pPr>
            <a:r>
              <a:rPr lang="en-US"/>
              <a:t> </a:t>
            </a:r>
            <a:endParaRPr/>
          </a:p>
        </p:txBody>
      </p:sp>
      <p:pic>
        <p:nvPicPr>
          <p:cNvPr id="262" name="Google Shape;262;p18" descr="A pixel art of a bowl of food&#10;&#10;Description automatically generated"/>
          <p:cNvPicPr preferRelativeResize="0"/>
          <p:nvPr/>
        </p:nvPicPr>
        <p:blipFill rotWithShape="1">
          <a:blip r:embed="rId3">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pic>
        <p:nvPicPr>
          <p:cNvPr id="263" name="Google Shape;263;p18"/>
          <p:cNvPicPr preferRelativeResize="0"/>
          <p:nvPr/>
        </p:nvPicPr>
        <p:blipFill rotWithShape="1">
          <a:blip r:embed="rId4">
            <a:alphaModFix/>
          </a:blip>
          <a:srcRect/>
          <a:stretch/>
        </p:blipFill>
        <p:spPr>
          <a:xfrm>
            <a:off x="2613806" y="1880610"/>
            <a:ext cx="3581400" cy="469900"/>
          </a:xfrm>
          <a:prstGeom prst="rect">
            <a:avLst/>
          </a:prstGeom>
          <a:noFill/>
          <a:ln>
            <a:noFill/>
          </a:ln>
        </p:spPr>
      </p:pic>
      <p:pic>
        <p:nvPicPr>
          <p:cNvPr id="264" name="Google Shape;264;p18"/>
          <p:cNvPicPr preferRelativeResize="0"/>
          <p:nvPr/>
        </p:nvPicPr>
        <p:blipFill rotWithShape="1">
          <a:blip r:embed="rId5">
            <a:alphaModFix/>
          </a:blip>
          <a:srcRect/>
          <a:stretch/>
        </p:blipFill>
        <p:spPr>
          <a:xfrm>
            <a:off x="2241127" y="3306957"/>
            <a:ext cx="2778125" cy="1027113"/>
          </a:xfrm>
          <a:prstGeom prst="rect">
            <a:avLst/>
          </a:prstGeom>
          <a:noFill/>
          <a:ln>
            <a:noFill/>
          </a:ln>
        </p:spPr>
      </p:pic>
      <p:grpSp>
        <p:nvGrpSpPr>
          <p:cNvPr id="265" name="Google Shape;265;p18"/>
          <p:cNvGrpSpPr/>
          <p:nvPr/>
        </p:nvGrpSpPr>
        <p:grpSpPr>
          <a:xfrm>
            <a:off x="5284053" y="3224885"/>
            <a:ext cx="3426681" cy="1458092"/>
            <a:chOff x="5284053" y="3224885"/>
            <a:chExt cx="3426681" cy="1458092"/>
          </a:xfrm>
        </p:grpSpPr>
        <p:pic>
          <p:nvPicPr>
            <p:cNvPr id="266" name="Google Shape;266;p18"/>
            <p:cNvPicPr preferRelativeResize="0"/>
            <p:nvPr/>
          </p:nvPicPr>
          <p:blipFill rotWithShape="1">
            <a:blip r:embed="rId6">
              <a:alphaModFix/>
            </a:blip>
            <a:srcRect/>
            <a:stretch/>
          </p:blipFill>
          <p:spPr>
            <a:xfrm>
              <a:off x="5284053" y="3297723"/>
              <a:ext cx="3426681" cy="1385254"/>
            </a:xfrm>
            <a:prstGeom prst="rect">
              <a:avLst/>
            </a:prstGeom>
            <a:noFill/>
            <a:ln>
              <a:noFill/>
            </a:ln>
          </p:spPr>
        </p:pic>
        <p:pic>
          <p:nvPicPr>
            <p:cNvPr id="267" name="Google Shape;267;p18"/>
            <p:cNvPicPr preferRelativeResize="0"/>
            <p:nvPr/>
          </p:nvPicPr>
          <p:blipFill rotWithShape="1">
            <a:blip r:embed="rId7">
              <a:alphaModFix/>
            </a:blip>
            <a:srcRect/>
            <a:stretch/>
          </p:blipFill>
          <p:spPr>
            <a:xfrm>
              <a:off x="5858715" y="4043721"/>
              <a:ext cx="203200" cy="279400"/>
            </a:xfrm>
            <a:prstGeom prst="rect">
              <a:avLst/>
            </a:prstGeom>
            <a:noFill/>
            <a:ln>
              <a:noFill/>
            </a:ln>
          </p:spPr>
        </p:pic>
        <p:pic>
          <p:nvPicPr>
            <p:cNvPr id="268" name="Google Shape;268;p18"/>
            <p:cNvPicPr preferRelativeResize="0"/>
            <p:nvPr/>
          </p:nvPicPr>
          <p:blipFill rotWithShape="1">
            <a:blip r:embed="rId8">
              <a:alphaModFix/>
            </a:blip>
            <a:srcRect/>
            <a:stretch/>
          </p:blipFill>
          <p:spPr>
            <a:xfrm>
              <a:off x="6908494" y="4040188"/>
              <a:ext cx="177800" cy="292100"/>
            </a:xfrm>
            <a:prstGeom prst="rect">
              <a:avLst/>
            </a:prstGeom>
            <a:noFill/>
            <a:ln>
              <a:noFill/>
            </a:ln>
          </p:spPr>
        </p:pic>
        <p:pic>
          <p:nvPicPr>
            <p:cNvPr id="269" name="Google Shape;269;p18"/>
            <p:cNvPicPr preferRelativeResize="0"/>
            <p:nvPr/>
          </p:nvPicPr>
          <p:blipFill rotWithShape="1">
            <a:blip r:embed="rId9">
              <a:alphaModFix/>
            </a:blip>
            <a:srcRect/>
            <a:stretch/>
          </p:blipFill>
          <p:spPr>
            <a:xfrm>
              <a:off x="7927707" y="4040188"/>
              <a:ext cx="190500" cy="292100"/>
            </a:xfrm>
            <a:prstGeom prst="rect">
              <a:avLst/>
            </a:prstGeom>
            <a:noFill/>
            <a:ln>
              <a:noFill/>
            </a:ln>
          </p:spPr>
        </p:pic>
        <p:pic>
          <p:nvPicPr>
            <p:cNvPr id="270" name="Google Shape;270;p18"/>
            <p:cNvPicPr preferRelativeResize="0"/>
            <p:nvPr/>
          </p:nvPicPr>
          <p:blipFill rotWithShape="1">
            <a:blip r:embed="rId10">
              <a:alphaModFix/>
            </a:blip>
            <a:srcRect/>
            <a:stretch/>
          </p:blipFill>
          <p:spPr>
            <a:xfrm>
              <a:off x="7405122" y="3224885"/>
              <a:ext cx="317500" cy="292100"/>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74"/>
        <p:cNvGrpSpPr/>
        <p:nvPr/>
      </p:nvGrpSpPr>
      <p:grpSpPr>
        <a:xfrm>
          <a:off x="0" y="0"/>
          <a:ext cx="0" cy="0"/>
          <a:chOff x="0" y="0"/>
          <a:chExt cx="0" cy="0"/>
        </a:xfrm>
      </p:grpSpPr>
      <p:sp>
        <p:nvSpPr>
          <p:cNvPr id="275" name="Google Shape;275;p19"/>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6" name="Google Shape;27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277" name="Google Shape;277;p19"/>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1200"/>
              </a:spcAft>
              <a:buSzPct val="117647"/>
              <a:buNone/>
            </a:pPr>
            <a:r>
              <a:rPr lang="en-US"/>
              <a:t>A survey asked 100 students on what device they played video games. The results showed that 50 students play video games on their console, 45 students play video games on their PC, and 15 students play video games on their console and PC.</a:t>
            </a:r>
            <a:endParaRPr/>
          </a:p>
        </p:txBody>
      </p:sp>
      <p:pic>
        <p:nvPicPr>
          <p:cNvPr id="278" name="Google Shape;278;p19"/>
          <p:cNvPicPr preferRelativeResize="0"/>
          <p:nvPr/>
        </p:nvPicPr>
        <p:blipFill rotWithShape="1">
          <a:blip r:embed="rId3">
            <a:alphaModFix/>
          </a:blip>
          <a:srcRect/>
          <a:stretch/>
        </p:blipFill>
        <p:spPr>
          <a:xfrm>
            <a:off x="4825186" y="1386347"/>
            <a:ext cx="3846963" cy="26394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a3263ba41a_0_10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Power Up: Math ACT Prep, </a:t>
            </a:r>
            <a:br>
              <a:rPr lang="en-US"/>
            </a:br>
            <a:r>
              <a:rPr lang="en-US"/>
              <a:t>Week 4</a:t>
            </a:r>
            <a:endParaRPr/>
          </a:p>
        </p:txBody>
      </p:sp>
      <p:sp>
        <p:nvSpPr>
          <p:cNvPr id="117" name="Google Shape;117;g2a3263ba41a_0_10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Probability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82"/>
        <p:cNvGrpSpPr/>
        <p:nvPr/>
      </p:nvGrpSpPr>
      <p:grpSpPr>
        <a:xfrm>
          <a:off x="0" y="0"/>
          <a:ext cx="0" cy="0"/>
          <a:chOff x="0" y="0"/>
          <a:chExt cx="0" cy="0"/>
        </a:xfrm>
      </p:grpSpPr>
      <p:sp>
        <p:nvSpPr>
          <p:cNvPr id="283" name="Google Shape;28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284" name="Google Shape;284;p20"/>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1200"/>
              </a:spcAft>
              <a:buSzPct val="117647"/>
              <a:buNone/>
            </a:pPr>
            <a:r>
              <a:rPr lang="en-US"/>
              <a:t>A survey asked 100 students on what device they played video games. The results showed that 50 students play video games on their console, 45 students play video games on their PC, and 15 students play video games on their console and PC.</a:t>
            </a:r>
            <a:endParaRPr/>
          </a:p>
        </p:txBody>
      </p:sp>
      <p:grpSp>
        <p:nvGrpSpPr>
          <p:cNvPr id="285" name="Google Shape;285;p20"/>
          <p:cNvGrpSpPr/>
          <p:nvPr/>
        </p:nvGrpSpPr>
        <p:grpSpPr>
          <a:xfrm>
            <a:off x="4473442" y="1231364"/>
            <a:ext cx="4510408" cy="3092664"/>
            <a:chOff x="4473442" y="1231364"/>
            <a:chExt cx="4510408" cy="3092664"/>
          </a:xfrm>
        </p:grpSpPr>
        <p:sp>
          <p:nvSpPr>
            <p:cNvPr id="286" name="Google Shape;286;p20"/>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87" name="Google Shape;287;p20"/>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288" name="Google Shape;288;p20"/>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289" name="Google Shape;289;p20"/>
            <p:cNvPicPr preferRelativeResize="0"/>
            <p:nvPr/>
          </p:nvPicPr>
          <p:blipFill rotWithShape="1">
            <a:blip r:embed="rId5">
              <a:alphaModFix/>
            </a:blip>
            <a:srcRect/>
            <a:stretch/>
          </p:blipFill>
          <p:spPr>
            <a:xfrm>
              <a:off x="7712990" y="1328388"/>
              <a:ext cx="495300" cy="292100"/>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93"/>
        <p:cNvGrpSpPr/>
        <p:nvPr/>
      </p:nvGrpSpPr>
      <p:grpSpPr>
        <a:xfrm>
          <a:off x="0" y="0"/>
          <a:ext cx="0" cy="0"/>
          <a:chOff x="0" y="0"/>
          <a:chExt cx="0" cy="0"/>
        </a:xfrm>
      </p:grpSpPr>
      <p:sp>
        <p:nvSpPr>
          <p:cNvPr id="294" name="Google Shape;294;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295" name="Google Shape;295;p21"/>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1200"/>
              </a:spcAft>
              <a:buSzPct val="117647"/>
              <a:buNone/>
            </a:pPr>
            <a:r>
              <a:rPr lang="en-US"/>
              <a:t>A survey asked 100 students on what device they played video games. The results showed that 50 students play video games on their console, 45 students play video games on their PC, and 15 students play video games on their console and PC.</a:t>
            </a:r>
            <a:endParaRPr/>
          </a:p>
        </p:txBody>
      </p:sp>
      <p:grpSp>
        <p:nvGrpSpPr>
          <p:cNvPr id="296" name="Google Shape;296;p21"/>
          <p:cNvGrpSpPr/>
          <p:nvPr/>
        </p:nvGrpSpPr>
        <p:grpSpPr>
          <a:xfrm>
            <a:off x="4473442" y="1231364"/>
            <a:ext cx="4510408" cy="3092664"/>
            <a:chOff x="4473442" y="1231364"/>
            <a:chExt cx="4510408" cy="3092664"/>
          </a:xfrm>
        </p:grpSpPr>
        <p:sp>
          <p:nvSpPr>
            <p:cNvPr id="297" name="Google Shape;297;p21"/>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98" name="Google Shape;298;p21"/>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299" name="Google Shape;299;p21"/>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300" name="Google Shape;300;p21"/>
            <p:cNvPicPr preferRelativeResize="0"/>
            <p:nvPr/>
          </p:nvPicPr>
          <p:blipFill rotWithShape="1">
            <a:blip r:embed="rId5">
              <a:alphaModFix/>
            </a:blip>
            <a:srcRect/>
            <a:stretch/>
          </p:blipFill>
          <p:spPr>
            <a:xfrm>
              <a:off x="7712990" y="1328388"/>
              <a:ext cx="495300" cy="292100"/>
            </a:xfrm>
            <a:prstGeom prst="rect">
              <a:avLst/>
            </a:prstGeom>
            <a:noFill/>
            <a:ln>
              <a:noFill/>
            </a:ln>
          </p:spPr>
        </p:pic>
        <p:pic>
          <p:nvPicPr>
            <p:cNvPr id="301" name="Google Shape;301;p21"/>
            <p:cNvPicPr preferRelativeResize="0"/>
            <p:nvPr/>
          </p:nvPicPr>
          <p:blipFill rotWithShape="1">
            <a:blip r:embed="rId6">
              <a:alphaModFix/>
            </a:blip>
            <a:srcRect/>
            <a:stretch/>
          </p:blipFill>
          <p:spPr>
            <a:xfrm>
              <a:off x="5922843" y="2850129"/>
              <a:ext cx="355600" cy="292100"/>
            </a:xfrm>
            <a:prstGeom prst="rect">
              <a:avLst/>
            </a:prstGeom>
            <a:noFill/>
            <a:ln>
              <a:noFill/>
            </a:ln>
          </p:spPr>
        </p:pic>
        <p:pic>
          <p:nvPicPr>
            <p:cNvPr id="302" name="Google Shape;302;p21"/>
            <p:cNvPicPr preferRelativeResize="0"/>
            <p:nvPr/>
          </p:nvPicPr>
          <p:blipFill rotWithShape="1">
            <a:blip r:embed="rId7">
              <a:alphaModFix/>
            </a:blip>
            <a:srcRect/>
            <a:stretch/>
          </p:blipFill>
          <p:spPr>
            <a:xfrm>
              <a:off x="7198300" y="2850129"/>
              <a:ext cx="355600" cy="292100"/>
            </a:xfrm>
            <a:prstGeom prst="rect">
              <a:avLst/>
            </a:prstGeom>
            <a:noFill/>
            <a:ln>
              <a:noFill/>
            </a:ln>
          </p:spPr>
        </p:pic>
        <p:pic>
          <p:nvPicPr>
            <p:cNvPr id="303" name="Google Shape;303;p21"/>
            <p:cNvPicPr preferRelativeResize="0"/>
            <p:nvPr/>
          </p:nvPicPr>
          <p:blipFill rotWithShape="1">
            <a:blip r:embed="rId8">
              <a:alphaModFix/>
            </a:blip>
            <a:srcRect/>
            <a:stretch/>
          </p:blipFill>
          <p:spPr>
            <a:xfrm>
              <a:off x="8208290" y="1928276"/>
              <a:ext cx="368300" cy="292100"/>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07"/>
        <p:cNvGrpSpPr/>
        <p:nvPr/>
      </p:nvGrpSpPr>
      <p:grpSpPr>
        <a:xfrm>
          <a:off x="0" y="0"/>
          <a:ext cx="0" cy="0"/>
          <a:chOff x="0" y="0"/>
          <a:chExt cx="0" cy="0"/>
        </a:xfrm>
      </p:grpSpPr>
      <p:sp>
        <p:nvSpPr>
          <p:cNvPr id="308" name="Google Shape;308;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309" name="Google Shape;309;p22"/>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1200"/>
              </a:spcAft>
              <a:buSzPts val="2600"/>
              <a:buFont typeface="Arial"/>
              <a:buAutoNum type="arabicParenR"/>
            </a:pPr>
            <a:r>
              <a:rPr lang="en-US"/>
              <a:t>…probability …neither …console nor PC?</a:t>
            </a:r>
            <a:endParaRPr/>
          </a:p>
        </p:txBody>
      </p:sp>
      <p:grpSp>
        <p:nvGrpSpPr>
          <p:cNvPr id="310" name="Google Shape;310;p22"/>
          <p:cNvGrpSpPr/>
          <p:nvPr/>
        </p:nvGrpSpPr>
        <p:grpSpPr>
          <a:xfrm>
            <a:off x="4473442" y="1231364"/>
            <a:ext cx="4510408" cy="3092664"/>
            <a:chOff x="4473442" y="1231364"/>
            <a:chExt cx="4510408" cy="3092664"/>
          </a:xfrm>
        </p:grpSpPr>
        <p:sp>
          <p:nvSpPr>
            <p:cNvPr id="311" name="Google Shape;311;p22"/>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12" name="Google Shape;312;p22"/>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313" name="Google Shape;313;p22"/>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314" name="Google Shape;314;p22"/>
            <p:cNvPicPr preferRelativeResize="0"/>
            <p:nvPr/>
          </p:nvPicPr>
          <p:blipFill rotWithShape="1">
            <a:blip r:embed="rId5">
              <a:alphaModFix/>
            </a:blip>
            <a:srcRect/>
            <a:stretch/>
          </p:blipFill>
          <p:spPr>
            <a:xfrm>
              <a:off x="7712990" y="1328388"/>
              <a:ext cx="495300" cy="292100"/>
            </a:xfrm>
            <a:prstGeom prst="rect">
              <a:avLst/>
            </a:prstGeom>
            <a:noFill/>
            <a:ln>
              <a:noFill/>
            </a:ln>
          </p:spPr>
        </p:pic>
        <p:pic>
          <p:nvPicPr>
            <p:cNvPr id="315" name="Google Shape;315;p22"/>
            <p:cNvPicPr preferRelativeResize="0"/>
            <p:nvPr/>
          </p:nvPicPr>
          <p:blipFill rotWithShape="1">
            <a:blip r:embed="rId6">
              <a:alphaModFix/>
            </a:blip>
            <a:srcRect/>
            <a:stretch/>
          </p:blipFill>
          <p:spPr>
            <a:xfrm>
              <a:off x="5922843" y="2850129"/>
              <a:ext cx="355600" cy="292100"/>
            </a:xfrm>
            <a:prstGeom prst="rect">
              <a:avLst/>
            </a:prstGeom>
            <a:noFill/>
            <a:ln>
              <a:noFill/>
            </a:ln>
          </p:spPr>
        </p:pic>
        <p:pic>
          <p:nvPicPr>
            <p:cNvPr id="316" name="Google Shape;316;p22"/>
            <p:cNvPicPr preferRelativeResize="0"/>
            <p:nvPr/>
          </p:nvPicPr>
          <p:blipFill rotWithShape="1">
            <a:blip r:embed="rId7">
              <a:alphaModFix/>
            </a:blip>
            <a:srcRect/>
            <a:stretch/>
          </p:blipFill>
          <p:spPr>
            <a:xfrm>
              <a:off x="7198300" y="2850129"/>
              <a:ext cx="355600" cy="292100"/>
            </a:xfrm>
            <a:prstGeom prst="rect">
              <a:avLst/>
            </a:prstGeom>
            <a:noFill/>
            <a:ln>
              <a:noFill/>
            </a:ln>
          </p:spPr>
        </p:pic>
        <p:pic>
          <p:nvPicPr>
            <p:cNvPr id="317" name="Google Shape;317;p22"/>
            <p:cNvPicPr preferRelativeResize="0"/>
            <p:nvPr/>
          </p:nvPicPr>
          <p:blipFill rotWithShape="1">
            <a:blip r:embed="rId8">
              <a:alphaModFix/>
            </a:blip>
            <a:srcRect/>
            <a:stretch/>
          </p:blipFill>
          <p:spPr>
            <a:xfrm>
              <a:off x="8208290" y="1928276"/>
              <a:ext cx="368300" cy="292100"/>
            </a:xfrm>
            <a:prstGeom prst="rect">
              <a:avLst/>
            </a:prstGeom>
            <a:noFill/>
            <a:ln>
              <a:noFill/>
            </a:ln>
          </p:spPr>
        </p:pic>
      </p:grpSp>
      <p:pic>
        <p:nvPicPr>
          <p:cNvPr id="318" name="Google Shape;318;p22"/>
          <p:cNvPicPr preferRelativeResize="0"/>
          <p:nvPr/>
        </p:nvPicPr>
        <p:blipFill rotWithShape="1">
          <a:blip r:embed="rId9">
            <a:alphaModFix/>
          </a:blip>
          <a:srcRect/>
          <a:stretch/>
        </p:blipFill>
        <p:spPr>
          <a:xfrm>
            <a:off x="822325" y="3251200"/>
            <a:ext cx="3057525" cy="774700"/>
          </a:xfrm>
          <a:prstGeom prst="rect">
            <a:avLst/>
          </a:prstGeom>
          <a:noFill/>
          <a:ln>
            <a:noFill/>
          </a:ln>
        </p:spPr>
      </p:pic>
      <p:sp>
        <p:nvSpPr>
          <p:cNvPr id="319" name="Google Shape;319;p22"/>
          <p:cNvSpPr/>
          <p:nvPr/>
        </p:nvSpPr>
        <p:spPr>
          <a:xfrm>
            <a:off x="707756" y="3152775"/>
            <a:ext cx="3301139" cy="985272"/>
          </a:xfrm>
          <a:prstGeom prst="roundRect">
            <a:avLst>
              <a:gd name="adj" fmla="val 16667"/>
            </a:avLst>
          </a:prstGeom>
          <a:noFill/>
          <a:ln w="25400" cap="flat" cmpd="sng">
            <a:solidFill>
              <a:srgbClr val="FFAB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23"/>
        <p:cNvGrpSpPr/>
        <p:nvPr/>
      </p:nvGrpSpPr>
      <p:grpSpPr>
        <a:xfrm>
          <a:off x="0" y="0"/>
          <a:ext cx="0" cy="0"/>
          <a:chOff x="0" y="0"/>
          <a:chExt cx="0" cy="0"/>
        </a:xfrm>
      </p:grpSpPr>
      <p:sp>
        <p:nvSpPr>
          <p:cNvPr id="324" name="Google Shape;324;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325" name="Google Shape;325;p23"/>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1200"/>
              </a:spcAft>
              <a:buSzPts val="2600"/>
              <a:buFont typeface="Arial"/>
              <a:buAutoNum type="arabicParenR" startAt="2"/>
            </a:pPr>
            <a:r>
              <a:rPr lang="en-US"/>
              <a:t>…probability …either </a:t>
            </a:r>
            <a:br>
              <a:rPr lang="en-US"/>
            </a:br>
            <a:r>
              <a:rPr lang="en-US"/>
              <a:t>…console or PC?</a:t>
            </a:r>
            <a:endParaRPr/>
          </a:p>
        </p:txBody>
      </p:sp>
      <p:grpSp>
        <p:nvGrpSpPr>
          <p:cNvPr id="326" name="Google Shape;326;p23"/>
          <p:cNvGrpSpPr/>
          <p:nvPr/>
        </p:nvGrpSpPr>
        <p:grpSpPr>
          <a:xfrm>
            <a:off x="4473442" y="1231364"/>
            <a:ext cx="4510408" cy="3092664"/>
            <a:chOff x="4473442" y="1231364"/>
            <a:chExt cx="4510408" cy="3092664"/>
          </a:xfrm>
        </p:grpSpPr>
        <p:sp>
          <p:nvSpPr>
            <p:cNvPr id="327" name="Google Shape;327;p23"/>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28" name="Google Shape;328;p23"/>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329" name="Google Shape;329;p23"/>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330" name="Google Shape;330;p23"/>
            <p:cNvPicPr preferRelativeResize="0"/>
            <p:nvPr/>
          </p:nvPicPr>
          <p:blipFill rotWithShape="1">
            <a:blip r:embed="rId5">
              <a:alphaModFix/>
            </a:blip>
            <a:srcRect/>
            <a:stretch/>
          </p:blipFill>
          <p:spPr>
            <a:xfrm>
              <a:off x="7712990" y="1328388"/>
              <a:ext cx="495300" cy="292100"/>
            </a:xfrm>
            <a:prstGeom prst="rect">
              <a:avLst/>
            </a:prstGeom>
            <a:noFill/>
            <a:ln>
              <a:noFill/>
            </a:ln>
          </p:spPr>
        </p:pic>
        <p:pic>
          <p:nvPicPr>
            <p:cNvPr id="331" name="Google Shape;331;p23"/>
            <p:cNvPicPr preferRelativeResize="0"/>
            <p:nvPr/>
          </p:nvPicPr>
          <p:blipFill rotWithShape="1">
            <a:blip r:embed="rId6">
              <a:alphaModFix/>
            </a:blip>
            <a:srcRect/>
            <a:stretch/>
          </p:blipFill>
          <p:spPr>
            <a:xfrm>
              <a:off x="5922843" y="2850129"/>
              <a:ext cx="355600" cy="292100"/>
            </a:xfrm>
            <a:prstGeom prst="rect">
              <a:avLst/>
            </a:prstGeom>
            <a:noFill/>
            <a:ln>
              <a:noFill/>
            </a:ln>
          </p:spPr>
        </p:pic>
        <p:pic>
          <p:nvPicPr>
            <p:cNvPr id="332" name="Google Shape;332;p23"/>
            <p:cNvPicPr preferRelativeResize="0"/>
            <p:nvPr/>
          </p:nvPicPr>
          <p:blipFill rotWithShape="1">
            <a:blip r:embed="rId7">
              <a:alphaModFix/>
            </a:blip>
            <a:srcRect/>
            <a:stretch/>
          </p:blipFill>
          <p:spPr>
            <a:xfrm>
              <a:off x="7198300" y="2850129"/>
              <a:ext cx="355600" cy="292100"/>
            </a:xfrm>
            <a:prstGeom prst="rect">
              <a:avLst/>
            </a:prstGeom>
            <a:noFill/>
            <a:ln>
              <a:noFill/>
            </a:ln>
          </p:spPr>
        </p:pic>
        <p:pic>
          <p:nvPicPr>
            <p:cNvPr id="333" name="Google Shape;333;p23"/>
            <p:cNvPicPr preferRelativeResize="0"/>
            <p:nvPr/>
          </p:nvPicPr>
          <p:blipFill rotWithShape="1">
            <a:blip r:embed="rId8">
              <a:alphaModFix/>
            </a:blip>
            <a:srcRect/>
            <a:stretch/>
          </p:blipFill>
          <p:spPr>
            <a:xfrm>
              <a:off x="8208290" y="1928276"/>
              <a:ext cx="368300" cy="292100"/>
            </a:xfrm>
            <a:prstGeom prst="rect">
              <a:avLst/>
            </a:prstGeom>
            <a:noFill/>
            <a:ln>
              <a:noFill/>
            </a:ln>
          </p:spPr>
        </p:pic>
      </p:grpSp>
      <p:pic>
        <p:nvPicPr>
          <p:cNvPr id="334" name="Google Shape;334;p23"/>
          <p:cNvPicPr preferRelativeResize="0"/>
          <p:nvPr/>
        </p:nvPicPr>
        <p:blipFill rotWithShape="1">
          <a:blip r:embed="rId9">
            <a:alphaModFix/>
          </a:blip>
          <a:srcRect/>
          <a:stretch/>
        </p:blipFill>
        <p:spPr>
          <a:xfrm>
            <a:off x="547003" y="2932163"/>
            <a:ext cx="3614738" cy="1636712"/>
          </a:xfrm>
          <a:prstGeom prst="rect">
            <a:avLst/>
          </a:prstGeom>
          <a:noFill/>
          <a:ln>
            <a:noFill/>
          </a:ln>
        </p:spPr>
      </p:pic>
      <p:sp>
        <p:nvSpPr>
          <p:cNvPr id="335" name="Google Shape;335;p23"/>
          <p:cNvSpPr/>
          <p:nvPr/>
        </p:nvSpPr>
        <p:spPr>
          <a:xfrm>
            <a:off x="471852" y="2789695"/>
            <a:ext cx="3845740" cy="1849464"/>
          </a:xfrm>
          <a:prstGeom prst="roundRect">
            <a:avLst>
              <a:gd name="adj" fmla="val 16667"/>
            </a:avLst>
          </a:prstGeom>
          <a:noFill/>
          <a:ln w="25400" cap="flat" cmpd="sng">
            <a:solidFill>
              <a:srgbClr val="FFAB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39"/>
        <p:cNvGrpSpPr/>
        <p:nvPr/>
      </p:nvGrpSpPr>
      <p:grpSpPr>
        <a:xfrm>
          <a:off x="0" y="0"/>
          <a:ext cx="0" cy="0"/>
          <a:chOff x="0" y="0"/>
          <a:chExt cx="0" cy="0"/>
        </a:xfrm>
      </p:grpSpPr>
      <p:sp>
        <p:nvSpPr>
          <p:cNvPr id="340" name="Google Shape;340;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341" name="Google Shape;341;p24"/>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1200"/>
              </a:spcAft>
              <a:buSzPts val="2600"/>
              <a:buFont typeface="Arial"/>
              <a:buAutoNum type="arabicParenR" startAt="3"/>
            </a:pPr>
            <a:r>
              <a:rPr lang="en-US"/>
              <a:t>…probability …either console or PC, but</a:t>
            </a:r>
            <a:br>
              <a:rPr lang="en-US"/>
            </a:br>
            <a:r>
              <a:rPr lang="en-US"/>
              <a:t>not both?</a:t>
            </a:r>
            <a:endParaRPr/>
          </a:p>
        </p:txBody>
      </p:sp>
      <p:grpSp>
        <p:nvGrpSpPr>
          <p:cNvPr id="342" name="Google Shape;342;p24"/>
          <p:cNvGrpSpPr/>
          <p:nvPr/>
        </p:nvGrpSpPr>
        <p:grpSpPr>
          <a:xfrm>
            <a:off x="4473442" y="1231364"/>
            <a:ext cx="4510408" cy="3092664"/>
            <a:chOff x="4473442" y="1231364"/>
            <a:chExt cx="4510408" cy="3092664"/>
          </a:xfrm>
        </p:grpSpPr>
        <p:sp>
          <p:nvSpPr>
            <p:cNvPr id="343" name="Google Shape;343;p24"/>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344" name="Google Shape;344;p24"/>
            <p:cNvGrpSpPr/>
            <p:nvPr/>
          </p:nvGrpSpPr>
          <p:grpSpPr>
            <a:xfrm>
              <a:off x="4825186" y="1328388"/>
              <a:ext cx="3846963" cy="2697403"/>
              <a:chOff x="4825186" y="1328388"/>
              <a:chExt cx="3846963" cy="2697403"/>
            </a:xfrm>
          </p:grpSpPr>
          <p:pic>
            <p:nvPicPr>
              <p:cNvPr id="345" name="Google Shape;345;p24"/>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346" name="Google Shape;346;p24"/>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347" name="Google Shape;347;p24"/>
              <p:cNvPicPr preferRelativeResize="0"/>
              <p:nvPr/>
            </p:nvPicPr>
            <p:blipFill rotWithShape="1">
              <a:blip r:embed="rId5">
                <a:alphaModFix/>
              </a:blip>
              <a:srcRect/>
              <a:stretch/>
            </p:blipFill>
            <p:spPr>
              <a:xfrm>
                <a:off x="7712990" y="1328388"/>
                <a:ext cx="495300" cy="292100"/>
              </a:xfrm>
              <a:prstGeom prst="rect">
                <a:avLst/>
              </a:prstGeom>
              <a:noFill/>
              <a:ln>
                <a:noFill/>
              </a:ln>
            </p:spPr>
          </p:pic>
          <p:pic>
            <p:nvPicPr>
              <p:cNvPr id="348" name="Google Shape;348;p24"/>
              <p:cNvPicPr preferRelativeResize="0"/>
              <p:nvPr/>
            </p:nvPicPr>
            <p:blipFill rotWithShape="1">
              <a:blip r:embed="rId6">
                <a:alphaModFix/>
              </a:blip>
              <a:srcRect/>
              <a:stretch/>
            </p:blipFill>
            <p:spPr>
              <a:xfrm>
                <a:off x="5922843" y="2850129"/>
                <a:ext cx="355600" cy="292100"/>
              </a:xfrm>
              <a:prstGeom prst="rect">
                <a:avLst/>
              </a:prstGeom>
              <a:noFill/>
              <a:ln>
                <a:noFill/>
              </a:ln>
            </p:spPr>
          </p:pic>
          <p:pic>
            <p:nvPicPr>
              <p:cNvPr id="349" name="Google Shape;349;p24"/>
              <p:cNvPicPr preferRelativeResize="0"/>
              <p:nvPr/>
            </p:nvPicPr>
            <p:blipFill rotWithShape="1">
              <a:blip r:embed="rId7">
                <a:alphaModFix/>
              </a:blip>
              <a:srcRect/>
              <a:stretch/>
            </p:blipFill>
            <p:spPr>
              <a:xfrm>
                <a:off x="7198300" y="2850129"/>
                <a:ext cx="355600" cy="292100"/>
              </a:xfrm>
              <a:prstGeom prst="rect">
                <a:avLst/>
              </a:prstGeom>
              <a:noFill/>
              <a:ln>
                <a:noFill/>
              </a:ln>
            </p:spPr>
          </p:pic>
          <p:pic>
            <p:nvPicPr>
              <p:cNvPr id="350" name="Google Shape;350;p24"/>
              <p:cNvPicPr preferRelativeResize="0"/>
              <p:nvPr/>
            </p:nvPicPr>
            <p:blipFill rotWithShape="1">
              <a:blip r:embed="rId8">
                <a:alphaModFix/>
              </a:blip>
              <a:srcRect/>
              <a:stretch/>
            </p:blipFill>
            <p:spPr>
              <a:xfrm>
                <a:off x="8208290" y="1928276"/>
                <a:ext cx="368300" cy="292100"/>
              </a:xfrm>
              <a:prstGeom prst="rect">
                <a:avLst/>
              </a:prstGeom>
              <a:noFill/>
              <a:ln>
                <a:noFill/>
              </a:ln>
            </p:spPr>
          </p:pic>
        </p:grpSp>
      </p:grpSp>
      <p:pic>
        <p:nvPicPr>
          <p:cNvPr id="351" name="Google Shape;351;p24"/>
          <p:cNvPicPr preferRelativeResize="0"/>
          <p:nvPr/>
        </p:nvPicPr>
        <p:blipFill rotWithShape="1">
          <a:blip r:embed="rId9">
            <a:alphaModFix/>
          </a:blip>
          <a:srcRect/>
          <a:stretch/>
        </p:blipFill>
        <p:spPr>
          <a:xfrm>
            <a:off x="823240" y="3398488"/>
            <a:ext cx="3249613" cy="774700"/>
          </a:xfrm>
          <a:prstGeom prst="rect">
            <a:avLst/>
          </a:prstGeom>
          <a:noFill/>
          <a:ln>
            <a:noFill/>
          </a:ln>
        </p:spPr>
      </p:pic>
      <p:sp>
        <p:nvSpPr>
          <p:cNvPr id="352" name="Google Shape;352;p24"/>
          <p:cNvSpPr/>
          <p:nvPr/>
        </p:nvSpPr>
        <p:spPr>
          <a:xfrm>
            <a:off x="726260" y="3302701"/>
            <a:ext cx="3520276" cy="1021327"/>
          </a:xfrm>
          <a:prstGeom prst="roundRect">
            <a:avLst>
              <a:gd name="adj" fmla="val 16667"/>
            </a:avLst>
          </a:prstGeom>
          <a:noFill/>
          <a:ln w="25400" cap="flat" cmpd="sng">
            <a:solidFill>
              <a:srgbClr val="FFAB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56"/>
        <p:cNvGrpSpPr/>
        <p:nvPr/>
      </p:nvGrpSpPr>
      <p:grpSpPr>
        <a:xfrm>
          <a:off x="0" y="0"/>
          <a:ext cx="0" cy="0"/>
          <a:chOff x="0" y="0"/>
          <a:chExt cx="0" cy="0"/>
        </a:xfrm>
      </p:grpSpPr>
      <p:sp>
        <p:nvSpPr>
          <p:cNvPr id="357" name="Google Shape;357;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b="1"/>
              <a:t>NOT</a:t>
            </a:r>
            <a:r>
              <a:rPr lang="en-US"/>
              <a:t> Mutually Exclusive Events</a:t>
            </a:r>
            <a:endParaRPr/>
          </a:p>
        </p:txBody>
      </p:sp>
      <p:sp>
        <p:nvSpPr>
          <p:cNvPr id="358" name="Google Shape;358;p25"/>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1200"/>
              </a:spcAft>
              <a:buSzPts val="2600"/>
              <a:buFont typeface="Arial"/>
              <a:buAutoNum type="arabicParenR" startAt="4"/>
            </a:pPr>
            <a:r>
              <a:rPr lang="en-US"/>
              <a:t>…probability …not …console?</a:t>
            </a:r>
            <a:endParaRPr/>
          </a:p>
        </p:txBody>
      </p:sp>
      <p:grpSp>
        <p:nvGrpSpPr>
          <p:cNvPr id="359" name="Google Shape;359;p25"/>
          <p:cNvGrpSpPr/>
          <p:nvPr/>
        </p:nvGrpSpPr>
        <p:grpSpPr>
          <a:xfrm>
            <a:off x="4473442" y="1231364"/>
            <a:ext cx="4510408" cy="3092664"/>
            <a:chOff x="4473442" y="1231364"/>
            <a:chExt cx="4510408" cy="3092664"/>
          </a:xfrm>
        </p:grpSpPr>
        <p:sp>
          <p:nvSpPr>
            <p:cNvPr id="360" name="Google Shape;360;p25"/>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61" name="Google Shape;361;p25"/>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362" name="Google Shape;362;p25"/>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363" name="Google Shape;363;p25"/>
            <p:cNvPicPr preferRelativeResize="0"/>
            <p:nvPr/>
          </p:nvPicPr>
          <p:blipFill rotWithShape="1">
            <a:blip r:embed="rId5">
              <a:alphaModFix/>
            </a:blip>
            <a:srcRect/>
            <a:stretch/>
          </p:blipFill>
          <p:spPr>
            <a:xfrm>
              <a:off x="7712990" y="1328388"/>
              <a:ext cx="495300" cy="292100"/>
            </a:xfrm>
            <a:prstGeom prst="rect">
              <a:avLst/>
            </a:prstGeom>
            <a:noFill/>
            <a:ln>
              <a:noFill/>
            </a:ln>
          </p:spPr>
        </p:pic>
        <p:pic>
          <p:nvPicPr>
            <p:cNvPr id="364" name="Google Shape;364;p25"/>
            <p:cNvPicPr preferRelativeResize="0"/>
            <p:nvPr/>
          </p:nvPicPr>
          <p:blipFill rotWithShape="1">
            <a:blip r:embed="rId6">
              <a:alphaModFix/>
            </a:blip>
            <a:srcRect/>
            <a:stretch/>
          </p:blipFill>
          <p:spPr>
            <a:xfrm>
              <a:off x="5922843" y="2850129"/>
              <a:ext cx="355600" cy="292100"/>
            </a:xfrm>
            <a:prstGeom prst="rect">
              <a:avLst/>
            </a:prstGeom>
            <a:noFill/>
            <a:ln>
              <a:noFill/>
            </a:ln>
          </p:spPr>
        </p:pic>
        <p:pic>
          <p:nvPicPr>
            <p:cNvPr id="365" name="Google Shape;365;p25"/>
            <p:cNvPicPr preferRelativeResize="0"/>
            <p:nvPr/>
          </p:nvPicPr>
          <p:blipFill rotWithShape="1">
            <a:blip r:embed="rId7">
              <a:alphaModFix/>
            </a:blip>
            <a:srcRect/>
            <a:stretch/>
          </p:blipFill>
          <p:spPr>
            <a:xfrm>
              <a:off x="7198300" y="2850129"/>
              <a:ext cx="355600" cy="292100"/>
            </a:xfrm>
            <a:prstGeom prst="rect">
              <a:avLst/>
            </a:prstGeom>
            <a:noFill/>
            <a:ln>
              <a:noFill/>
            </a:ln>
          </p:spPr>
        </p:pic>
        <p:pic>
          <p:nvPicPr>
            <p:cNvPr id="366" name="Google Shape;366;p25"/>
            <p:cNvPicPr preferRelativeResize="0"/>
            <p:nvPr/>
          </p:nvPicPr>
          <p:blipFill rotWithShape="1">
            <a:blip r:embed="rId8">
              <a:alphaModFix/>
            </a:blip>
            <a:srcRect/>
            <a:stretch/>
          </p:blipFill>
          <p:spPr>
            <a:xfrm>
              <a:off x="8208290" y="1928276"/>
              <a:ext cx="368300" cy="292100"/>
            </a:xfrm>
            <a:prstGeom prst="rect">
              <a:avLst/>
            </a:prstGeom>
            <a:noFill/>
            <a:ln>
              <a:noFill/>
            </a:ln>
          </p:spPr>
        </p:pic>
      </p:grpSp>
      <p:pic>
        <p:nvPicPr>
          <p:cNvPr id="367" name="Google Shape;367;p25"/>
          <p:cNvPicPr preferRelativeResize="0"/>
          <p:nvPr/>
        </p:nvPicPr>
        <p:blipFill rotWithShape="1">
          <a:blip r:embed="rId9">
            <a:alphaModFix/>
          </a:blip>
          <a:srcRect/>
          <a:stretch/>
        </p:blipFill>
        <p:spPr>
          <a:xfrm>
            <a:off x="843008" y="3426014"/>
            <a:ext cx="3111500" cy="774700"/>
          </a:xfrm>
          <a:prstGeom prst="rect">
            <a:avLst/>
          </a:prstGeom>
          <a:noFill/>
          <a:ln>
            <a:noFill/>
          </a:ln>
        </p:spPr>
      </p:pic>
      <p:sp>
        <p:nvSpPr>
          <p:cNvPr id="368" name="Google Shape;368;p25"/>
          <p:cNvSpPr/>
          <p:nvPr/>
        </p:nvSpPr>
        <p:spPr>
          <a:xfrm>
            <a:off x="726260" y="3302701"/>
            <a:ext cx="3344997" cy="1021327"/>
          </a:xfrm>
          <a:prstGeom prst="roundRect">
            <a:avLst>
              <a:gd name="adj" fmla="val 16667"/>
            </a:avLst>
          </a:prstGeom>
          <a:noFill/>
          <a:ln w="25400" cap="flat" cmpd="sng">
            <a:solidFill>
              <a:srgbClr val="FFAB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Test-Taking Tip</a:t>
            </a:r>
            <a:endParaRPr sz="3640"/>
          </a:p>
        </p:txBody>
      </p:sp>
      <p:sp>
        <p:nvSpPr>
          <p:cNvPr id="374" name="Google Shape;374;p26"/>
          <p:cNvSpPr txBox="1">
            <a:spLocks noGrp="1"/>
          </p:cNvSpPr>
          <p:nvPr>
            <p:ph type="body" idx="1"/>
          </p:nvPr>
        </p:nvSpPr>
        <p:spPr>
          <a:xfrm>
            <a:off x="2697150" y="1152475"/>
            <a:ext cx="6135149"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600"/>
              <a:buNone/>
            </a:pPr>
            <a:r>
              <a:rPr lang="en-US"/>
              <a:t>What should my final answer look like?</a:t>
            </a:r>
            <a:endParaRPr/>
          </a:p>
          <a:p>
            <a:pPr marL="457200" lvl="0" indent="-457200" algn="l" rtl="0">
              <a:lnSpc>
                <a:spcPct val="115000"/>
              </a:lnSpc>
              <a:spcBef>
                <a:spcPts val="1200"/>
              </a:spcBef>
              <a:spcAft>
                <a:spcPts val="0"/>
              </a:spcAft>
              <a:buSzPts val="2600"/>
              <a:buChar char="●"/>
            </a:pPr>
            <a:r>
              <a:rPr lang="en-US"/>
              <a:t>Glance at the multiple-choice options:</a:t>
            </a:r>
            <a:endParaRPr/>
          </a:p>
          <a:p>
            <a:pPr marL="914400" lvl="1" indent="-457200" algn="l" rtl="0">
              <a:lnSpc>
                <a:spcPct val="115000"/>
              </a:lnSpc>
              <a:spcBef>
                <a:spcPts val="1200"/>
              </a:spcBef>
              <a:spcAft>
                <a:spcPts val="0"/>
              </a:spcAft>
              <a:buSzPts val="2600"/>
              <a:buChar char="○"/>
            </a:pPr>
            <a:r>
              <a:rPr lang="en-US"/>
              <a:t>Is the test asking for a decimal,</a:t>
            </a:r>
            <a:br>
              <a:rPr lang="en-US"/>
            </a:br>
            <a:r>
              <a:rPr lang="en-US"/>
              <a:t>a fraction, a percentage, etc.?</a:t>
            </a:r>
            <a:endParaRPr/>
          </a:p>
          <a:p>
            <a:pPr marL="914400" lvl="1" indent="-457200" algn="l" rtl="0">
              <a:lnSpc>
                <a:spcPct val="115000"/>
              </a:lnSpc>
              <a:spcBef>
                <a:spcPts val="1200"/>
              </a:spcBef>
              <a:spcAft>
                <a:spcPts val="0"/>
              </a:spcAft>
              <a:buSzPts val="2600"/>
              <a:buChar char="○"/>
            </a:pPr>
            <a:r>
              <a:rPr lang="en-US"/>
              <a:t>Do I need to simplify my work?</a:t>
            </a:r>
            <a:endParaRPr/>
          </a:p>
          <a:p>
            <a:pPr marL="914400" lvl="1" indent="-292100" algn="l" rtl="0">
              <a:lnSpc>
                <a:spcPct val="115000"/>
              </a:lnSpc>
              <a:spcBef>
                <a:spcPts val="1200"/>
              </a:spcBef>
              <a:spcAft>
                <a:spcPts val="1200"/>
              </a:spcAft>
              <a:buSzPts val="2600"/>
              <a:buNone/>
            </a:pPr>
            <a:endParaRPr/>
          </a:p>
        </p:txBody>
      </p:sp>
      <p:pic>
        <p:nvPicPr>
          <p:cNvPr id="375" name="Google Shape;375;p26" descr="A pixelated video game icons&#10;&#10;Description automatically generated"/>
          <p:cNvPicPr preferRelativeResize="0"/>
          <p:nvPr/>
        </p:nvPicPr>
        <p:blipFill rotWithShape="1">
          <a:blip r:embed="rId3">
            <a:alphaModFix/>
          </a:blip>
          <a:srcRect/>
          <a:stretch/>
        </p:blipFill>
        <p:spPr>
          <a:xfrm>
            <a:off x="712664" y="918931"/>
            <a:ext cx="1945015" cy="3649944"/>
          </a:xfrm>
          <a:prstGeom prst="rect">
            <a:avLst/>
          </a:prstGeom>
          <a:noFill/>
          <a:ln>
            <a:noFill/>
          </a:ln>
          <a:effectLst>
            <a:outerShdw blurRad="76200" sy="23000" kx="1200000" algn="br" rotWithShape="0">
              <a:srgbClr val="000000">
                <a:alpha val="2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2" name="Online Media 1" title="K20 Center 5 minute timer">
            <a:hlinkClick r:id="" action="ppaction://media"/>
            <a:extLst>
              <a:ext uri="{FF2B5EF4-FFF2-40B4-BE49-F238E27FC236}">
                <a16:creationId xmlns:a16="http://schemas.microsoft.com/office/drawing/2014/main" id="{3779C86A-D872-59AA-9132-D99D2F9B8E63}"/>
              </a:ext>
            </a:extLst>
          </p:cNvPr>
          <p:cNvPicPr>
            <a:picLocks noRot="1" noChangeAspect="1"/>
          </p:cNvPicPr>
          <p:nvPr>
            <a:videoFile r:link="rId1"/>
          </p:nvPr>
        </p:nvPicPr>
        <p:blipFill>
          <a:blip r:embed="rId4"/>
          <a:stretch>
            <a:fillRect/>
          </a:stretch>
        </p:blipFill>
        <p:spPr>
          <a:xfrm>
            <a:off x="2201589" y="1854200"/>
            <a:ext cx="4740822" cy="2676470"/>
          </a:xfrm>
          <a:prstGeom prst="rect">
            <a:avLst/>
          </a:prstGeom>
        </p:spPr>
      </p:pic>
      <p:sp>
        <p:nvSpPr>
          <p:cNvPr id="380" name="Google Shape;380;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a:t>
            </a:r>
            <a:endParaRPr sz="3640"/>
          </a:p>
        </p:txBody>
      </p:sp>
      <p:sp>
        <p:nvSpPr>
          <p:cNvPr id="381" name="Google Shape;381;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2600"/>
              <a:buNone/>
            </a:pPr>
            <a:r>
              <a:rPr lang="en-US" dirty="0"/>
              <a:t>Leave your paper face down until the timer starts.</a:t>
            </a:r>
            <a:endParaRPr dirty="0"/>
          </a:p>
        </p:txBody>
      </p:sp>
      <p:pic>
        <p:nvPicPr>
          <p:cNvPr id="382" name="Google Shape;382;p27" descr="A pink sign with black text&#10;&#10;Description automatically generated"/>
          <p:cNvPicPr preferRelativeResize="0"/>
          <p:nvPr/>
        </p:nvPicPr>
        <p:blipFill rotWithShape="1">
          <a:blip r:embed="rId5">
            <a:alphaModFix/>
          </a:blip>
          <a:srcRect/>
          <a:stretch/>
        </p:blipFill>
        <p:spPr>
          <a:xfrm>
            <a:off x="6653939" y="334309"/>
            <a:ext cx="2178361" cy="1472694"/>
          </a:xfrm>
          <a:prstGeom prst="rect">
            <a:avLst/>
          </a:prstGeom>
          <a:noFill/>
          <a:ln>
            <a:noFill/>
          </a:ln>
          <a:effectLst>
            <a:outerShdw blurRad="50800" dist="38100" dir="2700000" algn="tl" rotWithShape="0">
              <a:schemeClr val="dk1">
                <a:alpha val="69803"/>
              </a:schemeClr>
            </a:outerShdw>
          </a:effectLst>
        </p:spPr>
      </p:pic>
      <p:sp>
        <p:nvSpPr>
          <p:cNvPr id="383" name="Google Shape;383;p27"/>
          <p:cNvSpPr txBox="1"/>
          <p:nvPr/>
        </p:nvSpPr>
        <p:spPr>
          <a:xfrm>
            <a:off x="311700" y="4530670"/>
            <a:ext cx="8520600" cy="612829"/>
          </a:xfrm>
          <a:prstGeom prst="rect">
            <a:avLst/>
          </a:prstGeom>
          <a:noFill/>
          <a:ln>
            <a:noFill/>
          </a:ln>
        </p:spPr>
        <p:txBody>
          <a:bodyPr spcFirstLastPara="1" wrap="square" lIns="91425" tIns="91425" rIns="91425" bIns="91425" anchor="t" anchorCtr="0">
            <a:normAutofit fontScale="70000" lnSpcReduction="20000"/>
          </a:bodyPr>
          <a:lstStyle/>
          <a:p>
            <a:pPr marL="0" marR="0" lvl="0" indent="0" algn="ctr" rtl="0">
              <a:lnSpc>
                <a:spcPct val="115000"/>
              </a:lnSpc>
              <a:spcBef>
                <a:spcPts val="0"/>
              </a:spcBef>
              <a:spcAft>
                <a:spcPts val="1200"/>
              </a:spcAft>
              <a:buClr>
                <a:schemeClr val="lt1"/>
              </a:buClr>
              <a:buSzPct val="142857"/>
              <a:buFont typeface="Calibri"/>
              <a:buNone/>
            </a:pPr>
            <a:r>
              <a:rPr lang="en-US" sz="2600" b="0" i="0" u="sng" strike="noStrike" cap="none" dirty="0">
                <a:solidFill>
                  <a:schemeClr val="accent4"/>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5-Minute Timer</a:t>
            </a:r>
            <a:endParaRPr sz="2600" b="0" i="0" u="none" strike="noStrike" cap="none" dirty="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(Answers)</a:t>
            </a:r>
            <a:endParaRPr sz="3640"/>
          </a:p>
        </p:txBody>
      </p:sp>
      <p:sp>
        <p:nvSpPr>
          <p:cNvPr id="390" name="Google Shape;390;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0"/>
              </a:spcAft>
              <a:buSzPts val="2600"/>
              <a:buAutoNum type="arabicParenR"/>
            </a:pPr>
            <a:r>
              <a:rPr lang="en-US"/>
              <a:t>C</a:t>
            </a:r>
            <a:endParaRPr/>
          </a:p>
          <a:p>
            <a:pPr marL="514350" lvl="0" indent="-514350" algn="l" rtl="0">
              <a:lnSpc>
                <a:spcPct val="115000"/>
              </a:lnSpc>
              <a:spcBef>
                <a:spcPts val="1200"/>
              </a:spcBef>
              <a:spcAft>
                <a:spcPts val="0"/>
              </a:spcAft>
              <a:buSzPts val="2600"/>
              <a:buAutoNum type="arabicParenR"/>
            </a:pPr>
            <a:r>
              <a:rPr lang="en-US"/>
              <a:t>G</a:t>
            </a:r>
            <a:endParaRPr/>
          </a:p>
          <a:p>
            <a:pPr marL="514350" lvl="0" indent="-514350" algn="l" rtl="0">
              <a:lnSpc>
                <a:spcPct val="115000"/>
              </a:lnSpc>
              <a:spcBef>
                <a:spcPts val="1200"/>
              </a:spcBef>
              <a:spcAft>
                <a:spcPts val="0"/>
              </a:spcAft>
              <a:buSzPts val="2600"/>
              <a:buAutoNum type="arabicParenR"/>
            </a:pPr>
            <a:r>
              <a:rPr lang="en-US"/>
              <a:t>E</a:t>
            </a:r>
            <a:endParaRPr/>
          </a:p>
          <a:p>
            <a:pPr marL="514350" lvl="0" indent="-514350" algn="l" rtl="0">
              <a:lnSpc>
                <a:spcPct val="115000"/>
              </a:lnSpc>
              <a:spcBef>
                <a:spcPts val="1200"/>
              </a:spcBef>
              <a:spcAft>
                <a:spcPts val="0"/>
              </a:spcAft>
              <a:buSzPts val="2600"/>
              <a:buAutoNum type="arabicParenR"/>
            </a:pPr>
            <a:r>
              <a:rPr lang="en-US"/>
              <a:t>H</a:t>
            </a:r>
            <a:endParaRPr/>
          </a:p>
          <a:p>
            <a:pPr marL="514350" lvl="0" indent="-514350" algn="l" rtl="0">
              <a:lnSpc>
                <a:spcPct val="115000"/>
              </a:lnSpc>
              <a:spcBef>
                <a:spcPts val="1200"/>
              </a:spcBef>
              <a:spcAft>
                <a:spcPts val="1200"/>
              </a:spcAft>
              <a:buSzPts val="2600"/>
              <a:buAutoNum type="arabicParenR"/>
            </a:pPr>
            <a:r>
              <a:rPr lang="en-US"/>
              <a:t>E</a:t>
            </a:r>
            <a:endParaRPr/>
          </a:p>
        </p:txBody>
      </p:sp>
      <p:sp>
        <p:nvSpPr>
          <p:cNvPr id="391" name="Google Shape;391;p28"/>
          <p:cNvSpPr/>
          <p:nvPr/>
        </p:nvSpPr>
        <p:spPr>
          <a:xfrm>
            <a:off x="2867186" y="1152476"/>
            <a:ext cx="5426358" cy="3819174"/>
          </a:xfrm>
          <a:prstGeom prst="rect">
            <a:avLst/>
          </a:prstGeom>
          <a:solidFill>
            <a:srgbClr val="2F50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392" name="Google Shape;392;p28"/>
          <p:cNvSpPr txBox="1"/>
          <p:nvPr/>
        </p:nvSpPr>
        <p:spPr>
          <a:xfrm>
            <a:off x="3218481" y="1451676"/>
            <a:ext cx="4675322" cy="3487490"/>
          </a:xfrm>
          <a:prstGeom prst="rect">
            <a:avLst/>
          </a:prstGeom>
          <a:noFill/>
          <a:ln>
            <a:noFill/>
          </a:ln>
        </p:spPr>
        <p:txBody>
          <a:bodyPr spcFirstLastPara="1" wrap="square" lIns="91425" tIns="91425" rIns="91425" bIns="91425" anchor="t" anchorCtr="0">
            <a:normAutofit/>
          </a:bodyPr>
          <a:lstStyle/>
          <a:p>
            <a:pPr marL="0" marR="0" lvl="0" indent="0" algn="ctr" rtl="0">
              <a:lnSpc>
                <a:spcPct val="115000"/>
              </a:lnSpc>
              <a:spcBef>
                <a:spcPts val="0"/>
              </a:spcBef>
              <a:spcAft>
                <a:spcPts val="0"/>
              </a:spcAft>
              <a:buClr>
                <a:schemeClr val="lt1"/>
              </a:buClr>
              <a:buSzPts val="2600"/>
              <a:buFont typeface="Calibri"/>
              <a:buNone/>
            </a:pPr>
            <a:r>
              <a:rPr lang="en-US" sz="2800" b="0" i="0" u="none" strike="noStrike" cap="none">
                <a:solidFill>
                  <a:schemeClr val="lt1"/>
                </a:solidFill>
                <a:latin typeface="Calibri"/>
                <a:ea typeface="Calibri"/>
                <a:cs typeface="Calibri"/>
                <a:sym typeface="Calibri"/>
              </a:rPr>
              <a:t>Remember, it is 100% okay to not get 100% of the questions right on the ACT.</a:t>
            </a:r>
            <a:endParaRPr/>
          </a:p>
          <a:p>
            <a:pPr marL="0" marR="0" lvl="0" indent="0" algn="l" rtl="0">
              <a:lnSpc>
                <a:spcPct val="115000"/>
              </a:lnSpc>
              <a:spcBef>
                <a:spcPts val="1200"/>
              </a:spcBef>
              <a:spcAft>
                <a:spcPts val="0"/>
              </a:spcAft>
              <a:buClr>
                <a:schemeClr val="lt1"/>
              </a:buClr>
              <a:buSzPts val="2600"/>
              <a:buFont typeface="Calibri"/>
              <a:buNone/>
            </a:pPr>
            <a:endParaRPr sz="1800" b="0" i="0" u="none" strike="noStrike" cap="none">
              <a:solidFill>
                <a:schemeClr val="lt1"/>
              </a:solidFill>
              <a:latin typeface="Calibri"/>
              <a:ea typeface="Calibri"/>
              <a:cs typeface="Calibri"/>
              <a:sym typeface="Calibri"/>
            </a:endParaRPr>
          </a:p>
          <a:p>
            <a:pPr marL="0" marR="0" lvl="0" indent="0" algn="ctr" rtl="0">
              <a:lnSpc>
                <a:spcPct val="115000"/>
              </a:lnSpc>
              <a:spcBef>
                <a:spcPts val="1200"/>
              </a:spcBef>
              <a:spcAft>
                <a:spcPts val="1200"/>
              </a:spcAft>
              <a:buClr>
                <a:schemeClr val="lt1"/>
              </a:buClr>
              <a:buSzPts val="2600"/>
              <a:buFont typeface="Calibri"/>
              <a:buNone/>
            </a:pPr>
            <a:r>
              <a:rPr lang="en-US" sz="2800" b="0" i="0" u="none" strike="noStrike" cap="none">
                <a:solidFill>
                  <a:schemeClr val="lt1"/>
                </a:solidFill>
                <a:latin typeface="Calibri"/>
                <a:ea typeface="Calibri"/>
                <a:cs typeface="Calibri"/>
                <a:sym typeface="Calibri"/>
              </a:rPr>
              <a:t>What was your percentage goal from week 1?</a:t>
            </a:r>
            <a:endParaRPr sz="2800" b="0" i="0" u="none" strike="noStrike" cap="none">
              <a:solidFill>
                <a:schemeClr val="lt1"/>
              </a:solidFill>
              <a:latin typeface="Calibri"/>
              <a:ea typeface="Calibri"/>
              <a:cs typeface="Calibri"/>
              <a:sym typeface="Calibri"/>
            </a:endParaRPr>
          </a:p>
        </p:txBody>
      </p:sp>
      <p:pic>
        <p:nvPicPr>
          <p:cNvPr id="393" name="Google Shape;393;p28" descr="A pink sign with black text&#10;&#10;Description automatically generated"/>
          <p:cNvPicPr preferRelativeResize="0"/>
          <p:nvPr/>
        </p:nvPicPr>
        <p:blipFill rotWithShape="1">
          <a:blip r:embed="rId3">
            <a:alphaModFix/>
          </a:blip>
          <a:srcRect/>
          <a:stretch/>
        </p:blipFill>
        <p:spPr>
          <a:xfrm>
            <a:off x="6653939" y="334309"/>
            <a:ext cx="2178361" cy="1472694"/>
          </a:xfrm>
          <a:prstGeom prst="rect">
            <a:avLst/>
          </a:prstGeom>
          <a:noFill/>
          <a:ln>
            <a:noFill/>
          </a:ln>
          <a:effectLst>
            <a:outerShdw blurRad="50800" dist="38100" dir="2700000" algn="tl" rotWithShape="0">
              <a:schemeClr val="dk1">
                <a:alpha val="69803"/>
              </a:scheme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(Solution 1)</a:t>
            </a:r>
            <a:endParaRPr sz="3640"/>
          </a:p>
        </p:txBody>
      </p:sp>
      <p:sp>
        <p:nvSpPr>
          <p:cNvPr id="399" name="Google Shape;399;p29"/>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2600"/>
              <a:buNone/>
            </a:pPr>
            <a:r>
              <a:rPr lang="en-US"/>
              <a:t>A jar contains 20 tokens, 2 red, 8 yellow, 4 green, and 6 blue. What is the probability of randomly selecting 1 token that is not yellow?</a:t>
            </a:r>
            <a:endParaRPr/>
          </a:p>
        </p:txBody>
      </p:sp>
      <p:sp>
        <p:nvSpPr>
          <p:cNvPr id="400" name="Google Shape;400;p29"/>
          <p:cNvSpPr/>
          <p:nvPr/>
        </p:nvSpPr>
        <p:spPr>
          <a:xfrm>
            <a:off x="5533367" y="3068390"/>
            <a:ext cx="312065" cy="878512"/>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01" name="Google Shape;401;p29"/>
          <p:cNvPicPr preferRelativeResize="0"/>
          <p:nvPr/>
        </p:nvPicPr>
        <p:blipFill rotWithShape="1">
          <a:blip r:embed="rId3">
            <a:alphaModFix/>
          </a:blip>
          <a:srcRect/>
          <a:stretch/>
        </p:blipFill>
        <p:spPr>
          <a:xfrm>
            <a:off x="2632237" y="3104454"/>
            <a:ext cx="3159125" cy="774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Bell Ringer: Question 1</a:t>
            </a:r>
            <a:endParaRPr sz="3640"/>
          </a:p>
        </p:txBody>
      </p:sp>
      <p:sp>
        <p:nvSpPr>
          <p:cNvPr id="123" name="Google Shape;123;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2600"/>
              <a:buNone/>
            </a:pPr>
            <a:r>
              <a:rPr lang="en-US"/>
              <a:t>What is the likelihood of guessing </a:t>
            </a:r>
            <a:r>
              <a:rPr lang="en-US" b="1" i="1"/>
              <a:t>correctly</a:t>
            </a:r>
            <a:r>
              <a:rPr lang="en-US"/>
              <a:t> on a</a:t>
            </a:r>
            <a:br>
              <a:rPr lang="en-US"/>
            </a:br>
            <a:r>
              <a:rPr lang="en-US"/>
              <a:t>question from the math portion of the ACT?</a:t>
            </a:r>
            <a:endParaRPr/>
          </a:p>
        </p:txBody>
      </p:sp>
      <p:pic>
        <p:nvPicPr>
          <p:cNvPr id="124" name="Google Shape;124;p3" descr="A yellow bell with a black background&#10;&#10;Description automatically generated"/>
          <p:cNvPicPr preferRelativeResize="0"/>
          <p:nvPr/>
        </p:nvPicPr>
        <p:blipFill rotWithShape="1">
          <a:blip r:embed="rId3">
            <a:alphaModFix/>
          </a:blip>
          <a:srcRect/>
          <a:stretch/>
        </p:blipFill>
        <p:spPr>
          <a:xfrm>
            <a:off x="7479423" y="326342"/>
            <a:ext cx="1352877" cy="1652266"/>
          </a:xfrm>
          <a:prstGeom prst="rect">
            <a:avLst/>
          </a:prstGeom>
          <a:noFill/>
          <a:ln>
            <a:noFill/>
          </a:ln>
          <a:effectLst>
            <a:outerShdw blurRad="50800" dist="38100" dir="2700000" algn="tl" rotWithShape="0">
              <a:schemeClr val="dk1">
                <a:alpha val="69803"/>
              </a:scheme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30"/>
          <p:cNvPicPr preferRelativeResize="0"/>
          <p:nvPr/>
        </p:nvPicPr>
        <p:blipFill rotWithShape="1">
          <a:blip r:embed="rId3">
            <a:alphaModFix/>
          </a:blip>
          <a:srcRect/>
          <a:stretch/>
        </p:blipFill>
        <p:spPr>
          <a:xfrm>
            <a:off x="5250701" y="2831330"/>
            <a:ext cx="2463800" cy="1985963"/>
          </a:xfrm>
          <a:prstGeom prst="rect">
            <a:avLst/>
          </a:prstGeom>
          <a:noFill/>
          <a:ln>
            <a:noFill/>
          </a:ln>
        </p:spPr>
      </p:pic>
      <p:sp>
        <p:nvSpPr>
          <p:cNvPr id="407" name="Google Shape;40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(Solution 2)</a:t>
            </a:r>
            <a:endParaRPr sz="3640"/>
          </a:p>
        </p:txBody>
      </p:sp>
      <p:sp>
        <p:nvSpPr>
          <p:cNvPr id="408" name="Google Shape;408;p30"/>
          <p:cNvSpPr txBox="1">
            <a:spLocks noGrp="1"/>
          </p:cNvSpPr>
          <p:nvPr>
            <p:ph type="body" idx="1"/>
          </p:nvPr>
        </p:nvSpPr>
        <p:spPr>
          <a:xfrm>
            <a:off x="311699" y="1152475"/>
            <a:ext cx="4017494" cy="3750156"/>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1200"/>
              </a:spcAft>
              <a:buSzPct val="108108"/>
              <a:buNone/>
            </a:pPr>
            <a:r>
              <a:rPr lang="en-US"/>
              <a:t>A bag contains 8 blue marbles, 5 green marbles, and 9 purple marbles. How many additional blue marbles must be added to the 22 marbles already in the bag so that the probability of randomly drawing a blue </a:t>
            </a:r>
            <a:br>
              <a:rPr lang="en-US"/>
            </a:br>
            <a:br>
              <a:rPr lang="en-US" sz="1200"/>
            </a:br>
            <a:r>
              <a:rPr lang="en-US"/>
              <a:t>marble is </a:t>
            </a:r>
            <a:endParaRPr/>
          </a:p>
        </p:txBody>
      </p:sp>
      <p:sp>
        <p:nvSpPr>
          <p:cNvPr id="409" name="Google Shape;409;p30"/>
          <p:cNvSpPr/>
          <p:nvPr/>
        </p:nvSpPr>
        <p:spPr>
          <a:xfrm>
            <a:off x="5186766" y="3786750"/>
            <a:ext cx="2639878" cy="1110712"/>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0" name="Google Shape;410;p30"/>
          <p:cNvPicPr preferRelativeResize="0"/>
          <p:nvPr/>
        </p:nvPicPr>
        <p:blipFill rotWithShape="1">
          <a:blip r:embed="rId4">
            <a:alphaModFix/>
          </a:blip>
          <a:srcRect/>
          <a:stretch/>
        </p:blipFill>
        <p:spPr>
          <a:xfrm>
            <a:off x="1621701" y="3918609"/>
            <a:ext cx="404812" cy="774700"/>
          </a:xfrm>
          <a:prstGeom prst="rect">
            <a:avLst/>
          </a:prstGeom>
          <a:noFill/>
          <a:ln>
            <a:noFill/>
          </a:ln>
        </p:spPr>
      </p:pic>
      <p:pic>
        <p:nvPicPr>
          <p:cNvPr id="411" name="Google Shape;411;p30"/>
          <p:cNvPicPr preferRelativeResize="0"/>
          <p:nvPr/>
        </p:nvPicPr>
        <p:blipFill rotWithShape="1">
          <a:blip r:embed="rId5">
            <a:alphaModFix/>
          </a:blip>
          <a:srcRect/>
          <a:stretch/>
        </p:blipFill>
        <p:spPr>
          <a:xfrm>
            <a:off x="5186766" y="185875"/>
            <a:ext cx="3302000" cy="1663700"/>
          </a:xfrm>
          <a:prstGeom prst="rect">
            <a:avLst/>
          </a:prstGeom>
          <a:noFill/>
          <a:ln>
            <a:noFill/>
          </a:ln>
        </p:spPr>
      </p:pic>
      <p:cxnSp>
        <p:nvCxnSpPr>
          <p:cNvPr id="412" name="Google Shape;412;p30"/>
          <p:cNvCxnSpPr/>
          <p:nvPr/>
        </p:nvCxnSpPr>
        <p:spPr>
          <a:xfrm rot="10800000">
            <a:off x="6198533" y="4754373"/>
            <a:ext cx="341604" cy="341151"/>
          </a:xfrm>
          <a:prstGeom prst="straightConnector1">
            <a:avLst/>
          </a:prstGeom>
          <a:noFill/>
          <a:ln w="25400" cap="flat" cmpd="sng">
            <a:solidFill>
              <a:schemeClr val="accent4"/>
            </a:solidFill>
            <a:prstDash val="solid"/>
            <a:round/>
            <a:headEnd type="none" w="sm" len="sm"/>
            <a:tailEnd type="triangle" w="med" len="med"/>
          </a:ln>
          <a:effectLst>
            <a:outerShdw blurRad="40000" dist="20000" dir="5400000" rotWithShape="0">
              <a:srgbClr val="000000">
                <a:alpha val="37647"/>
              </a:srgbClr>
            </a:outerShdw>
          </a:effectLst>
        </p:spPr>
      </p:cxnSp>
      <p:pic>
        <p:nvPicPr>
          <p:cNvPr id="413" name="Google Shape;413;p30"/>
          <p:cNvPicPr preferRelativeResize="0"/>
          <p:nvPr/>
        </p:nvPicPr>
        <p:blipFill rotWithShape="1">
          <a:blip r:embed="rId6">
            <a:alphaModFix/>
          </a:blip>
          <a:srcRect/>
          <a:stretch/>
        </p:blipFill>
        <p:spPr>
          <a:xfrm>
            <a:off x="5186766" y="2211737"/>
            <a:ext cx="3238500" cy="381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(Solution 3)</a:t>
            </a:r>
            <a:endParaRPr sz="3640"/>
          </a:p>
        </p:txBody>
      </p:sp>
      <p:sp>
        <p:nvSpPr>
          <p:cNvPr id="419" name="Google Shape;419;p31"/>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600"/>
              <a:buNone/>
            </a:pPr>
            <a:r>
              <a:rPr lang="en-US"/>
              <a:t>The probability of Event </a:t>
            </a:r>
            <a:r>
              <a:rPr lang="en-US" i="1">
                <a:latin typeface="Times New Roman"/>
                <a:ea typeface="Times New Roman"/>
                <a:cs typeface="Times New Roman"/>
                <a:sym typeface="Times New Roman"/>
              </a:rPr>
              <a:t>R</a:t>
            </a:r>
            <a:r>
              <a:rPr lang="en-US"/>
              <a:t> will occur is </a:t>
            </a:r>
            <a:r>
              <a:rPr lang="en-US">
                <a:latin typeface="Times New Roman"/>
                <a:ea typeface="Times New Roman"/>
                <a:cs typeface="Times New Roman"/>
                <a:sym typeface="Times New Roman"/>
              </a:rPr>
              <a:t>0.4</a:t>
            </a:r>
            <a:r>
              <a:rPr lang="en-US"/>
              <a:t>. The probability that Event </a:t>
            </a:r>
            <a:r>
              <a:rPr lang="en-US">
                <a:latin typeface="Times New Roman"/>
                <a:ea typeface="Times New Roman"/>
                <a:cs typeface="Times New Roman"/>
                <a:sym typeface="Times New Roman"/>
              </a:rPr>
              <a:t>T</a:t>
            </a:r>
            <a:r>
              <a:rPr lang="en-US"/>
              <a:t> will occur is </a:t>
            </a:r>
            <a:r>
              <a:rPr lang="en-US">
                <a:latin typeface="Times New Roman"/>
                <a:ea typeface="Times New Roman"/>
                <a:cs typeface="Times New Roman"/>
                <a:sym typeface="Times New Roman"/>
              </a:rPr>
              <a:t>0.5</a:t>
            </a:r>
            <a:r>
              <a:rPr lang="en-US"/>
              <a:t>. Given that Events </a:t>
            </a:r>
            <a:r>
              <a:rPr lang="en-US" i="1">
                <a:latin typeface="Times New Roman"/>
                <a:ea typeface="Times New Roman"/>
                <a:cs typeface="Times New Roman"/>
                <a:sym typeface="Times New Roman"/>
              </a:rPr>
              <a:t>R</a:t>
            </a:r>
            <a:r>
              <a:rPr lang="en-US"/>
              <a:t> and </a:t>
            </a:r>
            <a:r>
              <a:rPr lang="en-US" i="1">
                <a:latin typeface="Times New Roman"/>
                <a:ea typeface="Times New Roman"/>
                <a:cs typeface="Times New Roman"/>
                <a:sym typeface="Times New Roman"/>
              </a:rPr>
              <a:t>T</a:t>
            </a:r>
            <a:r>
              <a:rPr lang="en-US"/>
              <a:t> are mutually exclusive, what is the probability that Event </a:t>
            </a:r>
            <a:r>
              <a:rPr lang="en-US" i="1">
                <a:latin typeface="Times New Roman"/>
                <a:ea typeface="Times New Roman"/>
                <a:cs typeface="Times New Roman"/>
                <a:sym typeface="Times New Roman"/>
              </a:rPr>
              <a:t>R</a:t>
            </a:r>
            <a:r>
              <a:rPr lang="en-US"/>
              <a:t> or Event </a:t>
            </a:r>
            <a:r>
              <a:rPr lang="en-US" i="1">
                <a:latin typeface="Times New Roman"/>
                <a:ea typeface="Times New Roman"/>
                <a:cs typeface="Times New Roman"/>
                <a:sym typeface="Times New Roman"/>
              </a:rPr>
              <a:t>T</a:t>
            </a:r>
            <a:r>
              <a:rPr lang="en-US"/>
              <a:t> will occur?</a:t>
            </a:r>
            <a:endParaRPr/>
          </a:p>
          <a:p>
            <a:pPr marL="0" lvl="0" indent="0" algn="l" rtl="0">
              <a:lnSpc>
                <a:spcPct val="115000"/>
              </a:lnSpc>
              <a:spcBef>
                <a:spcPts val="1200"/>
              </a:spcBef>
              <a:spcAft>
                <a:spcPts val="1200"/>
              </a:spcAft>
              <a:buSzPts val="2600"/>
              <a:buNone/>
            </a:pPr>
            <a:endParaRPr/>
          </a:p>
        </p:txBody>
      </p:sp>
      <p:sp>
        <p:nvSpPr>
          <p:cNvPr id="420" name="Google Shape;420;p31"/>
          <p:cNvSpPr/>
          <p:nvPr/>
        </p:nvSpPr>
        <p:spPr>
          <a:xfrm>
            <a:off x="6948879" y="3483352"/>
            <a:ext cx="510972" cy="386058"/>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1" name="Google Shape;421;p31"/>
          <p:cNvPicPr preferRelativeResize="0"/>
          <p:nvPr/>
        </p:nvPicPr>
        <p:blipFill rotWithShape="1">
          <a:blip r:embed="rId3">
            <a:alphaModFix/>
          </a:blip>
          <a:srcRect/>
          <a:stretch/>
        </p:blipFill>
        <p:spPr>
          <a:xfrm>
            <a:off x="1728788" y="3483352"/>
            <a:ext cx="5686425" cy="4635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 name="Picture 3" descr="A black background with white numbers&#10;&#10;Description automatically generated">
            <a:extLst>
              <a:ext uri="{FF2B5EF4-FFF2-40B4-BE49-F238E27FC236}">
                <a16:creationId xmlns:a16="http://schemas.microsoft.com/office/drawing/2014/main" id="{C71CD71F-B67C-B695-BF46-AF73CE024184}"/>
              </a:ext>
            </a:extLst>
          </p:cNvPr>
          <p:cNvPicPr>
            <a:picLocks noChangeAspect="1"/>
          </p:cNvPicPr>
          <p:nvPr/>
        </p:nvPicPr>
        <p:blipFill>
          <a:blip r:embed="rId3"/>
          <a:stretch>
            <a:fillRect/>
          </a:stretch>
        </p:blipFill>
        <p:spPr>
          <a:xfrm>
            <a:off x="909657" y="3676183"/>
            <a:ext cx="7333503" cy="941834"/>
          </a:xfrm>
          <a:prstGeom prst="rect">
            <a:avLst/>
          </a:prstGeom>
        </p:spPr>
      </p:pic>
      <p:sp>
        <p:nvSpPr>
          <p:cNvPr id="426" name="Google Shape;42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(Solution 4)</a:t>
            </a:r>
            <a:endParaRPr sz="3640"/>
          </a:p>
        </p:txBody>
      </p:sp>
      <p:sp>
        <p:nvSpPr>
          <p:cNvPr id="427" name="Google Shape;427;p32"/>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600"/>
              <a:buNone/>
            </a:pPr>
            <a:r>
              <a:rPr lang="en-US" dirty="0"/>
              <a:t>A 52-card deck contains 4 suits: 13 hearts, 13 diamonds, 13 clubs, and 13 spades. Which of the following expressions gives the probability of drawing, at random and without replacement, a heart on the 1st draw, a club on the 2nd draw, and a heart on the third draw?</a:t>
            </a:r>
            <a:endParaRPr dirty="0"/>
          </a:p>
          <a:p>
            <a:pPr marL="0" lvl="0" indent="0" algn="l" rtl="0">
              <a:lnSpc>
                <a:spcPct val="115000"/>
              </a:lnSpc>
              <a:spcBef>
                <a:spcPts val="1200"/>
              </a:spcBef>
              <a:spcAft>
                <a:spcPts val="0"/>
              </a:spcAft>
              <a:buSzPts val="2600"/>
              <a:buNone/>
            </a:pPr>
            <a:endParaRPr dirty="0"/>
          </a:p>
          <a:p>
            <a:pPr marL="0" lvl="0" indent="0" algn="l" rtl="0">
              <a:lnSpc>
                <a:spcPct val="115000"/>
              </a:lnSpc>
              <a:spcBef>
                <a:spcPts val="1200"/>
              </a:spcBef>
              <a:spcAft>
                <a:spcPts val="1200"/>
              </a:spcAft>
              <a:buSzPts val="2600"/>
              <a:buNone/>
            </a:pPr>
            <a:endParaRPr dirty="0"/>
          </a:p>
        </p:txBody>
      </p:sp>
      <p:sp>
        <p:nvSpPr>
          <p:cNvPr id="429" name="Google Shape;429;p32"/>
          <p:cNvSpPr/>
          <p:nvPr/>
        </p:nvSpPr>
        <p:spPr>
          <a:xfrm>
            <a:off x="6768064" y="3676380"/>
            <a:ext cx="1539027" cy="939799"/>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(Solution 5)</a:t>
            </a:r>
            <a:endParaRPr sz="3640"/>
          </a:p>
        </p:txBody>
      </p:sp>
      <p:sp>
        <p:nvSpPr>
          <p:cNvPr id="435" name="Google Shape;435;p33"/>
          <p:cNvSpPr txBox="1">
            <a:spLocks noGrp="1"/>
          </p:cNvSpPr>
          <p:nvPr>
            <p:ph type="body" idx="1"/>
          </p:nvPr>
        </p:nvSpPr>
        <p:spPr>
          <a:xfrm>
            <a:off x="311700" y="1152475"/>
            <a:ext cx="4260300" cy="379665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1200"/>
              </a:spcAft>
              <a:buSzPct val="108108"/>
              <a:buNone/>
            </a:pPr>
            <a:r>
              <a:rPr lang="en-US"/>
              <a:t>In the figure, all of the small squares are equal in area, and the </a:t>
            </a:r>
            <a:r>
              <a:rPr lang="en-US" b="1" u="sng"/>
              <a:t>area of rectangle </a:t>
            </a:r>
            <a:r>
              <a:rPr lang="en-US" b="1" i="1" u="sng">
                <a:latin typeface="Times New Roman"/>
                <a:ea typeface="Times New Roman"/>
                <a:cs typeface="Times New Roman"/>
                <a:sym typeface="Times New Roman"/>
              </a:rPr>
              <a:t>KLMN</a:t>
            </a:r>
            <a:r>
              <a:rPr lang="en-US" b="1" u="sng"/>
              <a:t> is 1 square unit</a:t>
            </a:r>
            <a:r>
              <a:rPr lang="en-US"/>
              <a:t>. If a ball were thrown at rectangle </a:t>
            </a:r>
            <a:r>
              <a:rPr lang="en-US" i="1">
                <a:latin typeface="Times New Roman"/>
                <a:ea typeface="Times New Roman"/>
                <a:cs typeface="Times New Roman"/>
                <a:sym typeface="Times New Roman"/>
              </a:rPr>
              <a:t>KLMN</a:t>
            </a:r>
            <a:r>
              <a:rPr lang="en-US"/>
              <a:t> and all of the small squares have the same probability of being hit, what is the probability of the ball hitting the shaded region?</a:t>
            </a:r>
            <a:endParaRPr/>
          </a:p>
        </p:txBody>
      </p:sp>
      <p:grpSp>
        <p:nvGrpSpPr>
          <p:cNvPr id="436" name="Google Shape;436;p33"/>
          <p:cNvGrpSpPr/>
          <p:nvPr/>
        </p:nvGrpSpPr>
        <p:grpSpPr>
          <a:xfrm>
            <a:off x="5026192" y="277033"/>
            <a:ext cx="2774950" cy="2105510"/>
            <a:chOff x="5542802" y="152925"/>
            <a:chExt cx="2774950" cy="2105510"/>
          </a:xfrm>
        </p:grpSpPr>
        <p:pic>
          <p:nvPicPr>
            <p:cNvPr id="437" name="Google Shape;437;p33"/>
            <p:cNvPicPr preferRelativeResize="0"/>
            <p:nvPr/>
          </p:nvPicPr>
          <p:blipFill rotWithShape="1">
            <a:blip r:embed="rId3">
              <a:alphaModFix/>
            </a:blip>
            <a:srcRect/>
            <a:stretch/>
          </p:blipFill>
          <p:spPr>
            <a:xfrm>
              <a:off x="5542802" y="390469"/>
              <a:ext cx="2679700" cy="1867966"/>
            </a:xfrm>
            <a:prstGeom prst="rect">
              <a:avLst/>
            </a:prstGeom>
            <a:noFill/>
            <a:ln>
              <a:noFill/>
            </a:ln>
          </p:spPr>
        </p:pic>
        <p:pic>
          <p:nvPicPr>
            <p:cNvPr id="438" name="Google Shape;438;p33"/>
            <p:cNvPicPr preferRelativeResize="0"/>
            <p:nvPr/>
          </p:nvPicPr>
          <p:blipFill rotWithShape="1">
            <a:blip r:embed="rId4">
              <a:alphaModFix/>
            </a:blip>
            <a:srcRect/>
            <a:stretch/>
          </p:blipFill>
          <p:spPr>
            <a:xfrm>
              <a:off x="6781052" y="152925"/>
              <a:ext cx="203200" cy="292100"/>
            </a:xfrm>
            <a:prstGeom prst="rect">
              <a:avLst/>
            </a:prstGeom>
            <a:noFill/>
            <a:ln>
              <a:noFill/>
            </a:ln>
          </p:spPr>
        </p:pic>
        <p:pic>
          <p:nvPicPr>
            <p:cNvPr id="439" name="Google Shape;439;p33"/>
            <p:cNvPicPr preferRelativeResize="0"/>
            <p:nvPr/>
          </p:nvPicPr>
          <p:blipFill rotWithShape="1">
            <a:blip r:embed="rId5">
              <a:alphaModFix/>
            </a:blip>
            <a:srcRect/>
            <a:stretch/>
          </p:blipFill>
          <p:spPr>
            <a:xfrm>
              <a:off x="8127252" y="1174494"/>
              <a:ext cx="190500" cy="292100"/>
            </a:xfrm>
            <a:prstGeom prst="rect">
              <a:avLst/>
            </a:prstGeom>
            <a:noFill/>
            <a:ln>
              <a:noFill/>
            </a:ln>
          </p:spPr>
        </p:pic>
      </p:grpSp>
      <p:pic>
        <p:nvPicPr>
          <p:cNvPr id="440" name="Google Shape;440;p33"/>
          <p:cNvPicPr preferRelativeResize="0"/>
          <p:nvPr/>
        </p:nvPicPr>
        <p:blipFill rotWithShape="1">
          <a:blip r:embed="rId6">
            <a:alphaModFix/>
          </a:blip>
          <a:srcRect/>
          <a:stretch/>
        </p:blipFill>
        <p:spPr>
          <a:xfrm>
            <a:off x="4917386" y="2620195"/>
            <a:ext cx="2679700" cy="2197100"/>
          </a:xfrm>
          <a:prstGeom prst="rect">
            <a:avLst/>
          </a:prstGeom>
          <a:noFill/>
          <a:ln>
            <a:noFill/>
          </a:ln>
        </p:spPr>
      </p:pic>
      <p:sp>
        <p:nvSpPr>
          <p:cNvPr id="441" name="Google Shape;441;p33"/>
          <p:cNvSpPr/>
          <p:nvPr/>
        </p:nvSpPr>
        <p:spPr>
          <a:xfrm>
            <a:off x="6930277" y="3939850"/>
            <a:ext cx="501679" cy="926617"/>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g2a3263ba41a_0_115" descr="A pixelated video game characters&#10;&#10;Description automatically generated"/>
          <p:cNvPicPr preferRelativeResize="0"/>
          <p:nvPr/>
        </p:nvPicPr>
        <p:blipFill rotWithShape="1">
          <a:blip r:embed="rId3">
            <a:alphaModFix/>
          </a:blip>
          <a:srcRect/>
          <a:stretch/>
        </p:blipFill>
        <p:spPr>
          <a:xfrm>
            <a:off x="1022066" y="345220"/>
            <a:ext cx="2439378" cy="3362094"/>
          </a:xfrm>
          <a:prstGeom prst="rect">
            <a:avLst/>
          </a:prstGeom>
          <a:noFill/>
          <a:ln>
            <a:noFill/>
          </a:ln>
          <a:effectLst>
            <a:outerShdw blurRad="76200" sy="23000" kx="1200090" algn="br" rotWithShape="0">
              <a:srgbClr val="000000">
                <a:alpha val="20000"/>
              </a:srgbClr>
            </a:outerShdw>
          </a:effectLst>
        </p:spPr>
      </p:pic>
      <p:sp>
        <p:nvSpPr>
          <p:cNvPr id="447" name="Google Shape;447;g2a3263ba41a_0_115"/>
          <p:cNvSpPr txBox="1">
            <a:spLocks noGrp="1"/>
          </p:cNvSpPr>
          <p:nvPr>
            <p:ph type="title" idx="4294967295"/>
          </p:nvPr>
        </p:nvSpPr>
        <p:spPr>
          <a:xfrm>
            <a:off x="2949300" y="1454050"/>
            <a:ext cx="5988000" cy="780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US" sz="5000" b="1">
                <a:solidFill>
                  <a:schemeClr val="lt1"/>
                </a:solidFill>
                <a:latin typeface="Calibri"/>
                <a:ea typeface="Calibri"/>
                <a:cs typeface="Calibri"/>
                <a:sym typeface="Calibri"/>
              </a:rPr>
              <a:t>You Powered Up!</a:t>
            </a:r>
            <a:endParaRPr sz="5000" b="1">
              <a:solidFill>
                <a:schemeClr val="lt1"/>
              </a:solidFill>
              <a:latin typeface="Calibri"/>
              <a:ea typeface="Calibri"/>
              <a:cs typeface="Calibri"/>
              <a:sym typeface="Calibri"/>
            </a:endParaRPr>
          </a:p>
        </p:txBody>
      </p:sp>
      <p:sp>
        <p:nvSpPr>
          <p:cNvPr id="448" name="Google Shape;448;g2a3263ba41a_0_115"/>
          <p:cNvSpPr txBox="1">
            <a:spLocks noGrp="1"/>
          </p:cNvSpPr>
          <p:nvPr>
            <p:ph type="body" idx="4294967295"/>
          </p:nvPr>
        </p:nvSpPr>
        <p:spPr>
          <a:xfrm>
            <a:off x="3297900" y="2293826"/>
            <a:ext cx="5290800" cy="915600"/>
          </a:xfrm>
          <a:prstGeom prst="rect">
            <a:avLst/>
          </a:prstGeom>
          <a:noFill/>
          <a:ln>
            <a:noFill/>
          </a:ln>
        </p:spPr>
        <p:txBody>
          <a:bodyPr spcFirstLastPara="1" wrap="square" lIns="91425" tIns="91425" rIns="91425" bIns="91425" anchor="t" anchorCtr="0">
            <a:normAutofit fontScale="77500" lnSpcReduction="20000"/>
          </a:bodyPr>
          <a:lstStyle/>
          <a:p>
            <a:pPr marL="0" lvl="0" indent="0" algn="ctr" rtl="0">
              <a:lnSpc>
                <a:spcPct val="115000"/>
              </a:lnSpc>
              <a:spcBef>
                <a:spcPts val="0"/>
              </a:spcBef>
              <a:spcAft>
                <a:spcPts val="1200"/>
              </a:spcAft>
              <a:buSzPct val="100000"/>
              <a:buNone/>
            </a:pPr>
            <a:r>
              <a:rPr lang="en-US" sz="2600" b="1">
                <a:solidFill>
                  <a:schemeClr val="lt1"/>
                </a:solidFill>
                <a:latin typeface="Calibri"/>
                <a:ea typeface="Calibri"/>
                <a:cs typeface="Calibri"/>
                <a:sym typeface="Calibri"/>
              </a:rPr>
              <a:t>Achievement Unlocked:</a:t>
            </a:r>
            <a:br>
              <a:rPr lang="en-US" sz="2600">
                <a:solidFill>
                  <a:schemeClr val="lt1"/>
                </a:solidFill>
                <a:latin typeface="Calibri"/>
                <a:ea typeface="Calibri"/>
                <a:cs typeface="Calibri"/>
                <a:sym typeface="Calibri"/>
              </a:rPr>
            </a:br>
            <a:r>
              <a:rPr lang="en-US" sz="2600" i="1">
                <a:solidFill>
                  <a:schemeClr val="lt1"/>
                </a:solidFill>
                <a:latin typeface="Calibri"/>
                <a:ea typeface="Calibri"/>
                <a:cs typeface="Calibri"/>
                <a:sym typeface="Calibri"/>
              </a:rPr>
              <a:t>Probability</a:t>
            </a:r>
            <a:endParaRPr sz="2600" i="1">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Bell Ringer: Question 2</a:t>
            </a:r>
            <a:endParaRPr sz="3640"/>
          </a:p>
        </p:txBody>
      </p:sp>
      <p:sp>
        <p:nvSpPr>
          <p:cNvPr id="130" name="Google Shape;130;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2600"/>
              <a:buNone/>
            </a:pPr>
            <a:r>
              <a:rPr lang="en-US"/>
              <a:t>What is the likelihood of guessing </a:t>
            </a:r>
            <a:r>
              <a:rPr lang="en-US" b="1" i="1"/>
              <a:t>incorrectly</a:t>
            </a:r>
            <a:r>
              <a:rPr lang="en-US"/>
              <a:t> on a</a:t>
            </a:r>
            <a:br>
              <a:rPr lang="en-US"/>
            </a:br>
            <a:r>
              <a:rPr lang="en-US"/>
              <a:t>question from the math portion of the ACT?</a:t>
            </a:r>
            <a:endParaRPr/>
          </a:p>
        </p:txBody>
      </p:sp>
      <p:pic>
        <p:nvPicPr>
          <p:cNvPr id="131" name="Google Shape;131;p4" descr="A yellow bell with a black background&#10;&#10;Description automatically generated"/>
          <p:cNvPicPr preferRelativeResize="0"/>
          <p:nvPr/>
        </p:nvPicPr>
        <p:blipFill rotWithShape="1">
          <a:blip r:embed="rId3">
            <a:alphaModFix/>
          </a:blip>
          <a:srcRect/>
          <a:stretch/>
        </p:blipFill>
        <p:spPr>
          <a:xfrm>
            <a:off x="7479423" y="326342"/>
            <a:ext cx="1352877" cy="1652266"/>
          </a:xfrm>
          <a:prstGeom prst="rect">
            <a:avLst/>
          </a:prstGeom>
          <a:noFill/>
          <a:ln>
            <a:noFill/>
          </a:ln>
          <a:effectLst>
            <a:outerShdw blurRad="50800" dist="38100" dir="2700000" algn="tl" rotWithShape="0">
              <a:schemeClr val="dk1">
                <a:alpha val="69803"/>
              </a:scheme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Bell Ringer: Question 3</a:t>
            </a:r>
            <a:endParaRPr sz="3640"/>
          </a:p>
        </p:txBody>
      </p:sp>
      <p:sp>
        <p:nvSpPr>
          <p:cNvPr id="137" name="Google Shape;13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Does the probability of guessing </a:t>
            </a:r>
            <a:r>
              <a:rPr lang="en-US" b="1" i="1"/>
              <a:t>correctly </a:t>
            </a:r>
            <a:br>
              <a:rPr lang="en-US" b="1" i="1"/>
            </a:br>
            <a:r>
              <a:rPr lang="en-US"/>
              <a:t>increase or decrease if you are guessing</a:t>
            </a:r>
            <a:br>
              <a:rPr lang="en-US"/>
            </a:br>
            <a:r>
              <a:rPr lang="en-US"/>
              <a:t>from fewer choices?</a:t>
            </a:r>
            <a:endParaRPr/>
          </a:p>
          <a:p>
            <a:pPr marL="457200" lvl="0" indent="-457200" algn="l" rtl="0">
              <a:lnSpc>
                <a:spcPct val="115000"/>
              </a:lnSpc>
              <a:spcBef>
                <a:spcPts val="1200"/>
              </a:spcBef>
              <a:spcAft>
                <a:spcPts val="1200"/>
              </a:spcAft>
              <a:buSzPts val="2600"/>
              <a:buChar char="●"/>
            </a:pPr>
            <a:r>
              <a:rPr lang="en-US"/>
              <a:t>In other words, if you could eliminate some options, would the probability of guessing </a:t>
            </a:r>
            <a:r>
              <a:rPr lang="en-US" b="1" i="1"/>
              <a:t>correctly</a:t>
            </a:r>
            <a:r>
              <a:rPr lang="en-US"/>
              <a:t> increase or decrease?</a:t>
            </a:r>
            <a:endParaRPr/>
          </a:p>
        </p:txBody>
      </p:sp>
      <p:pic>
        <p:nvPicPr>
          <p:cNvPr id="138" name="Google Shape;138;p5" descr="A yellow bell with a black background&#10;&#10;Description automatically generated"/>
          <p:cNvPicPr preferRelativeResize="0"/>
          <p:nvPr/>
        </p:nvPicPr>
        <p:blipFill rotWithShape="1">
          <a:blip r:embed="rId3">
            <a:alphaModFix/>
          </a:blip>
          <a:srcRect/>
          <a:stretch/>
        </p:blipFill>
        <p:spPr>
          <a:xfrm>
            <a:off x="7479423" y="326342"/>
            <a:ext cx="1352877" cy="1652266"/>
          </a:xfrm>
          <a:prstGeom prst="rect">
            <a:avLst/>
          </a:prstGeom>
          <a:noFill/>
          <a:ln>
            <a:noFill/>
          </a:ln>
          <a:effectLst>
            <a:outerShdw blurRad="50800" dist="38100" dir="2700000" algn="tl" rotWithShape="0">
              <a:schemeClr val="dk1">
                <a:alpha val="69803"/>
              </a:scheme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a3263ba41a_0_10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Essential Question</a:t>
            </a:r>
            <a:endParaRPr/>
          </a:p>
        </p:txBody>
      </p:sp>
      <p:sp>
        <p:nvSpPr>
          <p:cNvPr id="144" name="Google Shape;144;g2a3263ba41a_0_10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How can I increase my ACT score?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Learning Objectives</a:t>
            </a:r>
            <a:endParaRPr sz="3640"/>
          </a:p>
        </p:txBody>
      </p:sp>
      <p:sp>
        <p:nvSpPr>
          <p:cNvPr id="150" name="Google Shape;150;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Determine the probability of an event and the probability of its complement.</a:t>
            </a:r>
            <a:endParaRPr/>
          </a:p>
          <a:p>
            <a:pPr marL="457200" lvl="0" indent="-457200" algn="l" rtl="0">
              <a:lnSpc>
                <a:spcPct val="115000"/>
              </a:lnSpc>
              <a:spcBef>
                <a:spcPts val="1200"/>
              </a:spcBef>
              <a:spcAft>
                <a:spcPts val="0"/>
              </a:spcAft>
              <a:buSzPts val="2600"/>
              <a:buChar char="●"/>
            </a:pPr>
            <a:r>
              <a:rPr lang="en-US"/>
              <a:t>Use a Venn diagram to calculate probability.</a:t>
            </a:r>
            <a:endParaRPr/>
          </a:p>
          <a:p>
            <a:pPr marL="457200" lvl="0" indent="-457200" algn="l" rtl="0">
              <a:lnSpc>
                <a:spcPct val="115000"/>
              </a:lnSpc>
              <a:spcBef>
                <a:spcPts val="1200"/>
              </a:spcBef>
              <a:spcAft>
                <a:spcPts val="1200"/>
              </a:spcAft>
              <a:buSzPts val="2600"/>
              <a:buChar char="●"/>
            </a:pPr>
            <a:r>
              <a:rPr lang="en-US"/>
              <a:t>Apply the concept of probability to unique situations.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440"/>
              <a:t>Probability: The Scientific Study of Uncertainty</a:t>
            </a:r>
            <a:endParaRPr sz="3440"/>
          </a:p>
        </p:txBody>
      </p:sp>
      <p:sp>
        <p:nvSpPr>
          <p:cNvPr id="156" name="Google Shape;156;p8"/>
          <p:cNvSpPr txBox="1">
            <a:spLocks noGrp="1"/>
          </p:cNvSpPr>
          <p:nvPr>
            <p:ph type="body" idx="1"/>
          </p:nvPr>
        </p:nvSpPr>
        <p:spPr>
          <a:xfrm>
            <a:off x="3347634" y="1152475"/>
            <a:ext cx="5484665"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b="1" u="sng"/>
              <a:t>outcomes</a:t>
            </a:r>
            <a:r>
              <a:rPr lang="en-US" b="1"/>
              <a:t>:</a:t>
            </a:r>
            <a:r>
              <a:rPr lang="en-US"/>
              <a:t> the results of an experiment</a:t>
            </a:r>
            <a:endParaRPr/>
          </a:p>
          <a:p>
            <a:pPr marL="914400" lvl="1" indent="-457200" algn="l" rtl="0">
              <a:lnSpc>
                <a:spcPct val="115000"/>
              </a:lnSpc>
              <a:spcBef>
                <a:spcPts val="1200"/>
              </a:spcBef>
              <a:spcAft>
                <a:spcPts val="1200"/>
              </a:spcAft>
              <a:buSzPts val="2600"/>
              <a:buChar char="○"/>
            </a:pPr>
            <a:r>
              <a:rPr lang="en-US" u="sng"/>
              <a:t>example</a:t>
            </a:r>
            <a:r>
              <a:rPr lang="en-US"/>
              <a:t>: drawing a gem from a bag</a:t>
            </a:r>
            <a:endParaRPr/>
          </a:p>
        </p:txBody>
      </p:sp>
      <p:pic>
        <p:nvPicPr>
          <p:cNvPr id="157" name="Google Shape;157;p8" descr="A pixel art of a bowl of food&#10;&#10;Description automatically generated"/>
          <p:cNvPicPr preferRelativeResize="0"/>
          <p:nvPr/>
        </p:nvPicPr>
        <p:blipFill rotWithShape="1">
          <a:blip r:embed="rId3">
            <a:alphaModFix/>
          </a:blip>
          <a:srcRect l="10153" t="6807" r="9665" b="1937"/>
          <a:stretch/>
        </p:blipFill>
        <p:spPr>
          <a:xfrm>
            <a:off x="180813" y="1119072"/>
            <a:ext cx="3084163" cy="3509755"/>
          </a:xfrm>
          <a:prstGeom prst="rect">
            <a:avLst/>
          </a:prstGeom>
          <a:noFill/>
          <a:ln>
            <a:noFill/>
          </a:ln>
          <a:effectLst>
            <a:outerShdw blurRad="76200" sy="23000" kx="1200000" algn="br" rotWithShape="0">
              <a:srgbClr val="000000">
                <a:alpha val="2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440"/>
              <a:t>Probability: The Scientific Study of Uncertainty</a:t>
            </a:r>
            <a:endParaRPr sz="3440"/>
          </a:p>
        </p:txBody>
      </p:sp>
      <p:sp>
        <p:nvSpPr>
          <p:cNvPr id="163" name="Google Shape;163;p9"/>
          <p:cNvSpPr txBox="1">
            <a:spLocks noGrp="1"/>
          </p:cNvSpPr>
          <p:nvPr>
            <p:ph type="body" idx="1"/>
          </p:nvPr>
        </p:nvSpPr>
        <p:spPr>
          <a:xfrm>
            <a:off x="3347634" y="1152475"/>
            <a:ext cx="5484665"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b="1" u="sng"/>
              <a:t>event</a:t>
            </a:r>
            <a:r>
              <a:rPr lang="en-US" b="1"/>
              <a:t>:</a:t>
            </a:r>
            <a:r>
              <a:rPr lang="en-US"/>
              <a:t> a collection of outcomes; usually represented with capital letters</a:t>
            </a:r>
            <a:endParaRPr/>
          </a:p>
          <a:p>
            <a:pPr marL="914400" lvl="1" indent="-457200" algn="l" rtl="0">
              <a:lnSpc>
                <a:spcPct val="115000"/>
              </a:lnSpc>
              <a:spcBef>
                <a:spcPts val="1200"/>
              </a:spcBef>
              <a:spcAft>
                <a:spcPts val="1200"/>
              </a:spcAft>
              <a:buSzPts val="2600"/>
              <a:buChar char="○"/>
            </a:pPr>
            <a:r>
              <a:rPr lang="en-US" u="sng"/>
              <a:t>example</a:t>
            </a:r>
            <a:r>
              <a:rPr lang="en-US"/>
              <a:t>: Y = drawing yellow gems from a bag</a:t>
            </a:r>
            <a:endParaRPr/>
          </a:p>
        </p:txBody>
      </p:sp>
      <p:pic>
        <p:nvPicPr>
          <p:cNvPr id="164" name="Google Shape;164;p9" descr="A pixel art of a bowl of food&#10;&#10;Description automatically generated"/>
          <p:cNvPicPr preferRelativeResize="0"/>
          <p:nvPr/>
        </p:nvPicPr>
        <p:blipFill rotWithShape="1">
          <a:blip r:embed="rId3">
            <a:alphaModFix/>
          </a:blip>
          <a:srcRect l="10153" t="6807" r="9665" b="1937"/>
          <a:stretch/>
        </p:blipFill>
        <p:spPr>
          <a:xfrm>
            <a:off x="180813" y="1119072"/>
            <a:ext cx="3084163" cy="3509755"/>
          </a:xfrm>
          <a:prstGeom prst="rect">
            <a:avLst/>
          </a:prstGeom>
          <a:noFill/>
          <a:ln>
            <a:noFill/>
          </a:ln>
          <a:effectLst>
            <a:outerShdw blurRad="76200" sy="23000" kx="1200000" algn="br" rotWithShape="0">
              <a:srgbClr val="000000">
                <a:alpha val="20000"/>
              </a:srgbClr>
            </a:outerShdw>
          </a:effectLst>
        </p:spPr>
      </p:pic>
    </p:spTree>
  </p:cSld>
  <p:clrMapOvr>
    <a:masterClrMapping/>
  </p:clrMapOvr>
</p:sld>
</file>

<file path=ppt/theme/theme1.xml><?xml version="1.0" encoding="utf-8"?>
<a:theme xmlns:a="http://schemas.openxmlformats.org/drawingml/2006/main" name="ACT Math">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1333</Words>
  <Application>Microsoft Office PowerPoint</Application>
  <PresentationFormat>On-screen Show (16:9)</PresentationFormat>
  <Paragraphs>108</Paragraphs>
  <Slides>34</Slides>
  <Notes>34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ACT Math</vt:lpstr>
      <vt:lpstr>PowerPoint Presentation</vt:lpstr>
      <vt:lpstr>Power Up: Math ACT Prep,  Week 4</vt:lpstr>
      <vt:lpstr>Bell Ringer: Question 1</vt:lpstr>
      <vt:lpstr>Bell Ringer: Question 2</vt:lpstr>
      <vt:lpstr>Bell Ringer: Question 3</vt:lpstr>
      <vt:lpstr>Essential Question</vt:lpstr>
      <vt:lpstr>Learning Objectives</vt:lpstr>
      <vt:lpstr>Probability: The Scientific Study of Uncertainty</vt:lpstr>
      <vt:lpstr>Probability: The Scientific Study of Uncertainty</vt:lpstr>
      <vt:lpstr>Probability: The Scientific Study of Uncertainty</vt:lpstr>
      <vt:lpstr>Probability: The Scientific Study of Uncertainty</vt:lpstr>
      <vt:lpstr>Mutually Exclusive Events</vt:lpstr>
      <vt:lpstr>Mutually Exclusive Events</vt:lpstr>
      <vt:lpstr>Mutually Exclusive Events</vt:lpstr>
      <vt:lpstr>Mutually Exclusive Events</vt:lpstr>
      <vt:lpstr>Mutually Exclusive Events</vt:lpstr>
      <vt:lpstr>Mutually Exclusive Events</vt:lpstr>
      <vt:lpstr>Mutually Exclusive Events</vt:lpstr>
      <vt:lpstr>NOT Mutually Exclusive Events</vt:lpstr>
      <vt:lpstr>NOT Mutually Exclusive Events</vt:lpstr>
      <vt:lpstr>NOT Mutually Exclusive Events</vt:lpstr>
      <vt:lpstr>NOT Mutually Exclusive Events</vt:lpstr>
      <vt:lpstr>NOT Mutually Exclusive Events</vt:lpstr>
      <vt:lpstr>NOT Mutually Exclusive Events</vt:lpstr>
      <vt:lpstr>NOT Mutually Exclusive Events</vt:lpstr>
      <vt:lpstr>Test-Taking Tip</vt:lpstr>
      <vt:lpstr>Exit Ticket</vt:lpstr>
      <vt:lpstr>Exit Ticket (Answers)</vt:lpstr>
      <vt:lpstr>Exit Ticket (Solution 1)</vt:lpstr>
      <vt:lpstr>Exit Ticket (Solution 2)</vt:lpstr>
      <vt:lpstr>Exit Ticket (Solution 3)</vt:lpstr>
      <vt:lpstr>Exit Ticket (Solution 4)</vt:lpstr>
      <vt:lpstr>Exit Ticket (Solution 5)</vt:lpstr>
      <vt:lpstr>You Powered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Bracken, Pam</cp:lastModifiedBy>
  <cp:revision>3</cp:revision>
  <dcterms:modified xsi:type="dcterms:W3CDTF">2024-08-27T19:17:33Z</dcterms:modified>
</cp:coreProperties>
</file>