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JTDzzYILfTBLTi/qtstel0459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5"/>
    <p:restoredTop sz="94694"/>
  </p:normalViewPr>
  <p:slideViewPr>
    <p:cSldViewPr snapToGrid="0">
      <p:cViewPr varScale="1">
        <p:scale>
          <a:sx n="152" d="100"/>
          <a:sy n="152" d="100"/>
        </p:scale>
        <p:origin x="184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mobile-information-mobile-phone-3998332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illustrations/doubt-mystery-apron-to-think-about-4017807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gy-1Z2Sa-c?si=kU9BOsDBn5tXYBWd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3334b62a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a3334b62a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a3334b62ae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a3334b62ae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3334b62ae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3334b62ae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dadaworks. (2019, February 14). Mobile. [Illustration]. Pixabay.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https://pixabay.com/illustrations/mobile-information-mobile-phone-3998332/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dadaworks. (2019, February 23). Doubt. [Illustration]. Pixabay.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https://pixabay.com/illustrations/doubt-mystery-apron-to-think-about-4017807/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(2021, September 21). K20 Center 10 minute timer. [Video]. YouTube.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https://youtu.be/9gy-1Z2Sa-c?si=kU9BOsDBn5tXYBWd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GUS Method. Strategies.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https://learn.k20center.ou.edu/strategy/76</a:t>
            </a:r>
            <a:endParaRPr sz="1800" b="0" i="0" u="none" strike="noStrike">
              <a:solidFill>
                <a:srgbClr val="2929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1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1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3334b62ae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a3334b62ae_0_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g2a3334b62ae_0_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a3334b62ae_0_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g2a3334b62ae_0_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a3334b62ae_0_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g2a3334b62ae_0_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a3334b62ae_0_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g2a3334b62ae_0_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a3334b62ae_0_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g2a3334b62ae_0_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a3334b62ae_0_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2a3334b62ae_0_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a3334b62ae_0_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g2a3334b62ae_0_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3334b62ae_0_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a3334b62ae_0_5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3334b62ae_0_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2a3334b62ae_0_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3334b62ae_0_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g2a3334b62ae_0_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3334b62ae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3334b62ae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a3334b62ae_0_6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g2a3334b62ae_0_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3334b62ae_0_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g2a3334b62ae_0_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3334b62ae_0_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2a3334b62ae_0_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3334b62ae_0_7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8" name="Google Shape;78;g2a3334b62ae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3334b62ae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3334b62ae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3334b62ae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3334b62ae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g2a3334b62ae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3334b62ae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3334b62ae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g2a3334b62ae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3334b62ae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3334b62ae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3334b62ae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g2a3334b62ae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3334b62ae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3334b62ae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g2a3334b62ae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3334b62ae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a3334b62ae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3334b62ae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3334b62ae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3334b62ae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g2a3334b62ae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3334b62ae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g2a3334b62ae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3334b62ae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3334b62ae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g2a3334b62ae_0_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g2a3334b62ae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a3334b62ae_0_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g2a3334b62ae_0_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a3334b62ae_0_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g2a3334b62ae_0_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a3334b62ae_0_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2a3334b62ae_0_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a3334b62ae_0_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g2a3334b62ae_0_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a3334b62ae_0_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g2a3334b62ae_0_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a3334b62ae_0_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g2a3334b62ae_0_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3334b62ae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a3334b62ae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2a3334b62ae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9gy-1Z2Sa-c?feature=oembed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s://youtu.be/9gy-1Z2Sa-c?si=kU9BOsDBn5tXYBW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What or How?</a:t>
            </a:r>
            <a:endParaRPr/>
          </a:p>
        </p:txBody>
      </p:sp>
      <p:sp>
        <p:nvSpPr>
          <p:cNvPr id="176" name="Google Shape;176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Reflect on why you missed what you missed or why you guessed.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Were you unsure of </a:t>
            </a:r>
            <a:r>
              <a:rPr lang="en-US" b="1"/>
              <a:t>WHAT</a:t>
            </a:r>
            <a:r>
              <a:rPr lang="en-US"/>
              <a:t> the question was asking for?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Were you unsure of </a:t>
            </a:r>
            <a:r>
              <a:rPr lang="en-US" b="1"/>
              <a:t>HOW</a:t>
            </a:r>
            <a:r>
              <a:rPr lang="en-US"/>
              <a:t> to do the math?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Challenge: Question 1</a:t>
            </a:r>
            <a:endParaRPr sz="3640"/>
          </a:p>
        </p:txBody>
      </p:sp>
      <p:sp>
        <p:nvSpPr>
          <p:cNvPr id="182" name="Google Shape;18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is the probability of randomly drawing a card that is NOT blue and is NOT yellow?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WHAT</a:t>
            </a:r>
            <a:r>
              <a:rPr lang="en-US"/>
              <a:t> in this problem tells us what it is was asking for?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 b="1"/>
              <a:t>HOW</a:t>
            </a:r>
            <a:r>
              <a:rPr lang="en-US"/>
              <a:t> do we find the probability of a complement?</a:t>
            </a:r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1802808" y="4073794"/>
            <a:ext cx="5538384" cy="625206"/>
            <a:chOff x="1681566" y="3730894"/>
            <a:chExt cx="5538384" cy="625206"/>
          </a:xfrm>
        </p:grpSpPr>
        <p:pic>
          <p:nvPicPr>
            <p:cNvPr id="184" name="Google Shape;184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84350" y="3816350"/>
              <a:ext cx="5295900" cy="469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11"/>
            <p:cNvSpPr/>
            <p:nvPr/>
          </p:nvSpPr>
          <p:spPr>
            <a:xfrm>
              <a:off x="1681566" y="3730894"/>
              <a:ext cx="5538384" cy="625206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Challenge: Question 2</a:t>
            </a:r>
            <a:endParaRPr sz="3640"/>
          </a:p>
        </p:txBody>
      </p:sp>
      <p:sp>
        <p:nvSpPr>
          <p:cNvPr id="191" name="Google Shape;191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For what value of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US"/>
              <a:t> does the quadratic equation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0</a:t>
            </a:r>
            <a:r>
              <a:rPr lang="en-US"/>
              <a:t> have solutions of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–3</a:t>
            </a:r>
            <a:r>
              <a:rPr lang="en-US"/>
              <a:t> and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4</a:t>
            </a:r>
            <a:r>
              <a:rPr lang="en-US"/>
              <a:t>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WHAT</a:t>
            </a:r>
            <a:r>
              <a:rPr lang="en-US"/>
              <a:t> in this problem tells us what it is was asking for?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 b="1"/>
              <a:t>HOW</a:t>
            </a:r>
            <a:r>
              <a:rPr lang="en-US"/>
              <a:t> do we find the</a:t>
            </a:r>
            <a:br>
              <a:rPr lang="en-US"/>
            </a:br>
            <a:r>
              <a:rPr lang="en-US"/>
              <a:t>constant of a quadratic</a:t>
            </a:r>
            <a:br>
              <a:rPr lang="en-US"/>
            </a:br>
            <a:r>
              <a:rPr lang="en-US"/>
              <a:t>if we know the solutions?</a:t>
            </a:r>
            <a:endParaRPr/>
          </a:p>
        </p:txBody>
      </p:sp>
      <p:grpSp>
        <p:nvGrpSpPr>
          <p:cNvPr id="192" name="Google Shape;192;p12"/>
          <p:cNvGrpSpPr/>
          <p:nvPr/>
        </p:nvGrpSpPr>
        <p:grpSpPr>
          <a:xfrm>
            <a:off x="5175250" y="2940050"/>
            <a:ext cx="2654892" cy="1674728"/>
            <a:chOff x="5175250" y="3206750"/>
            <a:chExt cx="2654892" cy="1674728"/>
          </a:xfrm>
        </p:grpSpPr>
        <p:pic>
          <p:nvPicPr>
            <p:cNvPr id="193" name="Google Shape;193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404146" y="3343544"/>
              <a:ext cx="2197100" cy="1460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12"/>
            <p:cNvSpPr/>
            <p:nvPr/>
          </p:nvSpPr>
          <p:spPr>
            <a:xfrm>
              <a:off x="5175250" y="3206750"/>
              <a:ext cx="2654892" cy="1674728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5" name="Google Shape;195;p12"/>
          <p:cNvCxnSpPr/>
          <p:nvPr/>
        </p:nvCxnSpPr>
        <p:spPr>
          <a:xfrm rot="10800000">
            <a:off x="7259642" y="4444202"/>
            <a:ext cx="341604" cy="341151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Challenge: Question 3</a:t>
            </a:r>
            <a:endParaRPr sz="3640"/>
          </a:p>
        </p:txBody>
      </p:sp>
      <p:sp>
        <p:nvSpPr>
          <p:cNvPr id="201" name="Google Shape;201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Given the function g defined as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6 – 2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/>
              <a:t> has a domain</a:t>
            </a:r>
            <a:br>
              <a:rPr lang="en-US"/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{–2, 0, 1}</a:t>
            </a:r>
            <a:r>
              <a:rPr lang="en-US"/>
              <a:t>, what is the range of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/>
              <a:t>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WHAT</a:t>
            </a:r>
            <a:r>
              <a:rPr lang="en-US"/>
              <a:t> in this problem tells us what it is was asking for?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 b="1"/>
              <a:t>HOW</a:t>
            </a:r>
            <a:r>
              <a:rPr lang="en-US"/>
              <a:t> do we find the range?</a:t>
            </a:r>
            <a:endParaRPr/>
          </a:p>
        </p:txBody>
      </p:sp>
      <p:grpSp>
        <p:nvGrpSpPr>
          <p:cNvPr id="202" name="Google Shape;202;p13"/>
          <p:cNvGrpSpPr/>
          <p:nvPr/>
        </p:nvGrpSpPr>
        <p:grpSpPr>
          <a:xfrm>
            <a:off x="4883150" y="2950866"/>
            <a:ext cx="3359742" cy="1814056"/>
            <a:chOff x="4883150" y="3128666"/>
            <a:chExt cx="3359742" cy="1814056"/>
          </a:xfrm>
        </p:grpSpPr>
        <p:pic>
          <p:nvPicPr>
            <p:cNvPr id="203" name="Google Shape;203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26321" y="3292744"/>
              <a:ext cx="3073400" cy="158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13"/>
            <p:cNvSpPr/>
            <p:nvPr/>
          </p:nvSpPr>
          <p:spPr>
            <a:xfrm>
              <a:off x="4883150" y="3128666"/>
              <a:ext cx="3359742" cy="1814056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Challenge: Question 4</a:t>
            </a:r>
            <a:endParaRPr sz="3640"/>
          </a:p>
        </p:txBody>
      </p:sp>
      <p:sp>
        <p:nvSpPr>
          <p:cNvPr id="210" name="Google Shape;210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i="1"/>
              <a:t>Data Set A: 32, 39, 48, 50, 50, 61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will the mean and the median of Data Set B compare to the median and mean of Data Set A?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WHAT</a:t>
            </a:r>
            <a:r>
              <a:rPr lang="en-US"/>
              <a:t> in this problem tells us what it is was asking for?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 b="1"/>
              <a:t>HOW</a:t>
            </a:r>
            <a:r>
              <a:rPr lang="en-US"/>
              <a:t> do we find the mean</a:t>
            </a:r>
            <a:br>
              <a:rPr lang="en-US"/>
            </a:br>
            <a:r>
              <a:rPr lang="en-US"/>
              <a:t>or median?</a:t>
            </a:r>
            <a:endParaRPr/>
          </a:p>
        </p:txBody>
      </p:sp>
      <p:grpSp>
        <p:nvGrpSpPr>
          <p:cNvPr id="211" name="Google Shape;211;p14"/>
          <p:cNvGrpSpPr/>
          <p:nvPr/>
        </p:nvGrpSpPr>
        <p:grpSpPr>
          <a:xfrm>
            <a:off x="4749800" y="3270250"/>
            <a:ext cx="3556000" cy="1790700"/>
            <a:chOff x="4749800" y="3155950"/>
            <a:chExt cx="3556000" cy="1790700"/>
          </a:xfrm>
        </p:grpSpPr>
        <p:pic>
          <p:nvPicPr>
            <p:cNvPr id="212" name="Google Shape;212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03800" y="3206749"/>
              <a:ext cx="3009900" cy="166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14"/>
            <p:cNvSpPr/>
            <p:nvPr/>
          </p:nvSpPr>
          <p:spPr>
            <a:xfrm>
              <a:off x="4749800" y="3155950"/>
              <a:ext cx="3556000" cy="17907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Challenge: Question 5</a:t>
            </a:r>
            <a:endParaRPr sz="3640"/>
          </a:p>
        </p:txBody>
      </p:sp>
      <p:sp>
        <p:nvSpPr>
          <p:cNvPr id="219" name="Google Shape;219;p15"/>
          <p:cNvSpPr txBox="1">
            <a:spLocks noGrp="1"/>
          </p:cNvSpPr>
          <p:nvPr>
            <p:ph type="body" idx="1"/>
          </p:nvPr>
        </p:nvSpPr>
        <p:spPr>
          <a:xfrm>
            <a:off x="355558" y="1152475"/>
            <a:ext cx="847674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If it can be determined, what is the measure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∠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AKL</a:t>
            </a:r>
            <a:r>
              <a:rPr lang="en-US"/>
              <a:t>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endParaRPr/>
          </a:p>
        </p:txBody>
      </p:sp>
      <p:pic>
        <p:nvPicPr>
          <p:cNvPr id="220" name="Google Shape;22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558" y="1789236"/>
            <a:ext cx="2247942" cy="277964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5"/>
          <p:cNvSpPr txBox="1"/>
          <p:nvPr/>
        </p:nvSpPr>
        <p:spPr>
          <a:xfrm>
            <a:off x="2819400" y="1161950"/>
            <a:ext cx="6012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endParaRPr sz="2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this problem tells us what it is was asking for?</a:t>
            </a:r>
            <a:endParaRPr/>
          </a:p>
          <a:p>
            <a:pPr marL="514350" marR="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 we find the unknown angle?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Challenge: Question 5</a:t>
            </a:r>
            <a:endParaRPr sz="3640"/>
          </a:p>
        </p:txBody>
      </p:sp>
      <p:pic>
        <p:nvPicPr>
          <p:cNvPr id="227" name="Google Shape;22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558" y="1153226"/>
            <a:ext cx="2762294" cy="341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1013" y="1289050"/>
            <a:ext cx="2882900" cy="12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6"/>
          <p:cNvSpPr/>
          <p:nvPr/>
        </p:nvSpPr>
        <p:spPr>
          <a:xfrm>
            <a:off x="5416549" y="4096747"/>
            <a:ext cx="1884137" cy="572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95333" y="3212646"/>
            <a:ext cx="2781300" cy="12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9055" y="2715000"/>
            <a:ext cx="495300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01750" y="3449638"/>
            <a:ext cx="622300" cy="29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Challenge: Question 6</a:t>
            </a:r>
            <a:endParaRPr sz="3640"/>
          </a:p>
        </p:txBody>
      </p:sp>
      <p:sp>
        <p:nvSpPr>
          <p:cNvPr id="238" name="Google Shape;23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The statement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+ 7) –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10 – 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14)</a:t>
            </a:r>
            <a:r>
              <a:rPr lang="en-US"/>
              <a:t> is true for which of the following?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WHAT</a:t>
            </a:r>
            <a:r>
              <a:rPr lang="en-US"/>
              <a:t> in this problem tells us what it is was asking for?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 b="1"/>
              <a:t>HOW</a:t>
            </a:r>
            <a:r>
              <a:rPr lang="en-US"/>
              <a:t> do we solve for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/>
              <a:t>?</a:t>
            </a:r>
            <a:endParaRPr/>
          </a:p>
        </p:txBody>
      </p:sp>
      <p:grpSp>
        <p:nvGrpSpPr>
          <p:cNvPr id="239" name="Google Shape;239;p17"/>
          <p:cNvGrpSpPr/>
          <p:nvPr/>
        </p:nvGrpSpPr>
        <p:grpSpPr>
          <a:xfrm>
            <a:off x="4419600" y="2921000"/>
            <a:ext cx="3816350" cy="2101850"/>
            <a:chOff x="4419600" y="2921000"/>
            <a:chExt cx="3816350" cy="2101850"/>
          </a:xfrm>
        </p:grpSpPr>
        <p:pic>
          <p:nvPicPr>
            <p:cNvPr id="240" name="Google Shape;240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72000" y="3057575"/>
              <a:ext cx="3517900" cy="186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17"/>
            <p:cNvSpPr/>
            <p:nvPr/>
          </p:nvSpPr>
          <p:spPr>
            <a:xfrm>
              <a:off x="4419600" y="2921000"/>
              <a:ext cx="3816350" cy="210185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Challenge: Question 7</a:t>
            </a:r>
            <a:endParaRPr sz="3640"/>
          </a:p>
        </p:txBody>
      </p:sp>
      <p:sp>
        <p:nvSpPr>
          <p:cNvPr id="247" name="Google Shape;24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In terms of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/>
              <a:t>, what is the area, in square inches, of the figure?</a:t>
            </a:r>
            <a:endParaRPr/>
          </a:p>
        </p:txBody>
      </p:sp>
      <p:pic>
        <p:nvPicPr>
          <p:cNvPr id="248" name="Google Shape;24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450" y="1782761"/>
            <a:ext cx="1815550" cy="317394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8"/>
          <p:cNvSpPr txBox="1"/>
          <p:nvPr/>
        </p:nvSpPr>
        <p:spPr>
          <a:xfrm>
            <a:off x="2686050" y="1152475"/>
            <a:ext cx="61462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endParaRPr sz="2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this problem tells us what it is was asking for?</a:t>
            </a:r>
            <a:endParaRPr/>
          </a:p>
          <a:p>
            <a:pPr marL="514350" marR="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 we find the area of a composite figure?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Challenge: Question 7</a:t>
            </a:r>
            <a:endParaRPr sz="3640"/>
          </a:p>
        </p:txBody>
      </p:sp>
      <p:pic>
        <p:nvPicPr>
          <p:cNvPr id="255" name="Google Shape;25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5" y="1358900"/>
            <a:ext cx="4025900" cy="29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9"/>
          <p:cNvSpPr/>
          <p:nvPr/>
        </p:nvSpPr>
        <p:spPr>
          <a:xfrm>
            <a:off x="4489449" y="2665970"/>
            <a:ext cx="2798763" cy="184888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200" y="1099245"/>
            <a:ext cx="2177500" cy="3806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3334b62ae_0_10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Power Up: Math ACT Prep, Week 5</a:t>
            </a:r>
            <a:endParaRPr/>
          </a:p>
        </p:txBody>
      </p:sp>
      <p:sp>
        <p:nvSpPr>
          <p:cNvPr id="117" name="Google Shape;117;g2a3334b62ae_0_10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Pacing and Reflecting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Challenge: Question 8</a:t>
            </a:r>
            <a:endParaRPr sz="3640"/>
          </a:p>
        </p:txBody>
      </p:sp>
      <p:sp>
        <p:nvSpPr>
          <p:cNvPr id="263" name="Google Shape;26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For all values of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/>
              <a:t> such that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&lt; –1</a:t>
            </a:r>
            <a:r>
              <a:rPr lang="en-US"/>
              <a:t>,</a:t>
            </a:r>
            <a:br>
              <a:rPr lang="en-US"/>
            </a:br>
            <a:r>
              <a:rPr lang="en-US"/>
              <a:t>which of the following expressions</a:t>
            </a:r>
            <a:br>
              <a:rPr lang="en-US"/>
            </a:br>
            <a:r>
              <a:rPr lang="en-US"/>
              <a:t>has the greatest value?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WHAT</a:t>
            </a:r>
            <a:r>
              <a:rPr lang="en-US"/>
              <a:t> in this problem tells us</a:t>
            </a:r>
            <a:br>
              <a:rPr lang="en-US"/>
            </a:br>
            <a:r>
              <a:rPr lang="en-US"/>
              <a:t>what it is was asking for?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 b="1"/>
              <a:t>HOW</a:t>
            </a:r>
            <a:r>
              <a:rPr lang="en-US"/>
              <a:t> do we compare values?</a:t>
            </a:r>
            <a:endParaRPr/>
          </a:p>
        </p:txBody>
      </p:sp>
      <p:grpSp>
        <p:nvGrpSpPr>
          <p:cNvPr id="264" name="Google Shape;264;p20"/>
          <p:cNvGrpSpPr/>
          <p:nvPr/>
        </p:nvGrpSpPr>
        <p:grpSpPr>
          <a:xfrm>
            <a:off x="6210300" y="1417900"/>
            <a:ext cx="2038350" cy="3416400"/>
            <a:chOff x="6210300" y="1417900"/>
            <a:chExt cx="2038350" cy="3416400"/>
          </a:xfrm>
        </p:grpSpPr>
        <p:pic>
          <p:nvPicPr>
            <p:cNvPr id="265" name="Google Shape;265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37300" y="1520825"/>
              <a:ext cx="1092200" cy="3124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20"/>
            <p:cNvSpPr/>
            <p:nvPr/>
          </p:nvSpPr>
          <p:spPr>
            <a:xfrm>
              <a:off x="6210300" y="1417900"/>
              <a:ext cx="1562100" cy="34164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7" name="Google Shape;267;p20"/>
            <p:cNvCxnSpPr/>
            <p:nvPr/>
          </p:nvCxnSpPr>
          <p:spPr>
            <a:xfrm rot="10800000">
              <a:off x="7507292" y="3440902"/>
              <a:ext cx="741358" cy="242098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Challenge: Question 9</a:t>
            </a:r>
            <a:endParaRPr sz="3640"/>
          </a:p>
        </p:txBody>
      </p:sp>
      <p:sp>
        <p:nvSpPr>
          <p:cNvPr id="273" name="Google Shape;27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The solution to the equation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15 = 7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+ 20</a:t>
            </a:r>
            <a:r>
              <a:rPr lang="en-US"/>
              <a:t> is which of the types of numbers listed below?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WHAT</a:t>
            </a:r>
            <a:r>
              <a:rPr lang="en-US"/>
              <a:t> in this problem tells us what it is was asking for?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 b="1"/>
              <a:t>HOW</a:t>
            </a:r>
            <a:r>
              <a:rPr lang="en-US"/>
              <a:t> do we solve for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/>
              <a:t>?</a:t>
            </a:r>
            <a:endParaRPr/>
          </a:p>
        </p:txBody>
      </p:sp>
      <p:pic>
        <p:nvPicPr>
          <p:cNvPr id="274" name="Google Shape;27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7300" y="2971800"/>
            <a:ext cx="1714500" cy="17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1"/>
          <p:cNvSpPr/>
          <p:nvPr/>
        </p:nvSpPr>
        <p:spPr>
          <a:xfrm>
            <a:off x="4946650" y="2812152"/>
            <a:ext cx="1993900" cy="205194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Challenge: Question 10</a:t>
            </a:r>
            <a:endParaRPr sz="3640"/>
          </a:p>
        </p:txBody>
      </p:sp>
      <p:sp>
        <p:nvSpPr>
          <p:cNvPr id="281" name="Google Shape;28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is the area of the shaded region?</a:t>
            </a:r>
            <a:endParaRPr>
              <a:highlight>
                <a:srgbClr val="00FF00"/>
              </a:highlight>
            </a:endParaRPr>
          </a:p>
        </p:txBody>
      </p:sp>
      <p:pic>
        <p:nvPicPr>
          <p:cNvPr id="282" name="Google Shape;28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863725"/>
            <a:ext cx="3149050" cy="306523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2"/>
          <p:cNvSpPr txBox="1"/>
          <p:nvPr/>
        </p:nvSpPr>
        <p:spPr>
          <a:xfrm>
            <a:off x="3733800" y="1152475"/>
            <a:ext cx="5098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endParaRPr sz="2600" b="0" i="0" u="none" strike="noStrike" cap="none">
              <a:solidFill>
                <a:schemeClr val="lt1"/>
              </a:solidFill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this problem tells us what it is was asking for?</a:t>
            </a:r>
            <a:endParaRPr/>
          </a:p>
          <a:p>
            <a:pPr marL="514350" marR="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 we find the area of a composite figure?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Challenge: Question 10</a:t>
            </a:r>
            <a:endParaRPr sz="3640"/>
          </a:p>
        </p:txBody>
      </p:sp>
      <p:sp>
        <p:nvSpPr>
          <p:cNvPr id="289" name="Google Shape;289;p23"/>
          <p:cNvSpPr/>
          <p:nvPr/>
        </p:nvSpPr>
        <p:spPr>
          <a:xfrm>
            <a:off x="5467349" y="2673350"/>
            <a:ext cx="2365375" cy="1917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225" y="1206500"/>
            <a:ext cx="3731518" cy="363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6950" y="1328738"/>
            <a:ext cx="3657600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Take Action</a:t>
            </a:r>
            <a:endParaRPr sz="3640"/>
          </a:p>
        </p:txBody>
      </p:sp>
      <p:sp>
        <p:nvSpPr>
          <p:cNvPr id="297" name="Google Shape;297;p24"/>
          <p:cNvSpPr txBox="1">
            <a:spLocks noGrp="1"/>
          </p:cNvSpPr>
          <p:nvPr>
            <p:ph type="body" idx="1"/>
          </p:nvPr>
        </p:nvSpPr>
        <p:spPr>
          <a:xfrm>
            <a:off x="2092270" y="1152475"/>
            <a:ext cx="6740029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When you guessed, were you mostly unsure due to the </a:t>
            </a:r>
            <a:r>
              <a:rPr lang="en-US" b="1"/>
              <a:t>WHAT</a:t>
            </a:r>
            <a:r>
              <a:rPr lang="en-US"/>
              <a:t> or the </a:t>
            </a:r>
            <a:r>
              <a:rPr lang="en-US" b="1"/>
              <a:t>HOW</a:t>
            </a:r>
            <a:r>
              <a:rPr lang="en-US"/>
              <a:t> of the question(s)?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WHAT:</a:t>
            </a:r>
            <a:r>
              <a:rPr lang="en-US"/>
              <a:t> this likely indicates that you need to work on reading more carefully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HOW:</a:t>
            </a:r>
            <a:r>
              <a:rPr lang="en-US"/>
              <a:t> this likely indicates that you need to study in areas that you do not easily recall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endParaRPr/>
          </a:p>
        </p:txBody>
      </p:sp>
      <p:pic>
        <p:nvPicPr>
          <p:cNvPr id="298" name="Google Shape;298;p24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651" y="1028794"/>
            <a:ext cx="1657619" cy="3110628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 dirty="0"/>
              <a:t>Take Action</a:t>
            </a:r>
            <a:endParaRPr sz="3640" dirty="0"/>
          </a:p>
        </p:txBody>
      </p:sp>
      <p:sp>
        <p:nvSpPr>
          <p:cNvPr id="304" name="Google Shape;30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Choose one </a:t>
            </a:r>
            <a:r>
              <a:rPr lang="en-US" b="1" u="sng"/>
              <a:t>new</a:t>
            </a:r>
            <a:r>
              <a:rPr lang="en-US"/>
              <a:t> action to increase your math score.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Add the new action to your handout.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Over the next few weeks, practice your action and add the dates you practiced to your handout to keep track of your progress.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g2a3334b62ae_0_124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66" y="345220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  <p:sp>
        <p:nvSpPr>
          <p:cNvPr id="310" name="Google Shape;310;g2a3334b62ae_0_124"/>
          <p:cNvSpPr txBox="1">
            <a:spLocks noGrp="1"/>
          </p:cNvSpPr>
          <p:nvPr>
            <p:ph type="ctrTitle"/>
          </p:nvPr>
        </p:nvSpPr>
        <p:spPr>
          <a:xfrm>
            <a:off x="2949300" y="1454050"/>
            <a:ext cx="5988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2a3334b62ae_0_124"/>
          <p:cNvSpPr txBox="1">
            <a:spLocks noGrp="1"/>
          </p:cNvSpPr>
          <p:nvPr>
            <p:ph type="subTitle" idx="1"/>
          </p:nvPr>
        </p:nvSpPr>
        <p:spPr>
          <a:xfrm>
            <a:off x="3297900" y="2293826"/>
            <a:ext cx="5290800" cy="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Achievement Unlocked:</a:t>
            </a:r>
            <a:b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/>
              <a:t> </a:t>
            </a:r>
            <a:r>
              <a:rPr lang="en-US" i="1"/>
              <a:t>Pacing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3334b62ae_0_1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23" name="Google Shape;123;g2a3334b62ae_0_1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Learning Objectives</a:t>
            </a:r>
            <a:endParaRPr sz="3640"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Analyze why you might guess on an ACT question.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Evaluate current performance regarding accuracy and pacing.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 descr="A cartoon of a person holding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5356" y="905904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 descr="A cartoon of a person with blue hai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1732" y="905904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5"/>
          <p:cNvSpPr/>
          <p:nvPr/>
        </p:nvSpPr>
        <p:spPr>
          <a:xfrm>
            <a:off x="4951707" y="3425664"/>
            <a:ext cx="3525651" cy="91956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6E2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"/>
          <p:cNvSpPr/>
          <p:nvPr/>
        </p:nvSpPr>
        <p:spPr>
          <a:xfrm flipH="1">
            <a:off x="511443" y="3425664"/>
            <a:ext cx="3525651" cy="91956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6E2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40"/>
              <a:t>Feelings Towards the Math Portion of the ACT</a:t>
            </a:r>
            <a:endParaRPr sz="344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Attitude Makes a Difference</a:t>
            </a:r>
            <a:endParaRPr sz="3640"/>
          </a:p>
        </p:txBody>
      </p:sp>
      <p:sp>
        <p:nvSpPr>
          <p:cNvPr id="144" name="Google Shape;144;p6"/>
          <p:cNvSpPr/>
          <p:nvPr/>
        </p:nvSpPr>
        <p:spPr>
          <a:xfrm>
            <a:off x="1587335" y="1114337"/>
            <a:ext cx="5969330" cy="311914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26E21"/>
          </a:solidFill>
          <a:ln w="57150" cap="flat" cmpd="sng">
            <a:solidFill>
              <a:srgbClr val="DB5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1772388" y="1358513"/>
            <a:ext cx="5572496" cy="311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600" i="1"/>
              <a:t>“Whether you think you can or think you can’t,</a:t>
            </a:r>
            <a:br>
              <a:rPr lang="en-US" sz="3600" i="1"/>
            </a:br>
            <a:r>
              <a:rPr lang="en-US" sz="3600" i="1"/>
              <a:t>you’re right.”</a:t>
            </a:r>
            <a:endParaRPr/>
          </a:p>
          <a:p>
            <a:pPr marL="0" lvl="0" indent="0" algn="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r>
              <a:rPr lang="en-US"/>
              <a:t>– Henry Ford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Checkpoint Challenge</a:t>
            </a:r>
            <a:endParaRPr>
              <a:highlight>
                <a:srgbClr val="00FFFF"/>
              </a:highlight>
            </a:endParaRPr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dirty="0"/>
              <a:t>Leave your paper face down until the timer starts.</a:t>
            </a:r>
            <a:endParaRPr dirty="0"/>
          </a:p>
        </p:txBody>
      </p:sp>
      <p:sp>
        <p:nvSpPr>
          <p:cNvPr id="152" name="Google Shape;152;p7"/>
          <p:cNvSpPr txBox="1"/>
          <p:nvPr/>
        </p:nvSpPr>
        <p:spPr>
          <a:xfrm>
            <a:off x="311700" y="4530670"/>
            <a:ext cx="8520600" cy="61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ct val="142857"/>
              <a:buFont typeface="Calibri"/>
              <a:buNone/>
            </a:pPr>
            <a:r>
              <a:rPr lang="en-US" sz="2600" b="0" i="0" u="sng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10-Minute Timer</a:t>
            </a:r>
            <a:endParaRPr sz="2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title="K20 Center 10 minute timer">
            <a:hlinkClick r:id="" action="ppaction://media"/>
            <a:extLst>
              <a:ext uri="{FF2B5EF4-FFF2-40B4-BE49-F238E27FC236}">
                <a16:creationId xmlns:a16="http://schemas.microsoft.com/office/drawing/2014/main" id="{66B2364F-6B5E-218E-EF9D-190EDF6DE7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01589" y="1853169"/>
            <a:ext cx="4740822" cy="2676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GUS Method</a:t>
            </a:r>
            <a:endParaRPr/>
          </a:p>
        </p:txBody>
      </p:sp>
      <p:sp>
        <p:nvSpPr>
          <p:cNvPr id="159" name="Google Shape;159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4421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3050"/>
              <a:t>Next to each question, write the letter or symbol that best represents your feelings towards your answer.</a:t>
            </a:r>
            <a:endParaRPr sz="3050"/>
          </a:p>
          <a:p>
            <a:pPr marL="914400" lvl="1" indent="-461248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○"/>
            </a:pPr>
            <a:r>
              <a:rPr lang="en-US" sz="343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G—Guessed</a:t>
            </a:r>
            <a:endParaRPr sz="3437"/>
          </a:p>
          <a:p>
            <a:pPr marL="914400" lvl="1" indent="-461248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○"/>
            </a:pPr>
            <a:r>
              <a:rPr lang="en-US" sz="343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U—Unsure</a:t>
            </a:r>
            <a:endParaRPr sz="3437"/>
          </a:p>
          <a:p>
            <a:pPr marL="914400" lvl="1" indent="-461248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○"/>
            </a:pPr>
            <a:r>
              <a:rPr lang="en-US" sz="343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S—Sure</a:t>
            </a:r>
            <a:endParaRPr sz="3437"/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endParaRPr/>
          </a:p>
        </p:txBody>
      </p:sp>
      <p:pic>
        <p:nvPicPr>
          <p:cNvPr id="160" name="Google Shape;160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9191" y="445025"/>
            <a:ext cx="2643109" cy="7654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  <p:pic>
        <p:nvPicPr>
          <p:cNvPr id="161" name="Google Shape;161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69377"/>
          <a:stretch/>
        </p:blipFill>
        <p:spPr>
          <a:xfrm>
            <a:off x="763198" y="2450072"/>
            <a:ext cx="487996" cy="4614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  <p:pic>
        <p:nvPicPr>
          <p:cNvPr id="162" name="Google Shape;162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3703" r="33228"/>
          <a:stretch/>
        </p:blipFill>
        <p:spPr>
          <a:xfrm>
            <a:off x="743725" y="3166000"/>
            <a:ext cx="526943" cy="4614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  <p:pic>
        <p:nvPicPr>
          <p:cNvPr id="163" name="Google Shape;163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9688"/>
          <a:stretch/>
        </p:blipFill>
        <p:spPr>
          <a:xfrm>
            <a:off x="765681" y="3871778"/>
            <a:ext cx="483030" cy="4614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Checkpoint Challenge (Answers)</a:t>
            </a:r>
            <a:endParaRPr sz="3640"/>
          </a:p>
        </p:txBody>
      </p:sp>
      <p:sp>
        <p:nvSpPr>
          <p:cNvPr id="169" name="Google Shape;169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-US" dirty="0"/>
              <a:t>A</a:t>
            </a:r>
            <a:endParaRPr dirty="0"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arenR"/>
            </a:pPr>
            <a:r>
              <a:rPr lang="en-US" dirty="0"/>
              <a:t>F</a:t>
            </a:r>
            <a:endParaRPr dirty="0"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arenR"/>
            </a:pPr>
            <a:r>
              <a:rPr lang="en-US" dirty="0"/>
              <a:t>D</a:t>
            </a:r>
            <a:endParaRPr dirty="0"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arenR"/>
            </a:pPr>
            <a:r>
              <a:rPr lang="en-US" dirty="0"/>
              <a:t>A</a:t>
            </a:r>
            <a:endParaRPr dirty="0"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AutoNum type="arabicParenR"/>
            </a:pPr>
            <a:r>
              <a:rPr lang="en-US" dirty="0"/>
              <a:t>G</a:t>
            </a:r>
            <a:endParaRPr dirty="0"/>
          </a:p>
        </p:txBody>
      </p:sp>
      <p:sp>
        <p:nvSpPr>
          <p:cNvPr id="170" name="Google Shape;170;p9"/>
          <p:cNvSpPr txBox="1"/>
          <p:nvPr/>
        </p:nvSpPr>
        <p:spPr>
          <a:xfrm>
            <a:off x="2235750" y="1152475"/>
            <a:ext cx="5314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marR="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AutoNum type="arabicParenR" startAt="6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dirty="0"/>
          </a:p>
          <a:p>
            <a:pPr marL="514350" marR="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AutoNum type="arabicParenR" startAt="6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dirty="0"/>
          </a:p>
          <a:p>
            <a:pPr marL="514350" marR="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AutoNum type="arabicParenR" startAt="6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dirty="0"/>
          </a:p>
          <a:p>
            <a:pPr marL="514350" marR="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AutoNum type="arabicParenR" startAt="6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dirty="0"/>
          </a:p>
          <a:p>
            <a:pPr marL="514350" marR="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2600"/>
              <a:buFont typeface="Calibri"/>
              <a:buAutoNum type="arabicParenR" startAt="6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931</Words>
  <Application>Microsoft Macintosh PowerPoint</Application>
  <PresentationFormat>On-screen Show (16:9)</PresentationFormat>
  <Paragraphs>96</Paragraphs>
  <Slides>26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Open Sans</vt:lpstr>
      <vt:lpstr>Arial</vt:lpstr>
      <vt:lpstr>Times New Roman</vt:lpstr>
      <vt:lpstr>ACT Math</vt:lpstr>
      <vt:lpstr>PowerPoint Presentation</vt:lpstr>
      <vt:lpstr>Power Up: Math ACT Prep, Week 5</vt:lpstr>
      <vt:lpstr>Essential Question</vt:lpstr>
      <vt:lpstr>Learning Objectives</vt:lpstr>
      <vt:lpstr>Feelings Towards the Math Portion of the ACT</vt:lpstr>
      <vt:lpstr>Attitude Makes a Difference</vt:lpstr>
      <vt:lpstr>Checkpoint Challenge</vt:lpstr>
      <vt:lpstr>GUS Method</vt:lpstr>
      <vt:lpstr>Checkpoint Challenge (Answers)</vt:lpstr>
      <vt:lpstr>What or How?</vt:lpstr>
      <vt:lpstr>Checkpoint Challenge: Question 1</vt:lpstr>
      <vt:lpstr>Checkpoint Challenge: Question 2</vt:lpstr>
      <vt:lpstr>Checkpoint Challenge: Question 3</vt:lpstr>
      <vt:lpstr>Checkpoint Challenge: Question 4</vt:lpstr>
      <vt:lpstr>Checkpoint Challenge: Question 5</vt:lpstr>
      <vt:lpstr>Checkpoint Challenge: Question 5</vt:lpstr>
      <vt:lpstr>Checkpoint Challenge: Question 6</vt:lpstr>
      <vt:lpstr>Checkpoint Challenge: Question 7</vt:lpstr>
      <vt:lpstr>Checkpoint Challenge: Question 7</vt:lpstr>
      <vt:lpstr>Checkpoint Challenge: Question 8</vt:lpstr>
      <vt:lpstr>Checkpoint Challenge: Question 9</vt:lpstr>
      <vt:lpstr>Checkpoint Challenge: Question 10</vt:lpstr>
      <vt:lpstr>Checkpoint Challenge: Question 10</vt:lpstr>
      <vt:lpstr>Take Action</vt:lpstr>
      <vt:lpstr>Take Action</vt:lpstr>
      <vt:lpstr>You Powered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Cross, Keiana C.</cp:lastModifiedBy>
  <cp:revision>4</cp:revision>
  <dcterms:modified xsi:type="dcterms:W3CDTF">2025-06-04T19:59:25Z</dcterms:modified>
</cp:coreProperties>
</file>