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nfTekl3rlKhXMUrln7BYZo4u2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288AE8-3DD8-44B4-A25F-1D6ACCEE647E}">
  <a:tblStyle styleId="{B4288AE8-3DD8-44B4-A25F-1D6ACCEE647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38" y="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cEEAnwOt2c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25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0" i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K20 Center. (2021, September 21). K20 Center 2 minute timer. [Video]. YouTube. </a:t>
            </a:r>
            <a:r>
              <a:rPr lang="en-US" b="0" i="0" u="sng">
                <a:solidFill>
                  <a:srgbClr val="0052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https://youtu.be/HcEEAnwOt2c</a:t>
            </a:r>
            <a:endParaRPr b="0" i="0">
              <a:solidFill>
                <a:srgbClr val="0052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b="0" i="0">
              <a:solidFill>
                <a:srgbClr val="0052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3429e297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3429e297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b="0" i="0">
              <a:solidFill>
                <a:srgbClr val="0052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a3429e2972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a3429e2972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3429e297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3429e297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3429e2972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3429e2972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3429e2972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3429e2972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3429e2972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3429e2972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3429e2972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3429e2972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3429e2972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3429e2972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3429e2972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3429e2972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3429e2972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3429e2972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3429e2972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3429e2972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3429e2972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3429e2972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3429e2972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3429e2972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3429e2972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3429e2972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3429e2972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3429e2972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3429e2972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3429e2972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3429e2972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3429e2972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3429e2972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3429e2972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3429e2972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3429e2972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3429e2972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3429e2972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3429e2972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a3429e2972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3429e2972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3429e2972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a3429e2972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3429e2972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3429e2972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3429e2972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2a3429e2972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3429e2972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3429e2972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a3429e2972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3429e2972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3429e2972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3429e2972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3429e2972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3429e2972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2a3429e2972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3429e2972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a3429e2972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3429e2972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3429e2972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3429e2972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g2a3429e2972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3429e2972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3429e2972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3429e2972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3429e2972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3429e2972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3429e2972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3429e2972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3429e2972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3429e2972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3429e2972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3429e2972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3429e2972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3429e297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3429e2972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3429e2972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cEEAnwOt2c?feature=oembed" TargetMode="External"/><Relationship Id="rId6" Type="http://schemas.openxmlformats.org/officeDocument/2006/relationships/image" Target="../media/image51.jpeg"/><Relationship Id="rId5" Type="http://schemas.openxmlformats.org/officeDocument/2006/relationships/hyperlink" Target="https://youtu.be/HcEEAnwOt2c" TargetMode="Externa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Making Observations</a:t>
            </a:r>
            <a:endParaRPr/>
          </a:p>
        </p:txBody>
      </p:sp>
      <p:sp>
        <p:nvSpPr>
          <p:cNvPr id="195" name="Google Shape;195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Use the given functions to see what you notice about the worked-out problems.</a:t>
            </a:r>
            <a:endParaRPr/>
          </a:p>
        </p:txBody>
      </p:sp>
      <p:graphicFrame>
        <p:nvGraphicFramePr>
          <p:cNvPr id="196" name="Google Shape;196;p10"/>
          <p:cNvGraphicFramePr/>
          <p:nvPr/>
        </p:nvGraphicFramePr>
        <p:xfrm>
          <a:off x="1851825" y="2503243"/>
          <a:ext cx="5440350" cy="2230100"/>
        </p:xfrm>
        <a:graphic>
          <a:graphicData uri="http://schemas.openxmlformats.org/drawingml/2006/table">
            <a:tbl>
              <a:tblPr bandRow="1">
                <a:noFill/>
                <a:tableStyleId>{B4288AE8-3DD8-44B4-A25F-1D6ACCEE647E}</a:tableStyleId>
              </a:tblPr>
              <a:tblGrid>
                <a:gridCol w="275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7" name="Google Shape;197;p10"/>
          <p:cNvSpPr/>
          <p:nvPr/>
        </p:nvSpPr>
        <p:spPr>
          <a:xfrm>
            <a:off x="657679" y="2433604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does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(–1) = 4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cxnSp>
        <p:nvCxnSpPr>
          <p:cNvPr id="198" name="Google Shape;198;p10"/>
          <p:cNvCxnSpPr>
            <a:stCxn id="197" idx="3"/>
          </p:cNvCxnSpPr>
          <p:nvPr/>
        </p:nvCxnSpPr>
        <p:spPr>
          <a:xfrm>
            <a:off x="2923169" y="2772598"/>
            <a:ext cx="925200" cy="2535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99" name="Google Shape;199;p10"/>
          <p:cNvSpPr/>
          <p:nvPr/>
        </p:nvSpPr>
        <p:spPr>
          <a:xfrm>
            <a:off x="657679" y="4088715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did that result come from?</a:t>
            </a:r>
            <a:endParaRPr/>
          </a:p>
        </p:txBody>
      </p:sp>
      <p:cxnSp>
        <p:nvCxnSpPr>
          <p:cNvPr id="200" name="Google Shape;200;p10"/>
          <p:cNvCxnSpPr/>
          <p:nvPr/>
        </p:nvCxnSpPr>
        <p:spPr>
          <a:xfrm rot="10800000" flipH="1">
            <a:off x="2923168" y="4179152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1" name="Google Shape;201;p10"/>
          <p:cNvSpPr/>
          <p:nvPr/>
        </p:nvSpPr>
        <p:spPr>
          <a:xfrm>
            <a:off x="6259352" y="2433604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does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(0) = –7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cxnSp>
        <p:nvCxnSpPr>
          <p:cNvPr id="202" name="Google Shape;202;p10"/>
          <p:cNvCxnSpPr/>
          <p:nvPr/>
        </p:nvCxnSpPr>
        <p:spPr>
          <a:xfrm flipH="1">
            <a:off x="5334145" y="2772598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3" name="Google Shape;203;p10"/>
          <p:cNvSpPr/>
          <p:nvPr/>
        </p:nvSpPr>
        <p:spPr>
          <a:xfrm>
            <a:off x="6259352" y="4088715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does this mean?</a:t>
            </a:r>
            <a:endParaRPr/>
          </a:p>
        </p:txBody>
      </p:sp>
      <p:cxnSp>
        <p:nvCxnSpPr>
          <p:cNvPr id="204" name="Google Shape;204;p10"/>
          <p:cNvCxnSpPr/>
          <p:nvPr/>
        </p:nvCxnSpPr>
        <p:spPr>
          <a:xfrm rot="10800000">
            <a:off x="5334145" y="4212388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Verbalizing Observations</a:t>
            </a:r>
            <a:endParaRPr/>
          </a:p>
        </p:txBody>
      </p:sp>
      <p:sp>
        <p:nvSpPr>
          <p:cNvPr id="210" name="Google Shape;210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Using academic vocabulary, do your best to describe what you observed.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/>
              <a:t>Were there any patterns?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/>
              <a:t>What was similar about the 4 problems?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Applying Observations</a:t>
            </a:r>
            <a:endParaRPr/>
          </a:p>
        </p:txBody>
      </p:sp>
      <p:sp>
        <p:nvSpPr>
          <p:cNvPr id="216" name="Google Shape;216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Given functions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5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/>
              <a:t>, what is the value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(g(– 2))</a:t>
            </a:r>
            <a:r>
              <a:rPr lang="en-US"/>
              <a:t>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Applying Observations</a:t>
            </a:r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Given functions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5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/>
              <a:t>, what is the value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(g(– 2))</a:t>
            </a:r>
            <a:r>
              <a:rPr lang="en-US"/>
              <a:t>?</a:t>
            </a:r>
            <a:endParaRPr/>
          </a:p>
        </p:txBody>
      </p:sp>
      <p:pic>
        <p:nvPicPr>
          <p:cNvPr id="223" name="Google Shape;22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4105" y="2425175"/>
            <a:ext cx="3416300" cy="22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3"/>
          <p:cNvSpPr/>
          <p:nvPr/>
        </p:nvSpPr>
        <p:spPr>
          <a:xfrm>
            <a:off x="4118089" y="4262814"/>
            <a:ext cx="453911" cy="4356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" name="Google Shape;229;p14"/>
          <p:cNvGraphicFramePr/>
          <p:nvPr/>
        </p:nvGraphicFramePr>
        <p:xfrm>
          <a:off x="311700" y="1152475"/>
          <a:ext cx="8521700" cy="3819022"/>
        </p:xfrm>
        <a:graphic>
          <a:graphicData uri="http://schemas.openxmlformats.org/drawingml/2006/table">
            <a:tbl>
              <a:tblPr bandRow="1">
                <a:noFill/>
                <a:tableStyleId>{B4288AE8-3DD8-44B4-A25F-1D6ACCEE647E}</a:tableStyleId>
              </a:tblPr>
              <a:tblGrid>
                <a:gridCol w="426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Algebraic (How to Write It)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Verbal (How to Read/Say It)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plus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the sum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minus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the difference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times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the product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0" name="Google Shape;23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Other Operations</a:t>
            </a:r>
            <a:endParaRPr/>
          </a:p>
        </p:txBody>
      </p:sp>
      <p:pic>
        <p:nvPicPr>
          <p:cNvPr id="231" name="Google Shape;2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3981" y="1845132"/>
            <a:ext cx="2403475" cy="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6025" y="2903538"/>
            <a:ext cx="24003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218" y="4137253"/>
            <a:ext cx="31750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Making Observations</a:t>
            </a:r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Use the given functions to see what you notice about the worked-out problems.</a:t>
            </a:r>
            <a:endParaRPr/>
          </a:p>
        </p:txBody>
      </p:sp>
      <p:graphicFrame>
        <p:nvGraphicFramePr>
          <p:cNvPr id="240" name="Google Shape;240;p15"/>
          <p:cNvGraphicFramePr/>
          <p:nvPr/>
        </p:nvGraphicFramePr>
        <p:xfrm>
          <a:off x="1851825" y="2503243"/>
          <a:ext cx="5440350" cy="2230100"/>
        </p:xfrm>
        <a:graphic>
          <a:graphicData uri="http://schemas.openxmlformats.org/drawingml/2006/table">
            <a:tbl>
              <a:tblPr bandRow="1">
                <a:noFill/>
                <a:tableStyleId>{B4288AE8-3DD8-44B4-A25F-1D6ACCEE647E}</a:tableStyleId>
              </a:tblPr>
              <a:tblGrid>
                <a:gridCol w="275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1" name="Google Shape;241;p15"/>
          <p:cNvSpPr/>
          <p:nvPr/>
        </p:nvSpPr>
        <p:spPr>
          <a:xfrm>
            <a:off x="657679" y="2433604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did that result come from?</a:t>
            </a:r>
            <a:endParaRPr/>
          </a:p>
        </p:txBody>
      </p:sp>
      <p:cxnSp>
        <p:nvCxnSpPr>
          <p:cNvPr id="242" name="Google Shape;242;p15"/>
          <p:cNvCxnSpPr>
            <a:stCxn id="241" idx="3"/>
          </p:cNvCxnSpPr>
          <p:nvPr/>
        </p:nvCxnSpPr>
        <p:spPr>
          <a:xfrm>
            <a:off x="2923169" y="2772598"/>
            <a:ext cx="925200" cy="2535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43" name="Google Shape;243;p15"/>
          <p:cNvSpPr/>
          <p:nvPr/>
        </p:nvSpPr>
        <p:spPr>
          <a:xfrm>
            <a:off x="657679" y="4088715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was the problem done?</a:t>
            </a:r>
            <a:endParaRPr/>
          </a:p>
        </p:txBody>
      </p:sp>
      <p:cxnSp>
        <p:nvCxnSpPr>
          <p:cNvPr id="244" name="Google Shape;244;p15"/>
          <p:cNvCxnSpPr/>
          <p:nvPr/>
        </p:nvCxnSpPr>
        <p:spPr>
          <a:xfrm rot="10800000" flipH="1">
            <a:off x="2923168" y="4179152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45" name="Google Shape;245;p15"/>
          <p:cNvSpPr/>
          <p:nvPr/>
        </p:nvSpPr>
        <p:spPr>
          <a:xfrm>
            <a:off x="6259352" y="2433604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Could I generalize these steps?</a:t>
            </a:r>
            <a:endParaRPr/>
          </a:p>
        </p:txBody>
      </p:sp>
      <p:cxnSp>
        <p:nvCxnSpPr>
          <p:cNvPr id="246" name="Google Shape;246;p15"/>
          <p:cNvCxnSpPr/>
          <p:nvPr/>
        </p:nvCxnSpPr>
        <p:spPr>
          <a:xfrm flipH="1">
            <a:off x="5334145" y="2772598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47" name="Google Shape;247;p15"/>
          <p:cNvSpPr/>
          <p:nvPr/>
        </p:nvSpPr>
        <p:spPr>
          <a:xfrm>
            <a:off x="6259352" y="4088715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does this mean?</a:t>
            </a:r>
            <a:endParaRPr/>
          </a:p>
        </p:txBody>
      </p:sp>
      <p:cxnSp>
        <p:nvCxnSpPr>
          <p:cNvPr id="248" name="Google Shape;248;p15"/>
          <p:cNvCxnSpPr/>
          <p:nvPr/>
        </p:nvCxnSpPr>
        <p:spPr>
          <a:xfrm rot="10800000">
            <a:off x="5334145" y="4212388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Verbalizing Observations</a:t>
            </a:r>
            <a:endParaRPr/>
          </a:p>
        </p:txBody>
      </p:sp>
      <p:sp>
        <p:nvSpPr>
          <p:cNvPr id="254" name="Google Shape;25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Using academic vocabulary, do your best to describe what you observed.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/>
              <a:t>Were there any patterns?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/>
              <a:t>What was similar about the 4 problems?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Applying Observations</a:t>
            </a:r>
            <a:endParaRPr/>
          </a:p>
        </p:txBody>
      </p:sp>
      <p:sp>
        <p:nvSpPr>
          <p:cNvPr id="260" name="Google Shape;26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Let the polynomial function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/>
              <a:t> be defined as</a:t>
            </a:r>
            <a:br>
              <a:rPr lang="en-US"/>
            </a:br>
            <a:r>
              <a:rPr lang="en-US"/>
              <a:t>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2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+ 4</a:t>
            </a:r>
            <a:r>
              <a:rPr lang="en-US"/>
              <a:t>.</a:t>
            </a:r>
            <a:br>
              <a:rPr lang="en-US"/>
            </a:br>
            <a:r>
              <a:rPr lang="en-US"/>
              <a:t>Let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–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/>
              <a:t>. What are all values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/>
              <a:t> for which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0</a:t>
            </a:r>
            <a:r>
              <a:rPr lang="en-US"/>
              <a:t>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Applying Observations</a:t>
            </a:r>
            <a:endParaRPr/>
          </a:p>
        </p:txBody>
      </p:sp>
      <p:sp>
        <p:nvSpPr>
          <p:cNvPr id="266" name="Google Shape;26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…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2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+ 4</a:t>
            </a:r>
            <a:r>
              <a:rPr lang="en-US"/>
              <a:t>.</a:t>
            </a:r>
            <a:br>
              <a:rPr lang="en-US"/>
            </a:br>
            <a:r>
              <a:rPr lang="en-US"/>
              <a:t>Let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–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/>
              <a:t>. [</a:t>
            </a:r>
            <a:r>
              <a:rPr lang="en-US" i="1"/>
              <a:t>When does</a:t>
            </a:r>
            <a:r>
              <a:rPr lang="en-US"/>
              <a:t>]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0</a:t>
            </a:r>
            <a:r>
              <a:rPr lang="en-US"/>
              <a:t>?</a:t>
            </a:r>
            <a:endParaRPr/>
          </a:p>
        </p:txBody>
      </p:sp>
      <p:pic>
        <p:nvPicPr>
          <p:cNvPr id="267" name="Google Shape;26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110" y="2571750"/>
            <a:ext cx="4330700" cy="21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8"/>
          <p:cNvSpPr/>
          <p:nvPr/>
        </p:nvSpPr>
        <p:spPr>
          <a:xfrm>
            <a:off x="6548813" y="3619661"/>
            <a:ext cx="1062416" cy="4356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5034" y="2571750"/>
            <a:ext cx="12954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8"/>
          <p:cNvSpPr/>
          <p:nvPr/>
        </p:nvSpPr>
        <p:spPr>
          <a:xfrm>
            <a:off x="2841876" y="2805185"/>
            <a:ext cx="3473405" cy="1819522"/>
          </a:xfrm>
          <a:custGeom>
            <a:avLst/>
            <a:gdLst/>
            <a:ahLst/>
            <a:cxnLst/>
            <a:rect l="l" t="t" r="r" b="b"/>
            <a:pathLst>
              <a:path w="3473405" h="1819522" extrusionOk="0">
                <a:moveTo>
                  <a:pt x="0" y="1740501"/>
                </a:moveTo>
                <a:cubicBezTo>
                  <a:pt x="874381" y="1815604"/>
                  <a:pt x="1748763" y="1890708"/>
                  <a:pt x="2197192" y="1694452"/>
                </a:cubicBezTo>
                <a:cubicBezTo>
                  <a:pt x="2645621" y="1498196"/>
                  <a:pt x="2551330" y="831584"/>
                  <a:pt x="2690573" y="562965"/>
                </a:cubicBezTo>
                <a:cubicBezTo>
                  <a:pt x="2829816" y="294346"/>
                  <a:pt x="2902179" y="175934"/>
                  <a:pt x="3032651" y="82740"/>
                </a:cubicBezTo>
                <a:cubicBezTo>
                  <a:pt x="3163123" y="-10454"/>
                  <a:pt x="3318264" y="-3328"/>
                  <a:pt x="3473405" y="3799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</a:t>
            </a:r>
            <a:endParaRPr/>
          </a:p>
        </p:txBody>
      </p:sp>
      <p:sp>
        <p:nvSpPr>
          <p:cNvPr id="276" name="Google Shape;27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dirty="0"/>
              <a:t>Leave your paper face down until the timer starts.</a:t>
            </a:r>
            <a:endParaRPr dirty="0"/>
          </a:p>
        </p:txBody>
      </p:sp>
      <p:pic>
        <p:nvPicPr>
          <p:cNvPr id="277" name="Google Shape;277;p19" descr="A pink sign with black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3229" y="147697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sp>
        <p:nvSpPr>
          <p:cNvPr id="279" name="Google Shape;279;p19"/>
          <p:cNvSpPr txBox="1"/>
          <p:nvPr/>
        </p:nvSpPr>
        <p:spPr>
          <a:xfrm>
            <a:off x="311700" y="4530670"/>
            <a:ext cx="8520600" cy="6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42857"/>
              <a:buFont typeface="Calibri"/>
              <a:buNone/>
            </a:pPr>
            <a:r>
              <a:rPr lang="en-US" sz="26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2-Minute Timer</a:t>
            </a:r>
            <a:endParaRPr sz="2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title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993CD3AE-4997-65B1-7FE5-2BE768B452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86804" y="2402064"/>
            <a:ext cx="3770393" cy="2128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3429e2972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/>
              <a:t>Power Up: Math ACT Prep, Week 6</a:t>
            </a:r>
            <a:endParaRPr/>
          </a:p>
        </p:txBody>
      </p:sp>
      <p:sp>
        <p:nvSpPr>
          <p:cNvPr id="117" name="Google Shape;117;g2a3429e2972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 Notation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(Answers)</a:t>
            </a:r>
            <a:endParaRPr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B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/>
            </a:pPr>
            <a:r>
              <a:rPr lang="en-US"/>
              <a:t>G</a:t>
            </a:r>
            <a:endParaRPr/>
          </a:p>
        </p:txBody>
      </p:sp>
      <p:pic>
        <p:nvPicPr>
          <p:cNvPr id="286" name="Google Shape;286;p20" descr="A pink sign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3229" y="147697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A function,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/>
              <a:t>, is defined by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2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/>
              <a:t>. What is the value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(2, 5)?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2" name="Google Shape;29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4350" y="2571750"/>
            <a:ext cx="30353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1)</a:t>
            </a:r>
            <a:endParaRPr/>
          </a:p>
        </p:txBody>
      </p:sp>
      <p:sp>
        <p:nvSpPr>
          <p:cNvPr id="294" name="Google Shape;294;p21"/>
          <p:cNvSpPr/>
          <p:nvPr/>
        </p:nvSpPr>
        <p:spPr>
          <a:xfrm>
            <a:off x="4436390" y="4235734"/>
            <a:ext cx="629681" cy="47011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0" name="Google Shape;30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166" y="1335753"/>
            <a:ext cx="75819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2)</a:t>
            </a:r>
            <a:endParaRPr/>
          </a:p>
        </p:txBody>
      </p:sp>
      <p:pic>
        <p:nvPicPr>
          <p:cNvPr id="302" name="Google Shape;30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7249" y="2780775"/>
            <a:ext cx="2349500" cy="19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2"/>
          <p:cNvSpPr/>
          <p:nvPr/>
        </p:nvSpPr>
        <p:spPr>
          <a:xfrm>
            <a:off x="4436390" y="4279978"/>
            <a:ext cx="467449" cy="41849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g2a3429e2972_0_222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66" y="345220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  <p:sp>
        <p:nvSpPr>
          <p:cNvPr id="309" name="Google Shape;309;g2a3429e2972_0_222"/>
          <p:cNvSpPr txBox="1">
            <a:spLocks noGrp="1"/>
          </p:cNvSpPr>
          <p:nvPr>
            <p:ph type="ctrTitle"/>
          </p:nvPr>
        </p:nvSpPr>
        <p:spPr>
          <a:xfrm>
            <a:off x="2949300" y="1454050"/>
            <a:ext cx="5988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a3429e2972_0_222"/>
          <p:cNvSpPr txBox="1">
            <a:spLocks noGrp="1"/>
          </p:cNvSpPr>
          <p:nvPr>
            <p:ph type="subTitle" idx="1"/>
          </p:nvPr>
        </p:nvSpPr>
        <p:spPr>
          <a:xfrm>
            <a:off x="3297900" y="2293826"/>
            <a:ext cx="52908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 Unlocked:</a:t>
            </a:r>
            <a:b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/>
              <a:t> </a:t>
            </a:r>
            <a:r>
              <a:rPr lang="en-US" i="1" dirty="0"/>
              <a:t>Pacing</a:t>
            </a:r>
            <a:endParaRPr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3429e2972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3" name="Google Shape;123;g2a3429e2972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Use function notation to simplify and evaluate functions.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Perform operations using function notation.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Notation Exploration</a:t>
            </a:r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Work with a partner and use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14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= 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5</a:t>
            </a:r>
            <a:r>
              <a:rPr lang="en-US"/>
              <a:t> to answer each of the questions on your handout.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Answer each question in the order it was provided.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BDC9461-7213-77C4-EB64-0E4C644E5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299" y="3930522"/>
            <a:ext cx="2768329" cy="523738"/>
          </a:xfrm>
          <a:prstGeom prst="rect">
            <a:avLst/>
          </a:prstGeom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466" y="1273378"/>
            <a:ext cx="29972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Notation Exploration (Solutions 1-5)</a:t>
            </a:r>
            <a:endParaRPr/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5466" y="1964677"/>
            <a:ext cx="35433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2310" y="2526362"/>
            <a:ext cx="36703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6400" y="3213350"/>
            <a:ext cx="53594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/>
          <p:nvPr/>
        </p:nvSpPr>
        <p:spPr>
          <a:xfrm>
            <a:off x="2065602" y="3929423"/>
            <a:ext cx="1287239" cy="5868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4252162" y="3255121"/>
            <a:ext cx="1616262" cy="533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3306438" y="2554507"/>
            <a:ext cx="877476" cy="533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3596431" y="2037703"/>
            <a:ext cx="494666" cy="42805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3234431" y="1326558"/>
            <a:ext cx="267703" cy="42805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7"/>
          <p:cNvGrpSpPr/>
          <p:nvPr/>
        </p:nvGrpSpPr>
        <p:grpSpPr>
          <a:xfrm>
            <a:off x="299451" y="3881169"/>
            <a:ext cx="3810682" cy="658518"/>
            <a:chOff x="636588" y="4055357"/>
            <a:chExt cx="3810682" cy="658518"/>
          </a:xfrm>
        </p:grpSpPr>
        <p:pic>
          <p:nvPicPr>
            <p:cNvPr id="156" name="Google Shape;156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6588" y="4073525"/>
              <a:ext cx="3721100" cy="584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7"/>
            <p:cNvSpPr/>
            <p:nvPr/>
          </p:nvSpPr>
          <p:spPr>
            <a:xfrm>
              <a:off x="2798965" y="4055357"/>
              <a:ext cx="1648305" cy="658518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432" y="2523589"/>
            <a:ext cx="2959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888" y="1968836"/>
            <a:ext cx="29591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Notation Exploration (Solutions 6–10)</a:t>
            </a:r>
            <a:endParaRPr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587" y="3216125"/>
            <a:ext cx="38989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 descr="Smiling face outlin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59136" y="2641876"/>
            <a:ext cx="386281" cy="386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 descr="Smiling face outlin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3830" y="2641876"/>
            <a:ext cx="386281" cy="386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76870" y="2034296"/>
            <a:ext cx="355793" cy="44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14095" y="2034296"/>
            <a:ext cx="355793" cy="44474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/>
          <p:nvPr/>
        </p:nvSpPr>
        <p:spPr>
          <a:xfrm>
            <a:off x="2160000" y="2559987"/>
            <a:ext cx="1320293" cy="5868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2617041" y="3218248"/>
            <a:ext cx="1792631" cy="5868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2160001" y="1973158"/>
            <a:ext cx="1320293" cy="5868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2050409" y="1272603"/>
            <a:ext cx="1258726" cy="5868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F0AE962-263C-4562-5940-3AE6D71E8C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6936" y="1280849"/>
            <a:ext cx="2779776" cy="521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Notation Exploration: Simplifying</a:t>
            </a:r>
            <a:endParaRPr/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Simplify question 10 for each of the following functions.</a:t>
            </a:r>
            <a:endParaRPr/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874" y="1838555"/>
            <a:ext cx="214630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874" y="2503338"/>
            <a:ext cx="23114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874" y="3180821"/>
            <a:ext cx="24003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4874" y="3883704"/>
            <a:ext cx="1778000" cy="7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Composition</a:t>
            </a:r>
            <a:endParaRPr/>
          </a:p>
        </p:txBody>
      </p:sp>
      <p:sp>
        <p:nvSpPr>
          <p:cNvPr id="186" name="Google Shape;186;p9"/>
          <p:cNvSpPr txBox="1">
            <a:spLocks noGrp="1"/>
          </p:cNvSpPr>
          <p:nvPr>
            <p:ph type="body" idx="1"/>
          </p:nvPr>
        </p:nvSpPr>
        <p:spPr>
          <a:xfrm>
            <a:off x="2127344" y="2571750"/>
            <a:ext cx="3990585" cy="103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composition operation</a:t>
            </a:r>
            <a:endParaRPr/>
          </a:p>
        </p:txBody>
      </p:sp>
      <p:graphicFrame>
        <p:nvGraphicFramePr>
          <p:cNvPr id="187" name="Google Shape;187;p9"/>
          <p:cNvGraphicFramePr/>
          <p:nvPr/>
        </p:nvGraphicFramePr>
        <p:xfrm>
          <a:off x="311700" y="1152475"/>
          <a:ext cx="8521700" cy="1332362"/>
        </p:xfrm>
        <a:graphic>
          <a:graphicData uri="http://schemas.openxmlformats.org/drawingml/2006/table">
            <a:tbl>
              <a:tblPr bandRow="1">
                <a:noFill/>
                <a:tableStyleId>{B4288AE8-3DD8-44B4-A25F-1D6ACCEE647E}</a:tableStyleId>
              </a:tblPr>
              <a:tblGrid>
                <a:gridCol w="426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Algebraic (How to Write It)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Verbal (How to Read/Say It)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the composition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5799" y="1818653"/>
            <a:ext cx="2024063" cy="3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/>
          <p:nvPr/>
        </p:nvSpPr>
        <p:spPr>
          <a:xfrm rot="-5400000">
            <a:off x="1664339" y="2108950"/>
            <a:ext cx="813816" cy="868680"/>
          </a:xfrm>
          <a:prstGeom prst="bentArrow">
            <a:avLst>
              <a:gd name="adj1" fmla="val 5600"/>
              <a:gd name="adj2" fmla="val 14896"/>
              <a:gd name="adj3" fmla="val 17725"/>
              <a:gd name="adj4" fmla="val 43750"/>
            </a:avLst>
          </a:prstGeom>
          <a:solidFill>
            <a:schemeClr val="accent4"/>
          </a:solidFill>
          <a:ln w="25400" cap="flat" cmpd="sng">
            <a:solidFill>
              <a:srgbClr val="6B48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718</Words>
  <Application>Microsoft Office PowerPoint</Application>
  <PresentationFormat>On-screen Show (16:9)</PresentationFormat>
  <Paragraphs>79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ACT Math</vt:lpstr>
      <vt:lpstr>PowerPoint Presentation</vt:lpstr>
      <vt:lpstr>Power Up: Math ACT Prep, Week 6</vt:lpstr>
      <vt:lpstr>Essential Question</vt:lpstr>
      <vt:lpstr>Learning Objectives</vt:lpstr>
      <vt:lpstr>Notation Exploration</vt:lpstr>
      <vt:lpstr>Notation Exploration (Solutions 1-5)</vt:lpstr>
      <vt:lpstr>Notation Exploration (Solutions 6–10)</vt:lpstr>
      <vt:lpstr>Notation Exploration: Simplifying</vt:lpstr>
      <vt:lpstr>Function Notation: Composition</vt:lpstr>
      <vt:lpstr>Function Notation: Making Observations</vt:lpstr>
      <vt:lpstr>Function Notation: Verbalizing Observations</vt:lpstr>
      <vt:lpstr>Function Notation: Applying Observations</vt:lpstr>
      <vt:lpstr>Function Notation: Applying Observations</vt:lpstr>
      <vt:lpstr>Function Notation: Other Operations</vt:lpstr>
      <vt:lpstr>Function Notation: Making Observations</vt:lpstr>
      <vt:lpstr>Function Notation: Verbalizing Observations</vt:lpstr>
      <vt:lpstr>Function Notation: Applying Observations</vt:lpstr>
      <vt:lpstr>Function Notation: Applying Observations</vt:lpstr>
      <vt:lpstr>Exit Ticket</vt:lpstr>
      <vt:lpstr>Exit Ticket (Answers)</vt:lpstr>
      <vt:lpstr>Exit Ticket (Solution 1)</vt:lpstr>
      <vt:lpstr>Exit Ticket (Solution 2)</vt:lpstr>
      <vt:lpstr>You Powered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K20 Center</cp:lastModifiedBy>
  <cp:revision>4</cp:revision>
  <dcterms:modified xsi:type="dcterms:W3CDTF">2024-03-20T19:16:12Z</dcterms:modified>
</cp:coreProperties>
</file>