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nfTekl3rlKhXMUrln7BYZo4u2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288AE8-3DD8-44B4-A25F-1D6ACCEE647E}">
  <a:tblStyle styleId="{B4288AE8-3DD8-44B4-A25F-1D6ACCEE64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1"/>
    <p:restoredTop sz="94640"/>
  </p:normalViewPr>
  <p:slideViewPr>
    <p:cSldViewPr snapToGrid="0">
      <p:cViewPr varScale="1">
        <p:scale>
          <a:sx n="142" d="100"/>
          <a:sy n="142" d="100"/>
        </p:scale>
        <p:origin x="184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2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 i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2 minute timer. [Video]. YouTube. </a:t>
            </a:r>
            <a:r>
              <a:rPr lang="en-US" b="0" i="0" u="sng">
                <a:solidFill>
                  <a:srgbClr val="0052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https://youtu.be/HcEEAnwOt2c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29e297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29e297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3429e297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3429e297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29e2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29e2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29e297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29e2972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29e2972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29e2972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29e2972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29e2972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29e2972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29e2972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29e2972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29e2972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29e2972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29e2972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29e2972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29e2972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29e2972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29e2972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29e2972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29e2972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29e2972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29e2972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29e2972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29e297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29e297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29e2972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29e2972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29e2972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29e2972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29e2972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29e2972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29e2972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29e2972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29e297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29e297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29e297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29e297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29e2972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29e297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29e297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29e2972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29e297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29e297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29e297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29e2972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29e297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29e297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29e297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29e297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29e297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29e297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29e297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29e297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29e2972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29e297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29e2972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29e2972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29e2972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29e2972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29e297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29e2972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29e2972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29e2972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29e2972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29e2972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29e2972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29e2972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29e2972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29e2972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29e2972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29e2972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29e2972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29e297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29e297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29e297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image" Target="../media/image52.jpeg"/><Relationship Id="rId5" Type="http://schemas.openxmlformats.org/officeDocument/2006/relationships/hyperlink" Target="https://youtu.be/HcEEAnwOt2c" TargetMode="Externa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checked">
            <a:extLst>
              <a:ext uri="{FF2B5EF4-FFF2-40B4-BE49-F238E27FC236}">
                <a16:creationId xmlns:a16="http://schemas.microsoft.com/office/drawing/2014/main" id="{8375CEE7-E77A-8595-DA46-1C572FB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-33496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Making Observations</a:t>
            </a:r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Use the given functions to see what you notice about the worked-out problems.</a:t>
            </a:r>
            <a:endParaRPr/>
          </a:p>
        </p:txBody>
      </p:sp>
      <p:graphicFrame>
        <p:nvGraphicFramePr>
          <p:cNvPr id="196" name="Google Shape;196;p10"/>
          <p:cNvGraphicFramePr/>
          <p:nvPr/>
        </p:nvGraphicFramePr>
        <p:xfrm>
          <a:off x="1851825" y="2503243"/>
          <a:ext cx="5440350" cy="2230100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27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7" name="Google Shape;197;p10"/>
          <p:cNvSpPr/>
          <p:nvPr/>
        </p:nvSpPr>
        <p:spPr>
          <a:xfrm>
            <a:off x="657679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does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(–1) = 4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cxnSp>
        <p:nvCxnSpPr>
          <p:cNvPr id="198" name="Google Shape;198;p10"/>
          <p:cNvCxnSpPr>
            <a:stCxn id="197" idx="3"/>
          </p:cNvCxnSpPr>
          <p:nvPr/>
        </p:nvCxnSpPr>
        <p:spPr>
          <a:xfrm>
            <a:off x="2923169" y="2772598"/>
            <a:ext cx="925200" cy="253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9" name="Google Shape;199;p10"/>
          <p:cNvSpPr/>
          <p:nvPr/>
        </p:nvSpPr>
        <p:spPr>
          <a:xfrm>
            <a:off x="657679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did that result come from?</a:t>
            </a:r>
            <a:endParaRPr/>
          </a:p>
        </p:txBody>
      </p:sp>
      <p:cxnSp>
        <p:nvCxnSpPr>
          <p:cNvPr id="200" name="Google Shape;200;p10"/>
          <p:cNvCxnSpPr/>
          <p:nvPr/>
        </p:nvCxnSpPr>
        <p:spPr>
          <a:xfrm rot="10800000" flipH="1">
            <a:off x="2923168" y="4179152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10"/>
          <p:cNvSpPr/>
          <p:nvPr/>
        </p:nvSpPr>
        <p:spPr>
          <a:xfrm>
            <a:off x="6259352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does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(0) = –7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cxnSp>
        <p:nvCxnSpPr>
          <p:cNvPr id="202" name="Google Shape;202;p10"/>
          <p:cNvCxnSpPr/>
          <p:nvPr/>
        </p:nvCxnSpPr>
        <p:spPr>
          <a:xfrm flipH="1">
            <a:off x="5334145" y="277259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3" name="Google Shape;203;p10"/>
          <p:cNvSpPr/>
          <p:nvPr/>
        </p:nvSpPr>
        <p:spPr>
          <a:xfrm>
            <a:off x="6259352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/>
          </a:p>
        </p:txBody>
      </p:sp>
      <p:cxnSp>
        <p:nvCxnSpPr>
          <p:cNvPr id="204" name="Google Shape;204;p10"/>
          <p:cNvCxnSpPr/>
          <p:nvPr/>
        </p:nvCxnSpPr>
        <p:spPr>
          <a:xfrm rot="10800000">
            <a:off x="5334145" y="421238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Verbalizing Observations</a:t>
            </a:r>
            <a:endParaRPr/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Using academic vocabulary, do your best to describe what you observed.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Were there any patterns?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What was similar about the 4 problems?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Given functions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/>
              <a:t>,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(g(– 2))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Given functions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/>
              <a:t>,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(g(– 2))</a:t>
            </a:r>
            <a:r>
              <a:rPr lang="en-US"/>
              <a:t>?</a:t>
            </a:r>
            <a:endParaRPr/>
          </a:p>
        </p:txBody>
      </p:sp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4105" y="2425175"/>
            <a:ext cx="3416300" cy="2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/>
          <p:nvPr/>
        </p:nvSpPr>
        <p:spPr>
          <a:xfrm>
            <a:off x="4118089" y="4262814"/>
            <a:ext cx="453911" cy="4356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Google Shape;229;p14"/>
          <p:cNvGraphicFramePr/>
          <p:nvPr/>
        </p:nvGraphicFramePr>
        <p:xfrm>
          <a:off x="311700" y="1152475"/>
          <a:ext cx="8521700" cy="3819022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Algebraic (How to Write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(How to Read/Say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plus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sum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minus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difference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times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product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Other Operations</a:t>
            </a:r>
            <a:endParaRPr/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981" y="1845132"/>
            <a:ext cx="2403475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025" y="2903538"/>
            <a:ext cx="2400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218" y="4137253"/>
            <a:ext cx="31750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Making Observations</a:t>
            </a:r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Use the given functions to see what you notice about the worked-out problems.</a:t>
            </a:r>
            <a:endParaRPr/>
          </a:p>
        </p:txBody>
      </p:sp>
      <p:graphicFrame>
        <p:nvGraphicFramePr>
          <p:cNvPr id="240" name="Google Shape;240;p15"/>
          <p:cNvGraphicFramePr/>
          <p:nvPr/>
        </p:nvGraphicFramePr>
        <p:xfrm>
          <a:off x="1851825" y="2503243"/>
          <a:ext cx="5440350" cy="2230100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27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" name="Google Shape;241;p15"/>
          <p:cNvSpPr/>
          <p:nvPr/>
        </p:nvSpPr>
        <p:spPr>
          <a:xfrm>
            <a:off x="657679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did that result come from?</a:t>
            </a:r>
            <a:endParaRPr/>
          </a:p>
        </p:txBody>
      </p:sp>
      <p:cxnSp>
        <p:nvCxnSpPr>
          <p:cNvPr id="242" name="Google Shape;242;p15"/>
          <p:cNvCxnSpPr>
            <a:stCxn id="241" idx="3"/>
          </p:cNvCxnSpPr>
          <p:nvPr/>
        </p:nvCxnSpPr>
        <p:spPr>
          <a:xfrm>
            <a:off x="2923169" y="2772598"/>
            <a:ext cx="925200" cy="253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3" name="Google Shape;243;p15"/>
          <p:cNvSpPr/>
          <p:nvPr/>
        </p:nvSpPr>
        <p:spPr>
          <a:xfrm>
            <a:off x="657679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was the problem done?</a:t>
            </a:r>
            <a:endParaRPr/>
          </a:p>
        </p:txBody>
      </p:sp>
      <p:cxnSp>
        <p:nvCxnSpPr>
          <p:cNvPr id="244" name="Google Shape;244;p15"/>
          <p:cNvCxnSpPr/>
          <p:nvPr/>
        </p:nvCxnSpPr>
        <p:spPr>
          <a:xfrm rot="10800000" flipH="1">
            <a:off x="2923168" y="4179152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5" name="Google Shape;245;p15"/>
          <p:cNvSpPr/>
          <p:nvPr/>
        </p:nvSpPr>
        <p:spPr>
          <a:xfrm>
            <a:off x="6259352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Could I generalize these steps?</a:t>
            </a:r>
            <a:endParaRPr/>
          </a:p>
        </p:txBody>
      </p:sp>
      <p:cxnSp>
        <p:nvCxnSpPr>
          <p:cNvPr id="246" name="Google Shape;246;p15"/>
          <p:cNvCxnSpPr/>
          <p:nvPr/>
        </p:nvCxnSpPr>
        <p:spPr>
          <a:xfrm flipH="1">
            <a:off x="5334145" y="277259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7" name="Google Shape;247;p15"/>
          <p:cNvSpPr/>
          <p:nvPr/>
        </p:nvSpPr>
        <p:spPr>
          <a:xfrm>
            <a:off x="6259352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/>
          </a:p>
        </p:txBody>
      </p:sp>
      <p:cxnSp>
        <p:nvCxnSpPr>
          <p:cNvPr id="248" name="Google Shape;248;p15"/>
          <p:cNvCxnSpPr/>
          <p:nvPr/>
        </p:nvCxnSpPr>
        <p:spPr>
          <a:xfrm rot="10800000">
            <a:off x="5334145" y="421238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Verbalizing Observations</a:t>
            </a: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Using academic vocabulary, do your best to describe what you observed.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Were there any patterns?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What was similar about the 4 problems?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Let the polynomial function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/>
              <a:t> be defined as</a:t>
            </a:r>
            <a:br>
              <a:rPr lang="en-US"/>
            </a:br>
            <a:r>
              <a:rPr lang="en-US"/>
              <a:t>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. What are all values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for which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0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. [</a:t>
            </a:r>
            <a:r>
              <a:rPr lang="en-US" i="1"/>
              <a:t>When does</a:t>
            </a:r>
            <a:r>
              <a:rPr lang="en-US"/>
              <a:t>]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0</a:t>
            </a:r>
            <a:r>
              <a:rPr lang="en-US"/>
              <a:t>?</a:t>
            </a:r>
            <a:endParaRPr/>
          </a:p>
        </p:txBody>
      </p:sp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10" y="2571750"/>
            <a:ext cx="43307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/>
          <p:nvPr/>
        </p:nvSpPr>
        <p:spPr>
          <a:xfrm>
            <a:off x="6548813" y="3619661"/>
            <a:ext cx="1062416" cy="4356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034" y="2571750"/>
            <a:ext cx="12954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/>
          <p:nvPr/>
        </p:nvSpPr>
        <p:spPr>
          <a:xfrm>
            <a:off x="2841876" y="2805185"/>
            <a:ext cx="3473405" cy="1819522"/>
          </a:xfrm>
          <a:custGeom>
            <a:avLst/>
            <a:gdLst/>
            <a:ahLst/>
            <a:cxnLst/>
            <a:rect l="l" t="t" r="r" b="b"/>
            <a:pathLst>
              <a:path w="3473405" h="1819522" extrusionOk="0">
                <a:moveTo>
                  <a:pt x="0" y="1740501"/>
                </a:moveTo>
                <a:cubicBezTo>
                  <a:pt x="874381" y="1815604"/>
                  <a:pt x="1748763" y="1890708"/>
                  <a:pt x="2197192" y="1694452"/>
                </a:cubicBezTo>
                <a:cubicBezTo>
                  <a:pt x="2645621" y="1498196"/>
                  <a:pt x="2551330" y="831584"/>
                  <a:pt x="2690573" y="562965"/>
                </a:cubicBezTo>
                <a:cubicBezTo>
                  <a:pt x="2829816" y="294346"/>
                  <a:pt x="2902179" y="175934"/>
                  <a:pt x="3032651" y="82740"/>
                </a:cubicBezTo>
                <a:cubicBezTo>
                  <a:pt x="3163123" y="-10454"/>
                  <a:pt x="3318264" y="-3328"/>
                  <a:pt x="3473405" y="3799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Leave your paper face down until the timer starts.</a:t>
            </a:r>
            <a:endParaRPr dirty="0"/>
          </a:p>
        </p:txBody>
      </p:sp>
      <p:pic>
        <p:nvPicPr>
          <p:cNvPr id="277" name="Google Shape;277;p19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3229" y="147697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79" name="Google Shape;279;p19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993CD3AE-4997-65B1-7FE5-2BE768B452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86804" y="2402064"/>
            <a:ext cx="3770393" cy="212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29e297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6</a:t>
            </a:r>
            <a:endParaRPr/>
          </a:p>
        </p:txBody>
      </p:sp>
      <p:sp>
        <p:nvSpPr>
          <p:cNvPr id="117" name="Google Shape;117;g2a3429e297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 Notation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(Answers)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B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G</a:t>
            </a:r>
            <a:endParaRPr/>
          </a:p>
        </p:txBody>
      </p:sp>
      <p:pic>
        <p:nvPicPr>
          <p:cNvPr id="286" name="Google Shape;286;p20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3229" y="147697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A function,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/>
              <a:t>, is defined by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/>
              <a:t>.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(2, 5)?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4350" y="2571750"/>
            <a:ext cx="30353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1)</a:t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4436390" y="4235734"/>
            <a:ext cx="629681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166" y="1335753"/>
            <a:ext cx="75819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2)</a:t>
            </a:r>
            <a:endParaRPr/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7249" y="2780775"/>
            <a:ext cx="23495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2"/>
          <p:cNvSpPr/>
          <p:nvPr/>
        </p:nvSpPr>
        <p:spPr>
          <a:xfrm>
            <a:off x="4436390" y="4279978"/>
            <a:ext cx="467449" cy="4184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2a3429e2972_0_22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09" name="Google Shape;309;g2a3429e2972_0_222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a3429e2972_0_222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/>
              <a:t> </a:t>
            </a:r>
            <a:r>
              <a:rPr lang="en-US" i="1" dirty="0"/>
              <a:t>Pacing</a:t>
            </a:r>
            <a:endParaRPr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29e2972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29e2972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Use function notation to simplify and evaluate functions.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Perform operations using function notation.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Work with a partner and use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=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to answer each of the questions on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Answer each question in the order it was provided.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DC9461-7213-77C4-EB64-0E4C644E5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99" y="3930522"/>
            <a:ext cx="2768329" cy="523738"/>
          </a:xfrm>
          <a:prstGeom prst="rect">
            <a:avLst/>
          </a:prstGeom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466" y="1273378"/>
            <a:ext cx="2997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 (Solutions 1-5)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466" y="1964677"/>
            <a:ext cx="3543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2310" y="2526362"/>
            <a:ext cx="3670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400" y="3213350"/>
            <a:ext cx="5359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2065602" y="3929423"/>
            <a:ext cx="1287239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252162" y="3255121"/>
            <a:ext cx="1616262" cy="53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306438" y="2554507"/>
            <a:ext cx="877476" cy="53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3596431" y="2037703"/>
            <a:ext cx="494666" cy="4280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3234431" y="1326558"/>
            <a:ext cx="267703" cy="4280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7"/>
          <p:cNvGrpSpPr/>
          <p:nvPr/>
        </p:nvGrpSpPr>
        <p:grpSpPr>
          <a:xfrm>
            <a:off x="299451" y="3881169"/>
            <a:ext cx="3810682" cy="658518"/>
            <a:chOff x="636588" y="4055357"/>
            <a:chExt cx="3810682" cy="658518"/>
          </a:xfrm>
        </p:grpSpPr>
        <p:pic>
          <p:nvPicPr>
            <p:cNvPr id="156" name="Google Shape;15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6588" y="4073525"/>
              <a:ext cx="3721100" cy="58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7"/>
            <p:cNvSpPr/>
            <p:nvPr/>
          </p:nvSpPr>
          <p:spPr>
            <a:xfrm>
              <a:off x="2798965" y="4055357"/>
              <a:ext cx="1648305" cy="658518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32" y="2523589"/>
            <a:ext cx="2959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888" y="1968836"/>
            <a:ext cx="29591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 (Solutions 6–10)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587" y="3216125"/>
            <a:ext cx="38989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Smiling face outli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9136" y="2641876"/>
            <a:ext cx="386281" cy="38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 descr="Smiling face outli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3830" y="2641876"/>
            <a:ext cx="386281" cy="38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6870" y="2034296"/>
            <a:ext cx="355793" cy="4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14095" y="2034296"/>
            <a:ext cx="355793" cy="44474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2160000" y="2559987"/>
            <a:ext cx="1320293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2617041" y="3218248"/>
            <a:ext cx="1792631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160001" y="1973158"/>
            <a:ext cx="1320293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050409" y="1272603"/>
            <a:ext cx="1258726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0AE962-263C-4562-5940-3AE6D71E8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936" y="1280849"/>
            <a:ext cx="2779776" cy="52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Notation Exploration: Simplifying</a:t>
            </a:r>
            <a:endParaRPr/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Simplify question 10 for each of the following functions.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874" y="1838555"/>
            <a:ext cx="2146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874" y="2503338"/>
            <a:ext cx="23114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74" y="3180821"/>
            <a:ext cx="24003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4874" y="3883704"/>
            <a:ext cx="177800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9"/>
          <p:cNvGraphicFramePr/>
          <p:nvPr/>
        </p:nvGraphicFramePr>
        <p:xfrm>
          <a:off x="311700" y="1152475"/>
          <a:ext cx="8521700" cy="1332362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Algebraic (How to Write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(How to Read/Say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composition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875848-560A-E013-0159-C5D5A4B1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01" y="1830661"/>
            <a:ext cx="2060411" cy="336823"/>
          </a:xfrm>
          <a:prstGeom prst="rect">
            <a:avLst/>
          </a:prstGeom>
        </p:spPr>
      </p:pic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Composition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2127344" y="2571750"/>
            <a:ext cx="3990585" cy="103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composition operation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 rot="-5400000">
            <a:off x="1664339" y="2108950"/>
            <a:ext cx="813816" cy="868680"/>
          </a:xfrm>
          <a:prstGeom prst="bentArrow">
            <a:avLst>
              <a:gd name="adj1" fmla="val 5600"/>
              <a:gd name="adj2" fmla="val 14896"/>
              <a:gd name="adj3" fmla="val 17725"/>
              <a:gd name="adj4" fmla="val 43750"/>
            </a:avLst>
          </a:prstGeom>
          <a:solidFill>
            <a:schemeClr val="accent4"/>
          </a:solidFill>
          <a:ln w="25400" cap="flat" cmpd="sng">
            <a:solidFill>
              <a:srgbClr val="6B48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718</Words>
  <Application>Microsoft Macintosh PowerPoint</Application>
  <PresentationFormat>On-screen Show (16:9)</PresentationFormat>
  <Paragraphs>79</Paragraphs>
  <Slides>23</Slides>
  <Notes>23</Notes>
  <HiddenSlides>3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ACT Math</vt:lpstr>
      <vt:lpstr>PowerPoint Presentation</vt:lpstr>
      <vt:lpstr>Power Up: Math ACT Prep, Week 6</vt:lpstr>
      <vt:lpstr>Essential Question</vt:lpstr>
      <vt:lpstr>Learning Objectives</vt:lpstr>
      <vt:lpstr>Notation Exploration</vt:lpstr>
      <vt:lpstr>Notation Exploration (Solutions 1-5)</vt:lpstr>
      <vt:lpstr>Notation Exploration (Solutions 6–10)</vt:lpstr>
      <vt:lpstr>Notation Exploration: Simplifying</vt:lpstr>
      <vt:lpstr>Function Notation: Composition</vt:lpstr>
      <vt:lpstr>Function Notation: Making Observations</vt:lpstr>
      <vt:lpstr>Function Notation: Verbalizing Observations</vt:lpstr>
      <vt:lpstr>Function Notation: Applying Observations</vt:lpstr>
      <vt:lpstr>Function Notation: Applying Observations</vt:lpstr>
      <vt:lpstr>Function Notation: Other Operations</vt:lpstr>
      <vt:lpstr>Function Notation: Making Observations</vt:lpstr>
      <vt:lpstr>Function Notation: Verbalizing Observations</vt:lpstr>
      <vt:lpstr>Function Notation: Applying Observations</vt:lpstr>
      <vt:lpstr>Function Notation: Applying Observations</vt:lpstr>
      <vt:lpstr>Exit Ticket</vt:lpstr>
      <vt:lpstr>Exit Ticket (Answers)</vt:lpstr>
      <vt:lpstr>Exit Ticket (Solution 1)</vt:lpstr>
      <vt:lpstr>Exit Ticket (Solution 2)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Cross, Keiana C.</cp:lastModifiedBy>
  <cp:revision>9</cp:revision>
  <dcterms:modified xsi:type="dcterms:W3CDTF">2025-06-04T20:19:52Z</dcterms:modified>
</cp:coreProperties>
</file>