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e/FpFqUfbpEJNl85puC8LeOX7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3468" y="16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youtu.be/EVS_yYQoLJg?si=fJvuvFWH3vJ3B0z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63515480d8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63515480d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sng" strike="noStrik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000000"/>
                </a:solidFill>
                <a:latin typeface="Arial"/>
                <a:ea typeface="Arial"/>
                <a:cs typeface="Arial"/>
                <a:sym typeface="Arial"/>
              </a:rPr>
              <a:t>K20 Center. (2021, September 21). </a:t>
            </a:r>
            <a:r>
              <a:rPr lang="en-US" sz="1800" b="0" i="1" u="none" strike="noStrike">
                <a:solidFill>
                  <a:srgbClr val="000000"/>
                </a:solidFill>
                <a:latin typeface="Arial"/>
                <a:ea typeface="Arial"/>
                <a:cs typeface="Arial"/>
                <a:sym typeface="Arial"/>
              </a:rPr>
              <a:t>K20 Center 5 minute timer</a:t>
            </a:r>
            <a:r>
              <a:rPr lang="en-US" sz="1800" b="0" i="0" u="none" strike="noStrike">
                <a:solidFill>
                  <a:srgbClr val="000000"/>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https://youtu.be/EVS_yYQoLJg?si=fJvuvFWH3vJ3B0z9</a:t>
            </a: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63515480d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63515480d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3515480d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3515480d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63515480d8_0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63515480d8_0_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9" name="Google Shape;39;g263515480d8_0_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263515480d8_0_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2" name="Google Shape;42;g263515480d8_0_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g263515480d8_0_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5" name="Google Shape;45;g263515480d8_0_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263515480d8_0_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8" name="Google Shape;48;g263515480d8_0_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63515480d8_0_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1" name="Google Shape;51;g263515480d8_0_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63515480d8_0_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4" name="Google Shape;54;g263515480d8_0_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g263515480d8_0_5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7" name="Google Shape;57;g263515480d8_0_5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263515480d8_0_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0" name="Google Shape;60;g263515480d8_0_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63515480d8_0_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3" name="Google Shape;63;g263515480d8_0_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g263515480d8_0_5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6" name="Google Shape;66;g263515480d8_0_5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63515480d8_0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63515480d8_0_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g263515480d8_0_6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9" name="Google Shape;69;g263515480d8_0_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263515480d8_0_6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2" name="Google Shape;72;g263515480d8_0_6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g263515480d8_0_6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5" name="Google Shape;75;g263515480d8_0_6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g263515480d8_0_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78" name="Google Shape;78;g263515480d8_0_71"/>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63515480d8_0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1" name="Google Shape;81;g263515480d8_0_7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63515480d8_0_7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3" name="Google Shape;83;g263515480d8_0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263515480d8_0_7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263515480d8_0_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263515480d8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g263515480d8_0_8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g263515480d8_0_84"/>
          <p:cNvSpPr txBox="1">
            <a:spLocks noGrp="1"/>
          </p:cNvSpPr>
          <p:nvPr>
            <p:ph type="title"/>
          </p:nvPr>
        </p:nvSpPr>
        <p:spPr>
          <a:xfrm>
            <a:off x="311700" y="555600"/>
            <a:ext cx="80019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1" name="Google Shape;91;g263515480d8_0_84"/>
          <p:cNvSpPr txBox="1">
            <a:spLocks noGrp="1"/>
          </p:cNvSpPr>
          <p:nvPr>
            <p:ph type="body" idx="1"/>
          </p:nvPr>
        </p:nvSpPr>
        <p:spPr>
          <a:xfrm>
            <a:off x="311700" y="1389600"/>
            <a:ext cx="8347200" cy="3179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2" name="Google Shape;92;g263515480d8_0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g263515480d8_0_8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g263515480d8_0_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6" name="Google Shape;96;g263515480d8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263515480d8_0_8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63515480d8_0_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63515480d8_0_9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1" name="Google Shape;101;g263515480d8_0_9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2" name="Google Shape;102;g263515480d8_0_9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3" name="Google Shape;103;g263515480d8_0_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g263515480d8_0_93"/>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g263515480d8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263515480d8_0_10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63515480d8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g263515480d8_0_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g263515480d8_0_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263515480d8_0_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63515480d8_0_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1" name="Google Shape;21;g263515480d8_0_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g263515480d8_0_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4" name="Google Shape;24;g263515480d8_0_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263515480d8_0_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7" name="Google Shape;27;g263515480d8_0_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63515480d8_0_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0" name="Google Shape;30;g263515480d8_0_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263515480d8_0_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3" name="Google Shape;33;g263515480d8_0_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263515480d8_0_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6" name="Google Shape;36;g263515480d8_0_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1">
            <a:alphaModFix/>
          </a:blip>
          <a:stretch>
            <a:fillRect/>
          </a:stretch>
        </a:blipFill>
        <a:effectLst/>
      </p:bgPr>
    </p:bg>
    <p:spTree>
      <p:nvGrpSpPr>
        <p:cNvPr id="1" name="Shape 5"/>
        <p:cNvGrpSpPr/>
        <p:nvPr/>
      </p:nvGrpSpPr>
      <p:grpSpPr>
        <a:xfrm>
          <a:off x="0" y="0"/>
          <a:ext cx="0" cy="0"/>
          <a:chOff x="0" y="0"/>
          <a:chExt cx="0" cy="0"/>
        </a:xfrm>
      </p:grpSpPr>
      <p:sp>
        <p:nvSpPr>
          <p:cNvPr id="6" name="Google Shape;6;g263515480d8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63515480d8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g263515480d8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6" Type="http://schemas.openxmlformats.org/officeDocument/2006/relationships/image" Target="../media/image37.jpeg"/><Relationship Id="rId5" Type="http://schemas.openxmlformats.org/officeDocument/2006/relationships/hyperlink" Target="https://youtu.be/EVS_yYQoLJg?si=fJvuvFWH3vJ3B0z9"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8.wmf"/><Relationship Id="rId2" Type="http://schemas.openxmlformats.org/officeDocument/2006/relationships/notesSlide" Target="../notesSlides/notesSlide30.xml"/><Relationship Id="rId16" Type="http://schemas.openxmlformats.org/officeDocument/2006/relationships/image" Target="../media/image60.wmf"/><Relationship Id="rId1" Type="http://schemas.openxmlformats.org/officeDocument/2006/relationships/slideLayout" Target="../slideLayouts/slideLayout3.xml"/><Relationship Id="rId6" Type="http://schemas.openxmlformats.org/officeDocument/2006/relationships/image" Target="../media/image55.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bin"/><Relationship Id="rId14" Type="http://schemas.openxmlformats.org/officeDocument/2006/relationships/image" Target="../media/image59.emf"/></Relationships>
</file>

<file path=ppt/slides/_rels/slide31.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6.bin"/><Relationship Id="rId18" Type="http://schemas.openxmlformats.org/officeDocument/2006/relationships/image" Target="../media/image62.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8.wmf"/><Relationship Id="rId17" Type="http://schemas.openxmlformats.org/officeDocument/2006/relationships/image" Target="../media/image61.png"/><Relationship Id="rId2" Type="http://schemas.openxmlformats.org/officeDocument/2006/relationships/notesSlide" Target="../notesSlides/notesSlide31.xml"/><Relationship Id="rId16" Type="http://schemas.openxmlformats.org/officeDocument/2006/relationships/image" Target="../media/image60.wmf"/><Relationship Id="rId1" Type="http://schemas.openxmlformats.org/officeDocument/2006/relationships/slideLayout" Target="../slideLayouts/slideLayout3.xml"/><Relationship Id="rId6" Type="http://schemas.openxmlformats.org/officeDocument/2006/relationships/image" Target="../media/image55.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7.wmf"/><Relationship Id="rId19" Type="http://schemas.openxmlformats.org/officeDocument/2006/relationships/image" Target="../media/image63.png"/><Relationship Id="rId4" Type="http://schemas.openxmlformats.org/officeDocument/2006/relationships/image" Target="../media/image54.wmf"/><Relationship Id="rId9" Type="http://schemas.openxmlformats.org/officeDocument/2006/relationships/oleObject" Target="../embeddings/oleObject4.bin"/><Relationship Id="rId1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75" name="Google Shape;17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What is the question asking?</a:t>
            </a:r>
            <a:endParaRPr/>
          </a:p>
          <a:p>
            <a:pPr marL="457200" lvl="0" indent="-393700" algn="l" rtl="0">
              <a:lnSpc>
                <a:spcPct val="115000"/>
              </a:lnSpc>
              <a:spcBef>
                <a:spcPts val="0"/>
              </a:spcBef>
              <a:spcAft>
                <a:spcPts val="0"/>
              </a:spcAft>
              <a:buClr>
                <a:schemeClr val="lt1"/>
              </a:buClr>
              <a:buSzPts val="2600"/>
              <a:buFont typeface="Calibri"/>
              <a:buChar char="●"/>
            </a:pPr>
            <a:r>
              <a:rPr lang="en-US"/>
              <a:t>This information is often in</a:t>
            </a:r>
            <a:br>
              <a:rPr lang="en-US"/>
            </a:br>
            <a:r>
              <a:rPr lang="en-US"/>
              <a:t>the last sentence, but not</a:t>
            </a:r>
            <a:br>
              <a:rPr lang="en-US"/>
            </a:br>
            <a:r>
              <a:rPr lang="en-US"/>
              <a:t>always. For example, if you</a:t>
            </a:r>
            <a:br>
              <a:rPr lang="en-US"/>
            </a:br>
            <a:r>
              <a:rPr lang="en-US"/>
              <a:t>read </a:t>
            </a:r>
            <a:r>
              <a:rPr lang="en-US" b="1">
                <a:solidFill>
                  <a:srgbClr val="FFAB40"/>
                </a:solidFill>
              </a:rPr>
              <a:t>f</a:t>
            </a:r>
            <a:r>
              <a:rPr lang="en-US" b="1" i="1">
                <a:solidFill>
                  <a:srgbClr val="FFAB40"/>
                </a:solidFill>
              </a:rPr>
              <a:t>ind the area </a:t>
            </a:r>
            <a:r>
              <a:rPr lang="en-US" i="1"/>
              <a:t>of a</a:t>
            </a:r>
            <a:br>
              <a:rPr lang="en-US" i="1"/>
            </a:br>
            <a:r>
              <a:rPr lang="en-US" i="1"/>
              <a:t>rectangle, </a:t>
            </a:r>
            <a:r>
              <a:rPr lang="en-US"/>
              <a:t>then write </a:t>
            </a:r>
            <a:r>
              <a:rPr lang="en-US" b="1" i="1">
                <a:solidFill>
                  <a:srgbClr val="FFAB40"/>
                </a:solidFill>
              </a:rPr>
              <a:t>A = ?</a:t>
            </a:r>
            <a:r>
              <a:rPr lang="en-US"/>
              <a:t>.</a:t>
            </a:r>
            <a:endParaRPr/>
          </a:p>
          <a:p>
            <a:pPr marL="457200" lvl="0" indent="-393700" algn="l" rtl="0">
              <a:lnSpc>
                <a:spcPct val="115000"/>
              </a:lnSpc>
              <a:spcBef>
                <a:spcPts val="0"/>
              </a:spcBef>
              <a:spcAft>
                <a:spcPts val="0"/>
              </a:spcAft>
              <a:buClr>
                <a:schemeClr val="lt1"/>
              </a:buClr>
              <a:buSzPts val="2600"/>
              <a:buFont typeface="Calibri"/>
              <a:buChar char="●"/>
            </a:pPr>
            <a:r>
              <a:rPr lang="en-US"/>
              <a:t>Identify and label this unknown information as you read.</a:t>
            </a:r>
            <a:endParaRPr/>
          </a:p>
          <a:p>
            <a:pPr marL="457200" lvl="0" indent="-228600" algn="l" rtl="0">
              <a:lnSpc>
                <a:spcPct val="115000"/>
              </a:lnSpc>
              <a:spcBef>
                <a:spcPts val="0"/>
              </a:spcBef>
              <a:spcAft>
                <a:spcPts val="0"/>
              </a:spcAft>
              <a:buClr>
                <a:schemeClr val="lt1"/>
              </a:buClr>
              <a:buSzPts val="2600"/>
              <a:buFont typeface="Calibri"/>
              <a:buNone/>
            </a:pPr>
            <a:endParaRPr/>
          </a:p>
        </p:txBody>
      </p:sp>
      <p:sp>
        <p:nvSpPr>
          <p:cNvPr id="176" name="Google Shape;176;p10"/>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77" name="Google Shape;177;p10"/>
          <p:cNvSpPr txBox="1"/>
          <p:nvPr/>
        </p:nvSpPr>
        <p:spPr>
          <a:xfrm>
            <a:off x="5111750" y="1152475"/>
            <a:ext cx="3682450" cy="2092375"/>
          </a:xfrm>
          <a:prstGeom prst="rect">
            <a:avLst/>
          </a:prstGeom>
          <a:noFill/>
          <a:ln>
            <a:noFill/>
          </a:ln>
        </p:spPr>
        <p:txBody>
          <a:bodyPr spcFirstLastPara="1" wrap="square" lIns="91425" tIns="91425" rIns="91425" bIns="91425" anchor="t" anchorCtr="0">
            <a:norm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rgbClr val="FFAB40"/>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83" name="Google Shape;183;p11"/>
          <p:cNvSpPr txBox="1">
            <a:spLocks noGrp="1"/>
          </p:cNvSpPr>
          <p:nvPr>
            <p:ph type="body" idx="1"/>
          </p:nvPr>
        </p:nvSpPr>
        <p:spPr>
          <a:xfrm>
            <a:off x="311700" y="1152474"/>
            <a:ext cx="8520600" cy="3844976"/>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Now that you have identified</a:t>
            </a:r>
            <a:br>
              <a:rPr lang="en-US"/>
            </a:br>
            <a:r>
              <a:rPr lang="en-US"/>
              <a:t>the given information (known)</a:t>
            </a:r>
            <a:br>
              <a:rPr lang="en-US"/>
            </a:br>
            <a:r>
              <a:rPr lang="en-US"/>
              <a:t>and what the question is</a:t>
            </a:r>
            <a:br>
              <a:rPr lang="en-US"/>
            </a:br>
            <a:r>
              <a:rPr lang="en-US"/>
              <a:t>asking (unknown), think about</a:t>
            </a:r>
            <a:br>
              <a:rPr lang="en-US"/>
            </a:br>
            <a:r>
              <a:rPr lang="en-US"/>
              <a:t>an equation that could relate</a:t>
            </a:r>
            <a:br>
              <a:rPr lang="en-US"/>
            </a:br>
            <a:r>
              <a:rPr lang="en-US"/>
              <a:t>the known(s) and unknown.</a:t>
            </a:r>
            <a:endParaRPr/>
          </a:p>
          <a:p>
            <a:pPr marL="457200" lvl="0" indent="-393700" algn="l" rtl="0">
              <a:lnSpc>
                <a:spcPct val="115000"/>
              </a:lnSpc>
              <a:spcBef>
                <a:spcPts val="0"/>
              </a:spcBef>
              <a:spcAft>
                <a:spcPts val="0"/>
              </a:spcAft>
              <a:buClr>
                <a:schemeClr val="lt1"/>
              </a:buClr>
              <a:buSzPts val="2600"/>
              <a:buFont typeface="Calibri"/>
              <a:buChar char="●"/>
            </a:pPr>
            <a:r>
              <a:rPr lang="en-US"/>
              <a:t>What equation could relate the area and width</a:t>
            </a:r>
            <a:br>
              <a:rPr lang="en-US"/>
            </a:br>
            <a:r>
              <a:rPr lang="en-US"/>
              <a:t>of a rectangle?</a:t>
            </a:r>
            <a:endParaRPr/>
          </a:p>
        </p:txBody>
      </p:sp>
      <p:sp>
        <p:nvSpPr>
          <p:cNvPr id="184" name="Google Shape;184;p11"/>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5" name="Google Shape;185;p11"/>
          <p:cNvSpPr txBox="1"/>
          <p:nvPr/>
        </p:nvSpPr>
        <p:spPr>
          <a:xfrm>
            <a:off x="5111750" y="1152475"/>
            <a:ext cx="3682450" cy="2092375"/>
          </a:xfrm>
          <a:prstGeom prst="rect">
            <a:avLst/>
          </a:prstGeom>
          <a:noFill/>
          <a:ln>
            <a:noFill/>
          </a:ln>
        </p:spPr>
        <p:txBody>
          <a:bodyPr spcFirstLastPara="1" wrap="square" lIns="91425" tIns="91425" rIns="91425" bIns="91425" anchor="t" anchorCtr="0">
            <a:norm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rgbClr val="FFAB40"/>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191" name="Google Shape;191;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The diagonal of a rectangular movie theater</a:t>
            </a:r>
            <a:br>
              <a:rPr lang="en-US"/>
            </a:br>
            <a:r>
              <a:rPr lang="en-US"/>
              <a:t>screen is 84.1 feet. The width of the screen is 74.0 feet, and the height of the screen is 34 feet less than the width of the screen. Which of the following is the closest to the area, in square feet, of the television screen?</a:t>
            </a:r>
            <a:endParaRPr/>
          </a:p>
          <a:p>
            <a:pPr marL="63500" lvl="0" indent="0" algn="l" rtl="0">
              <a:lnSpc>
                <a:spcPct val="115000"/>
              </a:lnSpc>
              <a:spcBef>
                <a:spcPts val="0"/>
              </a:spcBef>
              <a:spcAft>
                <a:spcPts val="0"/>
              </a:spcAft>
              <a:buSzPts val="2600"/>
              <a:buNone/>
            </a:pPr>
            <a:endParaRPr/>
          </a:p>
          <a:p>
            <a:pPr marL="63500" lvl="0" indent="0" algn="ctr" rtl="0">
              <a:lnSpc>
                <a:spcPct val="115000"/>
              </a:lnSpc>
              <a:spcBef>
                <a:spcPts val="0"/>
              </a:spcBef>
              <a:spcAft>
                <a:spcPts val="0"/>
              </a:spcAft>
              <a:buSzPts val="2600"/>
              <a:buNone/>
            </a:pPr>
            <a:r>
              <a:rPr lang="en-US" b="1" i="1"/>
              <a:t>Would it be helpful to draw a quick sketch?</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197" name="Google Shape;19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The diagonal of a rectangular movie theater</a:t>
            </a:r>
            <a:br>
              <a:rPr lang="en-US"/>
            </a:br>
            <a:r>
              <a:rPr lang="en-US"/>
              <a:t>screen is 84.1 feet. The width of the screen is 74.0 feet, and the height of the screen is 34 feet less than the width of the screen. Which of the following is the closest to the area, in square feet, of the television screen?</a:t>
            </a:r>
            <a:endParaRPr/>
          </a:p>
        </p:txBody>
      </p:sp>
      <p:pic>
        <p:nvPicPr>
          <p:cNvPr id="198" name="Google Shape;198;p13"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grpSp>
        <p:nvGrpSpPr>
          <p:cNvPr id="199" name="Google Shape;199;p13"/>
          <p:cNvGrpSpPr/>
          <p:nvPr/>
        </p:nvGrpSpPr>
        <p:grpSpPr>
          <a:xfrm>
            <a:off x="3610176" y="3668816"/>
            <a:ext cx="1923649" cy="1114019"/>
            <a:chOff x="3453455" y="3668816"/>
            <a:chExt cx="1923649" cy="1114019"/>
          </a:xfrm>
        </p:grpSpPr>
        <p:sp>
          <p:nvSpPr>
            <p:cNvPr id="200" name="Google Shape;200;p13"/>
            <p:cNvSpPr/>
            <p:nvPr/>
          </p:nvSpPr>
          <p:spPr>
            <a:xfrm>
              <a:off x="3453455" y="3668816"/>
              <a:ext cx="1923649" cy="1114019"/>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1" name="Google Shape;201;p13"/>
            <p:cNvCxnSpPr/>
            <p:nvPr/>
          </p:nvCxnSpPr>
          <p:spPr>
            <a:xfrm rot="10800000" flipH="1">
              <a:off x="3453455" y="3668816"/>
              <a:ext cx="1923649" cy="1114019"/>
            </a:xfrm>
            <a:prstGeom prst="straightConnector1">
              <a:avLst/>
            </a:prstGeom>
            <a:noFill/>
            <a:ln w="57150" cap="flat" cmpd="sng">
              <a:solidFill>
                <a:schemeClr val="accent6"/>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207" name="Google Shape;20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The </a:t>
            </a:r>
            <a:r>
              <a:rPr lang="en-US" b="1" u="sng">
                <a:solidFill>
                  <a:srgbClr val="FFAB40"/>
                </a:solidFill>
              </a:rPr>
              <a:t>diagonal</a:t>
            </a:r>
            <a:r>
              <a:rPr lang="en-US"/>
              <a:t> of a rectangular movie theater</a:t>
            </a:r>
            <a:br>
              <a:rPr lang="en-US"/>
            </a:br>
            <a:r>
              <a:rPr lang="en-US"/>
              <a:t>screen is </a:t>
            </a:r>
            <a:r>
              <a:rPr lang="en-US" b="1" u="sng">
                <a:solidFill>
                  <a:srgbClr val="FFAB40"/>
                </a:solidFill>
              </a:rPr>
              <a:t>84.1 feet</a:t>
            </a:r>
            <a:r>
              <a:rPr lang="en-US"/>
              <a:t>. The </a:t>
            </a:r>
            <a:r>
              <a:rPr lang="en-US" b="1" u="sng">
                <a:solidFill>
                  <a:srgbClr val="FFAB40"/>
                </a:solidFill>
              </a:rPr>
              <a:t>width</a:t>
            </a:r>
            <a:r>
              <a:rPr lang="en-US"/>
              <a:t> of the screen is </a:t>
            </a:r>
            <a:r>
              <a:rPr lang="en-US" b="1" u="sng">
                <a:solidFill>
                  <a:srgbClr val="FFAB40"/>
                </a:solidFill>
              </a:rPr>
              <a:t>74.0 feet</a:t>
            </a:r>
            <a:r>
              <a:rPr lang="en-US"/>
              <a:t>, and the </a:t>
            </a:r>
            <a:r>
              <a:rPr lang="en-US" b="1" u="sng">
                <a:solidFill>
                  <a:srgbClr val="FFAB40"/>
                </a:solidFill>
              </a:rPr>
              <a:t>height</a:t>
            </a:r>
            <a:r>
              <a:rPr lang="en-US"/>
              <a:t> of the screen is </a:t>
            </a:r>
            <a:r>
              <a:rPr lang="en-US" b="1" u="sng">
                <a:solidFill>
                  <a:srgbClr val="FFAB40"/>
                </a:solidFill>
              </a:rPr>
              <a:t>34 feet less than the width</a:t>
            </a:r>
            <a:r>
              <a:rPr lang="en-US"/>
              <a:t> of the screen. Which of the following is the closest to the </a:t>
            </a:r>
            <a:r>
              <a:rPr lang="en-US" b="1" u="sng">
                <a:solidFill>
                  <a:schemeClr val="accent6"/>
                </a:solidFill>
              </a:rPr>
              <a:t>area</a:t>
            </a:r>
            <a:r>
              <a:rPr lang="en-US"/>
              <a:t>, in square feet, of the television screen?</a:t>
            </a:r>
            <a:endParaRPr/>
          </a:p>
        </p:txBody>
      </p:sp>
      <p:pic>
        <p:nvPicPr>
          <p:cNvPr id="208" name="Google Shape;208;p14"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214" name="Google Shape;214;p15"/>
          <p:cNvSpPr txBox="1">
            <a:spLocks noGrp="1"/>
          </p:cNvSpPr>
          <p:nvPr>
            <p:ph type="body" idx="1"/>
          </p:nvPr>
        </p:nvSpPr>
        <p:spPr>
          <a:xfrm>
            <a:off x="311700" y="1152475"/>
            <a:ext cx="415235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t>The </a:t>
            </a:r>
            <a:r>
              <a:rPr lang="en-US" b="1" u="sng">
                <a:solidFill>
                  <a:srgbClr val="FFAB40"/>
                </a:solidFill>
              </a:rPr>
              <a:t>diagonal</a:t>
            </a:r>
            <a:r>
              <a:rPr lang="en-US"/>
              <a:t> of a rectangular movie theater screen is </a:t>
            </a:r>
            <a:r>
              <a:rPr lang="en-US" b="1" u="sng">
                <a:solidFill>
                  <a:srgbClr val="FFAB40"/>
                </a:solidFill>
              </a:rPr>
              <a:t>84.1 feet</a:t>
            </a:r>
            <a:r>
              <a:rPr lang="en-US"/>
              <a:t>. The </a:t>
            </a:r>
            <a:r>
              <a:rPr lang="en-US" b="1" u="sng">
                <a:solidFill>
                  <a:srgbClr val="FFAB40"/>
                </a:solidFill>
              </a:rPr>
              <a:t>width</a:t>
            </a:r>
            <a:r>
              <a:rPr lang="en-US"/>
              <a:t> of the screen is </a:t>
            </a:r>
            <a:r>
              <a:rPr lang="en-US" b="1" u="sng">
                <a:solidFill>
                  <a:srgbClr val="FFAB40"/>
                </a:solidFill>
              </a:rPr>
              <a:t>74.0 feet</a:t>
            </a:r>
            <a:r>
              <a:rPr lang="en-US"/>
              <a:t>, and the </a:t>
            </a:r>
            <a:r>
              <a:rPr lang="en-US" b="1" u="sng">
                <a:solidFill>
                  <a:srgbClr val="FFAB40"/>
                </a:solidFill>
              </a:rPr>
              <a:t>height</a:t>
            </a:r>
            <a:r>
              <a:rPr lang="en-US"/>
              <a:t> of the screen is </a:t>
            </a:r>
            <a:r>
              <a:rPr lang="en-US" b="1" u="sng">
                <a:solidFill>
                  <a:srgbClr val="FFAB40"/>
                </a:solidFill>
              </a:rPr>
              <a:t>34 feet less than the width</a:t>
            </a:r>
            <a:r>
              <a:rPr lang="en-US"/>
              <a:t> of the screen. Which of the following is the closest to the </a:t>
            </a:r>
            <a:r>
              <a:rPr lang="en-US" b="1" u="sng">
                <a:solidFill>
                  <a:schemeClr val="accent6"/>
                </a:solidFill>
              </a:rPr>
              <a:t>area</a:t>
            </a:r>
            <a:r>
              <a:rPr lang="en-US"/>
              <a:t>, in square feet, of the television screen?</a:t>
            </a:r>
            <a:endParaRPr/>
          </a:p>
        </p:txBody>
      </p:sp>
      <p:sp>
        <p:nvSpPr>
          <p:cNvPr id="215" name="Google Shape;215;p15"/>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6" name="Google Shape;216;p15"/>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pic>
        <p:nvPicPr>
          <p:cNvPr id="217" name="Google Shape;217;p15"/>
          <p:cNvPicPr preferRelativeResize="0"/>
          <p:nvPr/>
        </p:nvPicPr>
        <p:blipFill rotWithShape="1">
          <a:blip r:embed="rId3">
            <a:alphaModFix/>
          </a:blip>
          <a:srcRect/>
          <a:stretch/>
        </p:blipFill>
        <p:spPr>
          <a:xfrm>
            <a:off x="5694715" y="3962400"/>
            <a:ext cx="2349500" cy="393700"/>
          </a:xfrm>
          <a:prstGeom prst="rect">
            <a:avLst/>
          </a:prstGeom>
          <a:noFill/>
          <a:ln>
            <a:noFill/>
          </a:ln>
        </p:spPr>
      </p:pic>
      <p:sp>
        <p:nvSpPr>
          <p:cNvPr id="218" name="Google Shape;218;p15"/>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19" name="Google Shape;219;p15"/>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20" name="Google Shape;220;p15"/>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sp>
        <p:nvSpPr>
          <p:cNvPr id="221" name="Google Shape;221;p15"/>
          <p:cNvSpPr/>
          <p:nvPr/>
        </p:nvSpPr>
        <p:spPr>
          <a:xfrm>
            <a:off x="5644492" y="3894957"/>
            <a:ext cx="2458108" cy="50241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on the ACT</a:t>
            </a:r>
            <a:endParaRPr/>
          </a:p>
        </p:txBody>
      </p:sp>
      <p:sp>
        <p:nvSpPr>
          <p:cNvPr id="227" name="Google Shape;22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Since the ACT is a timed exam, it is important to not waste time.</a:t>
            </a:r>
            <a:endParaRPr/>
          </a:p>
          <a:p>
            <a:pPr marL="457200" lvl="0" indent="-393700" algn="l" rtl="0">
              <a:lnSpc>
                <a:spcPct val="115000"/>
              </a:lnSpc>
              <a:spcBef>
                <a:spcPts val="0"/>
              </a:spcBef>
              <a:spcAft>
                <a:spcPts val="0"/>
              </a:spcAft>
              <a:buClr>
                <a:schemeClr val="lt1"/>
              </a:buClr>
              <a:buSzPts val="2600"/>
              <a:buFont typeface="Calibri"/>
              <a:buChar char="●"/>
            </a:pPr>
            <a:r>
              <a:rPr lang="en-US"/>
              <a:t>There are things we </a:t>
            </a:r>
            <a:r>
              <a:rPr lang="en-US" b="1" u="sng"/>
              <a:t>think</a:t>
            </a:r>
            <a:r>
              <a:rPr lang="en-US"/>
              <a:t> about and things we </a:t>
            </a:r>
            <a:r>
              <a:rPr lang="en-US" b="1" u="sng"/>
              <a:t>write</a:t>
            </a:r>
            <a:r>
              <a:rPr lang="en-US"/>
              <a:t>, but we do not need to show much work on the ACT.</a:t>
            </a:r>
            <a:endParaRPr/>
          </a:p>
          <a:p>
            <a:pPr marL="457200" lvl="0" indent="-393700" algn="l" rtl="0">
              <a:lnSpc>
                <a:spcPct val="115000"/>
              </a:lnSpc>
              <a:spcBef>
                <a:spcPts val="0"/>
              </a:spcBef>
              <a:spcAft>
                <a:spcPts val="0"/>
              </a:spcAft>
              <a:buClr>
                <a:schemeClr val="lt1"/>
              </a:buClr>
              <a:buSzPts val="2600"/>
              <a:buFont typeface="Calibri"/>
              <a:buChar char="●"/>
            </a:pPr>
            <a:r>
              <a:rPr lang="en-US"/>
              <a:t>Let’s compare what we </a:t>
            </a:r>
            <a:r>
              <a:rPr lang="en-US" b="1" u="sng"/>
              <a:t>think</a:t>
            </a:r>
            <a:r>
              <a:rPr lang="en-US"/>
              <a:t> and what we </a:t>
            </a:r>
            <a:r>
              <a:rPr lang="en-US" b="1" u="sng"/>
              <a:t>write</a:t>
            </a:r>
            <a:r>
              <a:rPr lang="en-US"/>
              <a:t> for questions on the ACT.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33" name="Google Shape;233;p17"/>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highlight>
                  <a:srgbClr val="FFAB40"/>
                </a:highlight>
              </a:rPr>
              <a:t>The </a:t>
            </a:r>
            <a:r>
              <a:rPr lang="en-US" b="1" u="sng">
                <a:solidFill>
                  <a:schemeClr val="lt1"/>
                </a:solidFill>
                <a:highlight>
                  <a:srgbClr val="FFAB40"/>
                </a:highlight>
              </a:rPr>
              <a:t>diagonal</a:t>
            </a:r>
            <a:r>
              <a:rPr lang="en-US">
                <a:solidFill>
                  <a:schemeClr val="lt1"/>
                </a:solidFill>
                <a:highlight>
                  <a:srgbClr val="FFAB40"/>
                </a:highlight>
              </a:rPr>
              <a:t> of a rectangular movie theater screen is </a:t>
            </a:r>
            <a:r>
              <a:rPr lang="en-US" b="1" u="sng">
                <a:solidFill>
                  <a:schemeClr val="lt1"/>
                </a:solidFill>
                <a:highlight>
                  <a:srgbClr val="FFAB40"/>
                </a:highlight>
              </a:rPr>
              <a:t>84.1 feet</a:t>
            </a:r>
            <a:r>
              <a:rPr lang="en-US">
                <a:solidFill>
                  <a:schemeClr val="lt1"/>
                </a:solidFill>
                <a:highlight>
                  <a:srgbClr val="FFAB40"/>
                </a:highlight>
              </a:rPr>
              <a:t>.</a:t>
            </a:r>
            <a:r>
              <a:rPr lang="en-US">
                <a:solidFill>
                  <a:schemeClr val="lt1"/>
                </a:solidFill>
              </a:rPr>
              <a:t> The width of the screen is 74.0 feet, and the height of the screen is 34 feet less than the width of the screen. Which of the following is the closest to the area, in square feet, of the television screen?</a:t>
            </a:r>
            <a:endParaRPr/>
          </a:p>
        </p:txBody>
      </p:sp>
      <p:sp>
        <p:nvSpPr>
          <p:cNvPr id="234" name="Google Shape;234;p17"/>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35" name="Google Shape;235;p17"/>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36" name="Google Shape;236;p17"/>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7" name="Google Shape;237;p17"/>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38" name="Google Shape;238;p17"/>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rgbClr val="FFAB40"/>
                </a:solidFill>
                <a:latin typeface="Calibri"/>
                <a:ea typeface="Calibri"/>
                <a:cs typeface="Calibri"/>
                <a:sym typeface="Calibri"/>
              </a:rPr>
              <a:t>84.1</a:t>
            </a:r>
            <a:endParaRPr sz="2400" b="0" i="0" u="none" strike="noStrike" cap="none">
              <a:solidFill>
                <a:srgbClr val="FFAB40"/>
              </a:solidFill>
              <a:latin typeface="Calibri"/>
              <a:ea typeface="Calibri"/>
              <a:cs typeface="Calibri"/>
              <a:sym typeface="Calibri"/>
            </a:endParaRPr>
          </a:p>
        </p:txBody>
      </p:sp>
      <p:sp>
        <p:nvSpPr>
          <p:cNvPr id="239" name="Google Shape;239;p17"/>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a:solidFill>
                  <a:srgbClr val="FFAB40"/>
                </a:solidFill>
                <a:latin typeface="Calibri"/>
                <a:ea typeface="Calibri"/>
                <a:cs typeface="Calibri"/>
                <a:sym typeface="Calibri"/>
              </a:rPr>
              <a:t>Step 1)</a:t>
            </a:r>
            <a:r>
              <a:rPr lang="en-US" sz="2600" b="0" i="0" u="none" strike="noStrike" cap="none">
                <a:solidFill>
                  <a:srgbClr val="FFAB40"/>
                </a:solidFill>
                <a:latin typeface="Calibri"/>
                <a:ea typeface="Calibri"/>
                <a:cs typeface="Calibri"/>
                <a:sym typeface="Calibri"/>
              </a:rPr>
              <a:t> Draw a Picture.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45" name="Google Shape;245;p18"/>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a:t>
            </a:r>
            <a:r>
              <a:rPr lang="en-US">
                <a:solidFill>
                  <a:schemeClr val="lt1"/>
                </a:solidFill>
                <a:highlight>
                  <a:srgbClr val="FFAB40"/>
                </a:highlight>
              </a:rPr>
              <a:t>The </a:t>
            </a:r>
            <a:r>
              <a:rPr lang="en-US" b="1" u="sng">
                <a:solidFill>
                  <a:schemeClr val="lt1"/>
                </a:solidFill>
                <a:highlight>
                  <a:srgbClr val="FFAB40"/>
                </a:highlight>
              </a:rPr>
              <a:t>width</a:t>
            </a:r>
            <a:r>
              <a:rPr lang="en-US">
                <a:solidFill>
                  <a:schemeClr val="lt1"/>
                </a:solidFill>
                <a:highlight>
                  <a:srgbClr val="FFAB40"/>
                </a:highlight>
              </a:rPr>
              <a:t> of the screen is </a:t>
            </a:r>
            <a:r>
              <a:rPr lang="en-US" b="1" u="sng">
                <a:solidFill>
                  <a:schemeClr val="lt1"/>
                </a:solidFill>
                <a:highlight>
                  <a:srgbClr val="FFAB40"/>
                </a:highlight>
              </a:rPr>
              <a:t>74.0 feet</a:t>
            </a:r>
            <a:r>
              <a:rPr lang="en-US">
                <a:solidFill>
                  <a:schemeClr val="lt1"/>
                </a:solidFill>
              </a:rPr>
              <a:t>, and the height of the screen is 34 feet less than the width of the screen. Which of the following is the closest to the area, in square feet, of the television screen?</a:t>
            </a:r>
            <a:endParaRPr/>
          </a:p>
        </p:txBody>
      </p:sp>
      <p:sp>
        <p:nvSpPr>
          <p:cNvPr id="246" name="Google Shape;246;p18"/>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47" name="Google Shape;247;p18"/>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48" name="Google Shape;248;p18"/>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9" name="Google Shape;249;p18"/>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50" name="Google Shape;250;p18"/>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51" name="Google Shape;251;p18"/>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rgbClr val="FFAB40"/>
                </a:solidFill>
                <a:latin typeface="Calibri"/>
                <a:ea typeface="Calibri"/>
                <a:cs typeface="Calibri"/>
                <a:sym typeface="Calibri"/>
              </a:rPr>
              <a:t>74</a:t>
            </a:r>
            <a:endParaRPr sz="2400" b="0" i="0" u="none" strike="noStrike" cap="none">
              <a:solidFill>
                <a:srgbClr val="FFAB40"/>
              </a:solidFill>
              <a:latin typeface="Calibri"/>
              <a:ea typeface="Calibri"/>
              <a:cs typeface="Calibri"/>
              <a:sym typeface="Calibri"/>
            </a:endParaRPr>
          </a:p>
        </p:txBody>
      </p:sp>
      <p:sp>
        <p:nvSpPr>
          <p:cNvPr id="252" name="Google Shape;252;p18"/>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a:solidFill>
                  <a:srgbClr val="FFAB40"/>
                </a:solidFill>
                <a:latin typeface="Calibri"/>
                <a:ea typeface="Calibri"/>
                <a:cs typeface="Calibri"/>
                <a:sym typeface="Calibri"/>
              </a:rPr>
              <a:t>Step 2)</a:t>
            </a:r>
            <a:r>
              <a:rPr lang="en-US" sz="2600" b="0" i="0" u="none" strike="noStrike" cap="none">
                <a:solidFill>
                  <a:srgbClr val="FFAB40"/>
                </a:solidFill>
                <a:latin typeface="Calibri"/>
                <a:ea typeface="Calibri"/>
                <a:cs typeface="Calibri"/>
                <a:sym typeface="Calibri"/>
              </a:rPr>
              <a:t> Label the Known.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58" name="Google Shape;258;p19"/>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The width of the screen is 74.0 feet, </a:t>
            </a:r>
            <a:r>
              <a:rPr lang="en-US">
                <a:solidFill>
                  <a:schemeClr val="lt1"/>
                </a:solidFill>
                <a:highlight>
                  <a:srgbClr val="FFAB40"/>
                </a:highlight>
              </a:rPr>
              <a:t>and the </a:t>
            </a:r>
            <a:r>
              <a:rPr lang="en-US" b="1" u="sng">
                <a:solidFill>
                  <a:schemeClr val="lt1"/>
                </a:solidFill>
                <a:highlight>
                  <a:srgbClr val="FFAB40"/>
                </a:highlight>
              </a:rPr>
              <a:t>height</a:t>
            </a:r>
            <a:r>
              <a:rPr lang="en-US">
                <a:solidFill>
                  <a:schemeClr val="lt1"/>
                </a:solidFill>
                <a:highlight>
                  <a:srgbClr val="FFAB40"/>
                </a:highlight>
              </a:rPr>
              <a:t> of the screen is </a:t>
            </a:r>
            <a:r>
              <a:rPr lang="en-US" b="1" u="sng">
                <a:solidFill>
                  <a:schemeClr val="lt1"/>
                </a:solidFill>
                <a:highlight>
                  <a:srgbClr val="FFAB40"/>
                </a:highlight>
              </a:rPr>
              <a:t>34 feet less than the width</a:t>
            </a:r>
            <a:r>
              <a:rPr lang="en-US">
                <a:solidFill>
                  <a:schemeClr val="lt1"/>
                </a:solidFill>
                <a:highlight>
                  <a:srgbClr val="FFAB40"/>
                </a:highlight>
              </a:rPr>
              <a:t> of the screen</a:t>
            </a:r>
            <a:r>
              <a:rPr lang="en-US">
                <a:solidFill>
                  <a:schemeClr val="lt1"/>
                </a:solidFill>
              </a:rPr>
              <a:t>. Which of the following is the closest to the area, in square feet, of the television screen?</a:t>
            </a:r>
            <a:endParaRPr/>
          </a:p>
        </p:txBody>
      </p:sp>
      <p:sp>
        <p:nvSpPr>
          <p:cNvPr id="259" name="Google Shape;259;p19"/>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60" name="Google Shape;260;p19"/>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61" name="Google Shape;261;p19"/>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62" name="Google Shape;262;p19"/>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63" name="Google Shape;263;p19"/>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64" name="Google Shape;264;p19"/>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65" name="Google Shape;265;p19"/>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rgbClr val="FFAB40"/>
                </a:solidFill>
                <a:latin typeface="Calibri"/>
                <a:ea typeface="Calibri"/>
                <a:cs typeface="Calibri"/>
                <a:sym typeface="Calibri"/>
              </a:rPr>
              <a:t>74 – 34 = 40</a:t>
            </a:r>
            <a:endParaRPr sz="2400" b="0" i="0" u="none" strike="noStrike" cap="none">
              <a:solidFill>
                <a:srgbClr val="FFAB40"/>
              </a:solidFill>
              <a:latin typeface="Calibri"/>
              <a:ea typeface="Calibri"/>
              <a:cs typeface="Calibri"/>
              <a:sym typeface="Calibri"/>
            </a:endParaRPr>
          </a:p>
        </p:txBody>
      </p:sp>
      <p:sp>
        <p:nvSpPr>
          <p:cNvPr id="266" name="Google Shape;266;p19"/>
          <p:cNvSpPr txBox="1"/>
          <p:nvPr/>
        </p:nvSpPr>
        <p:spPr>
          <a:xfrm>
            <a:off x="4724950" y="3808132"/>
            <a:ext cx="4225375" cy="670456"/>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r>
              <a:rPr lang="en-US" sz="2600" b="0" i="0" u="none" strike="noStrike" cap="none">
                <a:solidFill>
                  <a:srgbClr val="FFAB40"/>
                </a:solidFill>
                <a:latin typeface="Calibri"/>
                <a:ea typeface="Calibri"/>
                <a:cs typeface="Calibri"/>
                <a:sym typeface="Calibri"/>
              </a:rPr>
              <a:t>*We might write </a:t>
            </a:r>
            <a:r>
              <a:rPr lang="en-US" sz="2600" b="0" i="1" u="none" strike="noStrike" cap="none">
                <a:solidFill>
                  <a:srgbClr val="FFAB40"/>
                </a:solidFill>
                <a:latin typeface="Times New Roman"/>
                <a:ea typeface="Times New Roman"/>
                <a:cs typeface="Times New Roman"/>
                <a:sym typeface="Times New Roman"/>
              </a:rPr>
              <a:t>h</a:t>
            </a:r>
            <a:r>
              <a:rPr lang="en-US" sz="2600" b="0" i="0" u="none" strike="noStrike" cap="none">
                <a:solidFill>
                  <a:srgbClr val="FFAB40"/>
                </a:solidFill>
                <a:latin typeface="Times New Roman"/>
                <a:ea typeface="Times New Roman"/>
                <a:cs typeface="Times New Roman"/>
                <a:sym typeface="Times New Roman"/>
              </a:rPr>
              <a:t> = </a:t>
            </a:r>
            <a:r>
              <a:rPr lang="en-US" sz="2600" b="0" i="1" u="none" strike="noStrike" cap="none">
                <a:solidFill>
                  <a:srgbClr val="FFAB40"/>
                </a:solidFill>
                <a:latin typeface="Times New Roman"/>
                <a:ea typeface="Times New Roman"/>
                <a:cs typeface="Times New Roman"/>
                <a:sym typeface="Times New Roman"/>
              </a:rPr>
              <a:t>w</a:t>
            </a:r>
            <a:r>
              <a:rPr lang="en-US" sz="2600" b="0" i="0" u="none" strike="noStrike" cap="none">
                <a:solidFill>
                  <a:srgbClr val="FFAB40"/>
                </a:solidFill>
                <a:latin typeface="Times New Roman"/>
                <a:ea typeface="Times New Roman"/>
                <a:cs typeface="Times New Roman"/>
                <a:sym typeface="Times New Roman"/>
              </a:rPr>
              <a:t> – 34</a:t>
            </a:r>
            <a:r>
              <a:rPr lang="en-US" sz="2600" b="0" i="0" u="none" strike="noStrike" cap="none">
                <a:solidFill>
                  <a:srgbClr val="FFAB40"/>
                </a:solidFill>
                <a:latin typeface="Calibri"/>
                <a:ea typeface="Calibri"/>
                <a:cs typeface="Calibri"/>
                <a:sym typeface="Calibri"/>
              </a:rPr>
              <a:t>.</a:t>
            </a:r>
            <a:endParaRPr/>
          </a:p>
        </p:txBody>
      </p:sp>
      <p:sp>
        <p:nvSpPr>
          <p:cNvPr id="267" name="Google Shape;267;p19"/>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a:solidFill>
                  <a:srgbClr val="FFAB40"/>
                </a:solidFill>
                <a:latin typeface="Calibri"/>
                <a:ea typeface="Calibri"/>
                <a:cs typeface="Calibri"/>
                <a:sym typeface="Calibri"/>
              </a:rPr>
              <a:t>Step 2)</a:t>
            </a:r>
            <a:r>
              <a:rPr lang="en-US" sz="2600" b="0" i="0" u="none" strike="noStrike" cap="none">
                <a:solidFill>
                  <a:srgbClr val="FFAB40"/>
                </a:solidFill>
                <a:latin typeface="Calibri"/>
                <a:ea typeface="Calibri"/>
                <a:cs typeface="Calibri"/>
                <a:sym typeface="Calibri"/>
              </a:rPr>
              <a:t> Label the Known.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63515480d8_0_10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Power Up: Math ACT Prep, Week 8</a:t>
            </a:r>
            <a:endParaRPr/>
          </a:p>
        </p:txBody>
      </p:sp>
      <p:sp>
        <p:nvSpPr>
          <p:cNvPr id="117" name="Google Shape;117;g263515480d8_0_10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Introduction to Story Problems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73" name="Google Shape;273;p20"/>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The width of the screen is 74.0 feet, and the height of the screen is 34 feet less than the width of the screen. </a:t>
            </a:r>
            <a:r>
              <a:rPr lang="en-US">
                <a:solidFill>
                  <a:schemeClr val="lt1"/>
                </a:solidFill>
                <a:highlight>
                  <a:srgbClr val="FFAB40"/>
                </a:highlight>
              </a:rPr>
              <a:t>Which of the following is the closest to the </a:t>
            </a:r>
            <a:r>
              <a:rPr lang="en-US" b="1" u="sng">
                <a:solidFill>
                  <a:schemeClr val="lt1"/>
                </a:solidFill>
                <a:highlight>
                  <a:srgbClr val="FFAB40"/>
                </a:highlight>
              </a:rPr>
              <a:t>area</a:t>
            </a:r>
            <a:r>
              <a:rPr lang="en-US">
                <a:solidFill>
                  <a:schemeClr val="lt1"/>
                </a:solidFill>
                <a:highlight>
                  <a:srgbClr val="FFAB40"/>
                </a:highlight>
              </a:rPr>
              <a:t>, in square feet, of the television screen?</a:t>
            </a:r>
            <a:endParaRPr/>
          </a:p>
        </p:txBody>
      </p:sp>
      <p:sp>
        <p:nvSpPr>
          <p:cNvPr id="274" name="Google Shape;274;p20"/>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75" name="Google Shape;275;p20"/>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76" name="Google Shape;276;p20"/>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77" name="Google Shape;277;p20"/>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78" name="Google Shape;278;p20"/>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79" name="Google Shape;279;p20"/>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pic>
        <p:nvPicPr>
          <p:cNvPr id="280" name="Google Shape;280;p20"/>
          <p:cNvPicPr preferRelativeResize="0"/>
          <p:nvPr/>
        </p:nvPicPr>
        <p:blipFill rotWithShape="1">
          <a:blip r:embed="rId3">
            <a:alphaModFix/>
          </a:blip>
          <a:srcRect/>
          <a:stretch/>
        </p:blipFill>
        <p:spPr>
          <a:xfrm>
            <a:off x="5343525" y="4129254"/>
            <a:ext cx="609600" cy="266700"/>
          </a:xfrm>
          <a:prstGeom prst="rect">
            <a:avLst/>
          </a:prstGeom>
          <a:noFill/>
          <a:ln>
            <a:noFill/>
          </a:ln>
        </p:spPr>
      </p:pic>
      <p:sp>
        <p:nvSpPr>
          <p:cNvPr id="281" name="Google Shape;281;p20"/>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82" name="Google Shape;282;p20"/>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dirty="0">
                <a:solidFill>
                  <a:srgbClr val="FFAB40"/>
                </a:solidFill>
                <a:latin typeface="Calibri"/>
                <a:ea typeface="Calibri"/>
                <a:cs typeface="Calibri"/>
                <a:sym typeface="Calibri"/>
              </a:rPr>
              <a:t>Step 3)</a:t>
            </a:r>
            <a:r>
              <a:rPr lang="en-US" sz="2600" b="0" i="0" u="none" strike="noStrike" cap="none" dirty="0">
                <a:solidFill>
                  <a:srgbClr val="FFAB40"/>
                </a:solidFill>
                <a:latin typeface="Calibri"/>
                <a:ea typeface="Calibri"/>
                <a:cs typeface="Calibri"/>
                <a:sym typeface="Calibri"/>
              </a:rPr>
              <a:t> Label the Unknown.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88" name="Google Shape;288;p21"/>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The width of the screen is 74.0 feet, and the height of the screen is 34 feet less than the width of the screen. </a:t>
            </a:r>
            <a:r>
              <a:rPr lang="en-US">
                <a:solidFill>
                  <a:schemeClr val="lt1"/>
                </a:solidFill>
                <a:highlight>
                  <a:srgbClr val="FFAB40"/>
                </a:highlight>
              </a:rPr>
              <a:t>Which of the following is the closest to the </a:t>
            </a:r>
            <a:r>
              <a:rPr lang="en-US" b="1" u="sng">
                <a:solidFill>
                  <a:schemeClr val="lt1"/>
                </a:solidFill>
                <a:highlight>
                  <a:srgbClr val="FFAB40"/>
                </a:highlight>
              </a:rPr>
              <a:t>area</a:t>
            </a:r>
            <a:r>
              <a:rPr lang="en-US">
                <a:solidFill>
                  <a:schemeClr val="lt1"/>
                </a:solidFill>
                <a:highlight>
                  <a:srgbClr val="FFAB40"/>
                </a:highlight>
              </a:rPr>
              <a:t>, in square feet, of the television screen?</a:t>
            </a:r>
            <a:endParaRPr/>
          </a:p>
        </p:txBody>
      </p:sp>
      <p:sp>
        <p:nvSpPr>
          <p:cNvPr id="289" name="Google Shape;289;p21"/>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90" name="Google Shape;290;p21"/>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91" name="Google Shape;291;p21"/>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2" name="Google Shape;292;p21"/>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93" name="Google Shape;293;p21"/>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94" name="Google Shape;294;p21"/>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sp>
        <p:nvSpPr>
          <p:cNvPr id="295" name="Google Shape;295;p21"/>
          <p:cNvSpPr txBox="1"/>
          <p:nvPr/>
        </p:nvSpPr>
        <p:spPr>
          <a:xfrm>
            <a:off x="4946649" y="3559729"/>
            <a:ext cx="4225375" cy="670456"/>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r>
              <a:rPr lang="en-US" sz="2600" b="0" i="0" u="none" strike="noStrike" cap="none">
                <a:solidFill>
                  <a:srgbClr val="FFAB40"/>
                </a:solidFill>
                <a:latin typeface="Calibri"/>
                <a:ea typeface="Calibri"/>
                <a:cs typeface="Calibri"/>
                <a:sym typeface="Calibri"/>
              </a:rPr>
              <a:t>*We might write </a:t>
            </a:r>
            <a:r>
              <a:rPr lang="en-US" sz="2600" b="0" i="1" u="none" strike="noStrike" cap="none">
                <a:solidFill>
                  <a:srgbClr val="FFAB40"/>
                </a:solidFill>
                <a:latin typeface="Times New Roman"/>
                <a:ea typeface="Times New Roman"/>
                <a:cs typeface="Times New Roman"/>
                <a:sym typeface="Times New Roman"/>
              </a:rPr>
              <a:t>A</a:t>
            </a:r>
            <a:r>
              <a:rPr lang="en-US" sz="2600" b="0" i="0" u="none" strike="noStrike" cap="none">
                <a:solidFill>
                  <a:srgbClr val="FFAB40"/>
                </a:solidFill>
                <a:latin typeface="Times New Roman"/>
                <a:ea typeface="Times New Roman"/>
                <a:cs typeface="Times New Roman"/>
                <a:sym typeface="Times New Roman"/>
              </a:rPr>
              <a:t> = </a:t>
            </a:r>
            <a:r>
              <a:rPr lang="en-US" sz="2600" b="0" i="1" u="none" strike="noStrike" cap="none">
                <a:solidFill>
                  <a:srgbClr val="FFAB40"/>
                </a:solidFill>
                <a:latin typeface="Times New Roman"/>
                <a:ea typeface="Times New Roman"/>
                <a:cs typeface="Times New Roman"/>
                <a:sym typeface="Times New Roman"/>
              </a:rPr>
              <a:t>b</a:t>
            </a:r>
            <a:r>
              <a:rPr lang="en-US" sz="2600" b="0" i="0" u="none" strike="noStrike" cap="none">
                <a:solidFill>
                  <a:srgbClr val="FFAB40"/>
                </a:solidFill>
                <a:latin typeface="Times New Roman"/>
                <a:ea typeface="Times New Roman"/>
                <a:cs typeface="Times New Roman"/>
                <a:sym typeface="Times New Roman"/>
              </a:rPr>
              <a:t>·</a:t>
            </a:r>
            <a:r>
              <a:rPr lang="en-US" sz="2600" b="0" i="1" u="none" strike="noStrike" cap="none">
                <a:solidFill>
                  <a:srgbClr val="FFAB40"/>
                </a:solidFill>
                <a:latin typeface="Times New Roman"/>
                <a:ea typeface="Times New Roman"/>
                <a:cs typeface="Times New Roman"/>
                <a:sym typeface="Times New Roman"/>
              </a:rPr>
              <a:t>h</a:t>
            </a:r>
            <a:r>
              <a:rPr lang="en-US" sz="2600" b="0" i="0" u="none" strike="noStrike" cap="none">
                <a:solidFill>
                  <a:srgbClr val="FFAB40"/>
                </a:solidFill>
                <a:latin typeface="Calibri"/>
                <a:ea typeface="Calibri"/>
                <a:cs typeface="Calibri"/>
                <a:sym typeface="Calibri"/>
              </a:rPr>
              <a:t>.</a:t>
            </a:r>
            <a:endParaRPr/>
          </a:p>
        </p:txBody>
      </p:sp>
      <p:pic>
        <p:nvPicPr>
          <p:cNvPr id="296" name="Google Shape;296;p21"/>
          <p:cNvPicPr preferRelativeResize="0"/>
          <p:nvPr/>
        </p:nvPicPr>
        <p:blipFill rotWithShape="1">
          <a:blip r:embed="rId3">
            <a:alphaModFix/>
          </a:blip>
          <a:srcRect/>
          <a:stretch/>
        </p:blipFill>
        <p:spPr>
          <a:xfrm>
            <a:off x="5343525" y="4132429"/>
            <a:ext cx="2349500" cy="800100"/>
          </a:xfrm>
          <a:prstGeom prst="rect">
            <a:avLst/>
          </a:prstGeom>
          <a:noFill/>
          <a:ln>
            <a:noFill/>
          </a:ln>
        </p:spPr>
      </p:pic>
      <p:sp>
        <p:nvSpPr>
          <p:cNvPr id="297" name="Google Shape;297;p21"/>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 name="Google Shape;282;p20">
            <a:extLst>
              <a:ext uri="{FF2B5EF4-FFF2-40B4-BE49-F238E27FC236}">
                <a16:creationId xmlns:a16="http://schemas.microsoft.com/office/drawing/2014/main" id="{EF152CE3-24FA-A0AA-6A53-8F62D0FE3E66}"/>
              </a:ext>
            </a:extLst>
          </p:cNvPr>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dirty="0">
                <a:solidFill>
                  <a:srgbClr val="FFAB40"/>
                </a:solidFill>
                <a:latin typeface="Calibri"/>
                <a:ea typeface="Calibri"/>
                <a:cs typeface="Calibri"/>
                <a:sym typeface="Calibri"/>
              </a:rPr>
              <a:t>Step 4)</a:t>
            </a:r>
            <a:r>
              <a:rPr lang="en-US" sz="2600" b="0" i="0" u="none" strike="noStrike" cap="none" dirty="0">
                <a:solidFill>
                  <a:srgbClr val="FFAB40"/>
                </a:solidFill>
                <a:latin typeface="Calibri"/>
                <a:ea typeface="Calibri"/>
                <a:cs typeface="Calibri"/>
                <a:sym typeface="Calibri"/>
              </a:rPr>
              <a:t> Write an Equation.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304" name="Google Shape;304;p22"/>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solidFill>
                  <a:schemeClr val="lt1"/>
                </a:solidFill>
              </a:rPr>
              <a:t>Now that I have an answer, let’s look at the answer choices.</a:t>
            </a:r>
            <a:endParaRPr/>
          </a:p>
          <a:p>
            <a:pPr marL="457200" lvl="0" indent="-393700" algn="l" rtl="0">
              <a:lnSpc>
                <a:spcPct val="115000"/>
              </a:lnSpc>
              <a:spcBef>
                <a:spcPts val="0"/>
              </a:spcBef>
              <a:spcAft>
                <a:spcPts val="0"/>
              </a:spcAft>
              <a:buClr>
                <a:schemeClr val="lt1"/>
              </a:buClr>
              <a:buSzPts val="2600"/>
              <a:buFont typeface="Calibri"/>
              <a:buChar char="●"/>
            </a:pPr>
            <a:r>
              <a:rPr lang="en-US">
                <a:solidFill>
                  <a:schemeClr val="lt1"/>
                </a:solidFill>
              </a:rPr>
              <a:t>I see the answer is </a:t>
            </a:r>
            <a:r>
              <a:rPr lang="en-US" b="1">
                <a:solidFill>
                  <a:schemeClr val="lt1"/>
                </a:solidFill>
              </a:rPr>
              <a:t>D</a:t>
            </a:r>
            <a:r>
              <a:rPr lang="en-US">
                <a:solidFill>
                  <a:schemeClr val="lt1"/>
                </a:solidFill>
              </a:rPr>
              <a:t>.</a:t>
            </a:r>
            <a:endParaRPr>
              <a:solidFill>
                <a:schemeClr val="lt1"/>
              </a:solidFill>
              <a:highlight>
                <a:srgbClr val="FFAB40"/>
              </a:highlight>
            </a:endParaRPr>
          </a:p>
        </p:txBody>
      </p:sp>
      <p:sp>
        <p:nvSpPr>
          <p:cNvPr id="305" name="Google Shape;305;p22"/>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306" name="Google Shape;306;p22"/>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307" name="Google Shape;307;p22"/>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08" name="Google Shape;308;p22"/>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309" name="Google Shape;309;p22"/>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310" name="Google Shape;310;p22"/>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sp>
        <p:nvSpPr>
          <p:cNvPr id="311" name="Google Shape;311;p22"/>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cxnSp>
        <p:nvCxnSpPr>
          <p:cNvPr id="312" name="Google Shape;312;p22"/>
          <p:cNvCxnSpPr/>
          <p:nvPr/>
        </p:nvCxnSpPr>
        <p:spPr>
          <a:xfrm rot="10800000">
            <a:off x="4089400" y="2851150"/>
            <a:ext cx="1254125" cy="1847325"/>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pic>
        <p:nvPicPr>
          <p:cNvPr id="313" name="Google Shape;313;p22"/>
          <p:cNvPicPr preferRelativeResize="0"/>
          <p:nvPr/>
        </p:nvPicPr>
        <p:blipFill rotWithShape="1">
          <a:blip r:embed="rId3">
            <a:alphaModFix/>
          </a:blip>
          <a:srcRect/>
          <a:stretch/>
        </p:blipFill>
        <p:spPr>
          <a:xfrm>
            <a:off x="5343525" y="4132429"/>
            <a:ext cx="23495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2</a:t>
            </a:r>
            <a:endParaRPr/>
          </a:p>
        </p:txBody>
      </p:sp>
      <p:sp>
        <p:nvSpPr>
          <p:cNvPr id="319" name="Google Shape;319;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Of the 450 tickets to see a local artist, there are</a:t>
            </a:r>
            <a:br>
              <a:rPr lang="en-US"/>
            </a:br>
            <a:r>
              <a:rPr lang="en-US"/>
              <a:t>three types of tickets for sale. 8% of the tickets are VIP tickets. Of those tickets NOT reserved for VIP, 18 are general admission tickets. How many tickets are available for sale that are NOT reserved for VIP and are NOT general admission tickets?</a:t>
            </a:r>
            <a:endParaRPr/>
          </a:p>
        </p:txBody>
      </p:sp>
      <p:pic>
        <p:nvPicPr>
          <p:cNvPr id="320" name="Google Shape;320;p23"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2</a:t>
            </a:r>
            <a:endParaRPr/>
          </a:p>
        </p:txBody>
      </p:sp>
      <p:sp>
        <p:nvSpPr>
          <p:cNvPr id="326" name="Google Shape;326;p24"/>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85000" lnSpcReduction="20000"/>
          </a:bodyPr>
          <a:lstStyle/>
          <a:p>
            <a:pPr marL="63500" lvl="0" indent="0" algn="l" rtl="0">
              <a:lnSpc>
                <a:spcPct val="115000"/>
              </a:lnSpc>
              <a:spcBef>
                <a:spcPts val="0"/>
              </a:spcBef>
              <a:spcAft>
                <a:spcPts val="0"/>
              </a:spcAft>
              <a:buSzPct val="117647"/>
              <a:buNone/>
            </a:pPr>
            <a:r>
              <a:rPr lang="en-US"/>
              <a:t>Of the </a:t>
            </a:r>
            <a:r>
              <a:rPr lang="en-US" b="1" u="sng">
                <a:solidFill>
                  <a:schemeClr val="accent4"/>
                </a:solidFill>
              </a:rPr>
              <a:t>450 tickets</a:t>
            </a:r>
            <a:r>
              <a:rPr lang="en-US"/>
              <a:t> to see a local artist, there are three types of tickets for sale. </a:t>
            </a:r>
            <a:r>
              <a:rPr lang="en-US" b="1" u="sng">
                <a:solidFill>
                  <a:schemeClr val="accent4"/>
                </a:solidFill>
              </a:rPr>
              <a:t>8%</a:t>
            </a:r>
            <a:r>
              <a:rPr lang="en-US"/>
              <a:t> of the tickets are </a:t>
            </a:r>
            <a:r>
              <a:rPr lang="en-US" b="1" u="sng">
                <a:solidFill>
                  <a:schemeClr val="accent4"/>
                </a:solidFill>
              </a:rPr>
              <a:t>VIP tickets</a:t>
            </a:r>
            <a:r>
              <a:rPr lang="en-US"/>
              <a:t>. Of those tickets </a:t>
            </a:r>
            <a:r>
              <a:rPr lang="en-US" b="1" u="sng">
                <a:solidFill>
                  <a:schemeClr val="accent4"/>
                </a:solidFill>
              </a:rPr>
              <a:t>NOT</a:t>
            </a:r>
            <a:r>
              <a:rPr lang="en-US"/>
              <a:t> reserved for </a:t>
            </a:r>
            <a:r>
              <a:rPr lang="en-US" b="1" u="sng">
                <a:solidFill>
                  <a:schemeClr val="accent4"/>
                </a:solidFill>
              </a:rPr>
              <a:t>VIP</a:t>
            </a:r>
            <a:r>
              <a:rPr lang="en-US"/>
              <a:t>, </a:t>
            </a:r>
            <a:r>
              <a:rPr lang="en-US" b="1" u="sng">
                <a:solidFill>
                  <a:schemeClr val="accent4"/>
                </a:solidFill>
              </a:rPr>
              <a:t>18 are general admission tickets</a:t>
            </a:r>
            <a:r>
              <a:rPr lang="en-US"/>
              <a:t>. </a:t>
            </a:r>
            <a:r>
              <a:rPr lang="en-US" b="1" u="sng">
                <a:solidFill>
                  <a:schemeClr val="accent6"/>
                </a:solidFill>
              </a:rPr>
              <a:t>How many tickets</a:t>
            </a:r>
            <a:r>
              <a:rPr lang="en-US"/>
              <a:t> are available for sale that are </a:t>
            </a:r>
            <a:r>
              <a:rPr lang="en-US" b="1" u="sng">
                <a:solidFill>
                  <a:schemeClr val="accent6"/>
                </a:solidFill>
              </a:rPr>
              <a:t>NOT</a:t>
            </a:r>
            <a:r>
              <a:rPr lang="en-US"/>
              <a:t> reserved for </a:t>
            </a:r>
            <a:r>
              <a:rPr lang="en-US" b="1" u="sng">
                <a:solidFill>
                  <a:schemeClr val="accent6"/>
                </a:solidFill>
              </a:rPr>
              <a:t>VIP</a:t>
            </a:r>
            <a:r>
              <a:rPr lang="en-US"/>
              <a:t> and are </a:t>
            </a:r>
            <a:r>
              <a:rPr lang="en-US" b="1" u="sng">
                <a:solidFill>
                  <a:schemeClr val="accent6"/>
                </a:solidFill>
              </a:rPr>
              <a:t>NOT general admission tickets</a:t>
            </a:r>
            <a:r>
              <a:rPr lang="en-US"/>
              <a:t>?</a:t>
            </a:r>
            <a:endParaRPr/>
          </a:p>
        </p:txBody>
      </p:sp>
      <p:pic>
        <p:nvPicPr>
          <p:cNvPr id="327" name="Google Shape;327;p24"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pic>
        <p:nvPicPr>
          <p:cNvPr id="328" name="Google Shape;328;p24"/>
          <p:cNvPicPr preferRelativeResize="0"/>
          <p:nvPr/>
        </p:nvPicPr>
        <p:blipFill rotWithShape="1">
          <a:blip r:embed="rId4">
            <a:alphaModFix/>
          </a:blip>
          <a:srcRect/>
          <a:stretch/>
        </p:blipFill>
        <p:spPr>
          <a:xfrm>
            <a:off x="4701223" y="1249095"/>
            <a:ext cx="2057400" cy="1358900"/>
          </a:xfrm>
          <a:prstGeom prst="rect">
            <a:avLst/>
          </a:prstGeom>
          <a:noFill/>
          <a:ln>
            <a:noFill/>
          </a:ln>
        </p:spPr>
      </p:pic>
      <p:pic>
        <p:nvPicPr>
          <p:cNvPr id="329" name="Google Shape;329;p24"/>
          <p:cNvPicPr preferRelativeResize="0"/>
          <p:nvPr/>
        </p:nvPicPr>
        <p:blipFill rotWithShape="1">
          <a:blip r:embed="rId5">
            <a:alphaModFix/>
          </a:blip>
          <a:srcRect/>
          <a:stretch/>
        </p:blipFill>
        <p:spPr>
          <a:xfrm>
            <a:off x="4687613" y="2964180"/>
            <a:ext cx="3365500" cy="368300"/>
          </a:xfrm>
          <a:prstGeom prst="rect">
            <a:avLst/>
          </a:prstGeom>
          <a:noFill/>
          <a:ln>
            <a:noFill/>
          </a:ln>
        </p:spPr>
      </p:pic>
      <p:pic>
        <p:nvPicPr>
          <p:cNvPr id="330" name="Google Shape;330;p24"/>
          <p:cNvPicPr preferRelativeResize="0"/>
          <p:nvPr/>
        </p:nvPicPr>
        <p:blipFill rotWithShape="1">
          <a:blip r:embed="rId6">
            <a:alphaModFix/>
          </a:blip>
          <a:srcRect/>
          <a:stretch/>
        </p:blipFill>
        <p:spPr>
          <a:xfrm>
            <a:off x="4950143" y="3506348"/>
            <a:ext cx="2997200" cy="469900"/>
          </a:xfrm>
          <a:prstGeom prst="rect">
            <a:avLst/>
          </a:prstGeom>
          <a:noFill/>
          <a:ln>
            <a:noFill/>
          </a:ln>
        </p:spPr>
      </p:pic>
      <p:sp>
        <p:nvSpPr>
          <p:cNvPr id="331" name="Google Shape;331;p24"/>
          <p:cNvSpPr/>
          <p:nvPr/>
        </p:nvSpPr>
        <p:spPr>
          <a:xfrm>
            <a:off x="7411720" y="3518565"/>
            <a:ext cx="604520" cy="43367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a:t>
            </a:r>
            <a:endParaRPr/>
          </a:p>
        </p:txBody>
      </p:sp>
      <p:sp>
        <p:nvSpPr>
          <p:cNvPr id="337" name="Google Shape;33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dirty="0"/>
              <a:t>Leave your paper face down until the timer starts.</a:t>
            </a:r>
            <a:endParaRPr dirty="0"/>
          </a:p>
        </p:txBody>
      </p:sp>
      <p:pic>
        <p:nvPicPr>
          <p:cNvPr id="338" name="Google Shape;338;p25" descr="A pink sign with black text&#10;&#10;Description automatically generated"/>
          <p:cNvPicPr preferRelativeResize="0"/>
          <p:nvPr/>
        </p:nvPicPr>
        <p:blipFill rotWithShape="1">
          <a:blip r:embed="rId4">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
        <p:nvSpPr>
          <p:cNvPr id="339" name="Google Shape;339;p25"/>
          <p:cNvSpPr txBox="1"/>
          <p:nvPr/>
        </p:nvSpPr>
        <p:spPr>
          <a:xfrm>
            <a:off x="311700" y="4530670"/>
            <a:ext cx="8520600" cy="612829"/>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ctr" rtl="0">
              <a:lnSpc>
                <a:spcPct val="115000"/>
              </a:lnSpc>
              <a:spcBef>
                <a:spcPts val="0"/>
              </a:spcBef>
              <a:spcAft>
                <a:spcPts val="1200"/>
              </a:spcAft>
              <a:buClr>
                <a:schemeClr val="lt1"/>
              </a:buClr>
              <a:buSzPct val="142857"/>
              <a:buFont typeface="Calibri"/>
              <a:buNone/>
            </a:pPr>
            <a:r>
              <a:rPr lang="en-US" sz="2600" b="0" i="0" u="sng" strike="noStrike" cap="none" dirty="0">
                <a:solidFill>
                  <a:schemeClr val="accent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5-Minute Timer</a:t>
            </a:r>
            <a:endParaRPr sz="2600" b="0" i="0" u="none" strike="noStrike" cap="none" dirty="0">
              <a:solidFill>
                <a:schemeClr val="accent4"/>
              </a:solidFill>
              <a:latin typeface="Calibri"/>
              <a:ea typeface="Calibri"/>
              <a:cs typeface="Calibri"/>
              <a:sym typeface="Calibri"/>
            </a:endParaRPr>
          </a:p>
        </p:txBody>
      </p:sp>
      <p:pic>
        <p:nvPicPr>
          <p:cNvPr id="2" name="Online Media 1" title="K20 Center 5 minute timer">
            <a:hlinkClick r:id="" action="ppaction://media"/>
            <a:extLst>
              <a:ext uri="{FF2B5EF4-FFF2-40B4-BE49-F238E27FC236}">
                <a16:creationId xmlns:a16="http://schemas.microsoft.com/office/drawing/2014/main" id="{B6227331-D662-E116-1180-F7F3AA905416}"/>
              </a:ext>
            </a:extLst>
          </p:cNvPr>
          <p:cNvPicPr>
            <a:picLocks noRot="1" noChangeAspect="1"/>
          </p:cNvPicPr>
          <p:nvPr>
            <a:videoFile r:link="rId1"/>
          </p:nvPr>
        </p:nvPicPr>
        <p:blipFill>
          <a:blip r:embed="rId6"/>
          <a:stretch>
            <a:fillRect/>
          </a:stretch>
        </p:blipFill>
        <p:spPr>
          <a:xfrm>
            <a:off x="2201589" y="1854200"/>
            <a:ext cx="4740822" cy="26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(Answers)</a:t>
            </a:r>
            <a:endParaRPr/>
          </a:p>
        </p:txBody>
      </p:sp>
      <p:sp>
        <p:nvSpPr>
          <p:cNvPr id="346" name="Google Shape;346;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0"/>
              </a:spcAft>
              <a:buSzPts val="2600"/>
              <a:buAutoNum type="arabicParenR"/>
            </a:pPr>
            <a:r>
              <a:rPr lang="en-US"/>
              <a:t>C</a:t>
            </a:r>
            <a:endParaRPr/>
          </a:p>
          <a:p>
            <a:pPr marL="514350" lvl="0" indent="-514350" algn="l" rtl="0">
              <a:lnSpc>
                <a:spcPct val="115000"/>
              </a:lnSpc>
              <a:spcBef>
                <a:spcPts val="1200"/>
              </a:spcBef>
              <a:spcAft>
                <a:spcPts val="0"/>
              </a:spcAft>
              <a:buSzPts val="2600"/>
              <a:buAutoNum type="arabicParenR"/>
            </a:pPr>
            <a:r>
              <a:rPr lang="en-US"/>
              <a:t>H</a:t>
            </a:r>
            <a:endParaRPr/>
          </a:p>
          <a:p>
            <a:pPr marL="514350" lvl="0" indent="-514350" algn="l" rtl="0">
              <a:lnSpc>
                <a:spcPct val="115000"/>
              </a:lnSpc>
              <a:spcBef>
                <a:spcPts val="1200"/>
              </a:spcBef>
              <a:spcAft>
                <a:spcPts val="0"/>
              </a:spcAft>
              <a:buSzPts val="2600"/>
              <a:buAutoNum type="arabicParenR"/>
            </a:pPr>
            <a:r>
              <a:rPr lang="en-US"/>
              <a:t>C</a:t>
            </a:r>
            <a:endParaRPr/>
          </a:p>
          <a:p>
            <a:pPr marL="514350" lvl="0" indent="-514350" algn="l" rtl="0">
              <a:lnSpc>
                <a:spcPct val="115000"/>
              </a:lnSpc>
              <a:spcBef>
                <a:spcPts val="1200"/>
              </a:spcBef>
              <a:spcAft>
                <a:spcPts val="0"/>
              </a:spcAft>
              <a:buSzPts val="2600"/>
              <a:buAutoNum type="arabicParenR"/>
            </a:pPr>
            <a:r>
              <a:rPr lang="en-US"/>
              <a:t>J</a:t>
            </a:r>
            <a:endParaRPr/>
          </a:p>
          <a:p>
            <a:pPr marL="514350" lvl="0" indent="-514350" algn="l" rtl="0">
              <a:lnSpc>
                <a:spcPct val="115000"/>
              </a:lnSpc>
              <a:spcBef>
                <a:spcPts val="1200"/>
              </a:spcBef>
              <a:spcAft>
                <a:spcPts val="1200"/>
              </a:spcAft>
              <a:buSzPts val="2600"/>
              <a:buAutoNum type="arabicParenR"/>
            </a:pPr>
            <a:r>
              <a:rPr lang="en-US"/>
              <a:t>E</a:t>
            </a:r>
            <a:endParaRPr/>
          </a:p>
        </p:txBody>
      </p:sp>
      <p:sp>
        <p:nvSpPr>
          <p:cNvPr id="347" name="Google Shape;347;p26"/>
          <p:cNvSpPr/>
          <p:nvPr/>
        </p:nvSpPr>
        <p:spPr>
          <a:xfrm>
            <a:off x="2867186" y="1152476"/>
            <a:ext cx="5426358" cy="215460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48" name="Google Shape;348;p26"/>
          <p:cNvSpPr txBox="1"/>
          <p:nvPr/>
        </p:nvSpPr>
        <p:spPr>
          <a:xfrm>
            <a:off x="3218481" y="1451676"/>
            <a:ext cx="4675322" cy="1957004"/>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120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Remember, it is 100% okay to not get 100% of the questions right on the ACT.</a:t>
            </a:r>
            <a:endParaRPr sz="2800" b="0" i="0" u="none" strike="noStrike" cap="none">
              <a:solidFill>
                <a:schemeClr val="lt1"/>
              </a:solidFill>
              <a:latin typeface="Calibri"/>
              <a:ea typeface="Calibri"/>
              <a:cs typeface="Calibri"/>
              <a:sym typeface="Calibri"/>
            </a:endParaRPr>
          </a:p>
        </p:txBody>
      </p:sp>
      <p:pic>
        <p:nvPicPr>
          <p:cNvPr id="349" name="Google Shape;349;p26" descr="A pink sign with black text&#10;&#10;Description automatically generated"/>
          <p:cNvPicPr preferRelativeResize="0"/>
          <p:nvPr/>
        </p:nvPicPr>
        <p:blipFill rotWithShape="1">
          <a:blip r:embed="rId3">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7"/>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The </a:t>
            </a:r>
            <a:r>
              <a:rPr lang="en-US" b="1" u="sng">
                <a:solidFill>
                  <a:schemeClr val="accent4"/>
                </a:solidFill>
              </a:rPr>
              <a:t>perimeter</a:t>
            </a:r>
            <a:r>
              <a:rPr lang="en-US"/>
              <a:t> … is </a:t>
            </a:r>
            <a:r>
              <a:rPr lang="en-US" b="1" u="sng">
                <a:solidFill>
                  <a:schemeClr val="accent4"/>
                </a:solidFill>
              </a:rPr>
              <a:t>60 inches</a:t>
            </a:r>
            <a:r>
              <a:rPr lang="en-US"/>
              <a:t>. The </a:t>
            </a:r>
            <a:r>
              <a:rPr lang="en-US" b="1" u="sng">
                <a:solidFill>
                  <a:schemeClr val="accent4"/>
                </a:solidFill>
              </a:rPr>
              <a:t>longer sides of the rectangle are each 6 inches longer than each of the shorter sides</a:t>
            </a:r>
            <a:r>
              <a:rPr lang="en-US"/>
              <a:t> …. What is the </a:t>
            </a:r>
            <a:r>
              <a:rPr lang="en-US" b="1" u="sng">
                <a:solidFill>
                  <a:schemeClr val="accent6"/>
                </a:solidFill>
              </a:rPr>
              <a:t>length</a:t>
            </a:r>
            <a:r>
              <a:rPr lang="en-US"/>
              <a:t> … of one of the </a:t>
            </a:r>
            <a:r>
              <a:rPr lang="en-US" b="1" u="sng">
                <a:solidFill>
                  <a:schemeClr val="accent6"/>
                </a:solidFill>
              </a:rPr>
              <a:t>longer sides</a:t>
            </a:r>
            <a:r>
              <a:rPr lang="en-US"/>
              <a:t> …?</a:t>
            </a:r>
            <a:endParaRPr>
              <a:latin typeface="Times New Roman"/>
              <a:ea typeface="Times New Roman"/>
              <a:cs typeface="Times New Roman"/>
              <a:sym typeface="Times New Roman"/>
            </a:endParaRPr>
          </a:p>
        </p:txBody>
      </p:sp>
      <p:pic>
        <p:nvPicPr>
          <p:cNvPr id="355" name="Google Shape;355;p27"/>
          <p:cNvPicPr preferRelativeResize="0"/>
          <p:nvPr/>
        </p:nvPicPr>
        <p:blipFill rotWithShape="1">
          <a:blip r:embed="rId3">
            <a:alphaModFix/>
          </a:blip>
          <a:srcRect/>
          <a:stretch/>
        </p:blipFill>
        <p:spPr>
          <a:xfrm>
            <a:off x="3452813" y="2828195"/>
            <a:ext cx="2552700" cy="2019300"/>
          </a:xfrm>
          <a:prstGeom prst="rect">
            <a:avLst/>
          </a:prstGeom>
          <a:noFill/>
          <a:ln>
            <a:noFill/>
          </a:ln>
        </p:spPr>
      </p:pic>
      <p:sp>
        <p:nvSpPr>
          <p:cNvPr id="356" name="Google Shape;35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1)</a:t>
            </a:r>
            <a:endParaRPr/>
          </a:p>
        </p:txBody>
      </p:sp>
      <p:sp>
        <p:nvSpPr>
          <p:cNvPr id="357" name="Google Shape;357;p27"/>
          <p:cNvSpPr/>
          <p:nvPr/>
        </p:nvSpPr>
        <p:spPr>
          <a:xfrm>
            <a:off x="6592975" y="3837845"/>
            <a:ext cx="910185" cy="47011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8" name="Google Shape;358;p27"/>
          <p:cNvSpPr/>
          <p:nvPr/>
        </p:nvSpPr>
        <p:spPr>
          <a:xfrm>
            <a:off x="1286125" y="3602788"/>
            <a:ext cx="1838075" cy="1064462"/>
          </a:xfrm>
          <a:prstGeom prst="rect">
            <a:avLst/>
          </a:prstGeom>
          <a:solidFill>
            <a:srgbClr val="2F50A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9" name="Google Shape;359;p27"/>
          <p:cNvPicPr preferRelativeResize="0"/>
          <p:nvPr/>
        </p:nvPicPr>
        <p:blipFill rotWithShape="1">
          <a:blip r:embed="rId4">
            <a:alphaModFix/>
          </a:blip>
          <a:srcRect/>
          <a:stretch/>
        </p:blipFill>
        <p:spPr>
          <a:xfrm>
            <a:off x="1671762" y="3230613"/>
            <a:ext cx="1066800" cy="304800"/>
          </a:xfrm>
          <a:prstGeom prst="rect">
            <a:avLst/>
          </a:prstGeom>
          <a:noFill/>
          <a:ln>
            <a:noFill/>
          </a:ln>
        </p:spPr>
      </p:pic>
      <p:pic>
        <p:nvPicPr>
          <p:cNvPr id="360" name="Google Shape;360;p27"/>
          <p:cNvPicPr preferRelativeResize="0"/>
          <p:nvPr/>
        </p:nvPicPr>
        <p:blipFill rotWithShape="1">
          <a:blip r:embed="rId5">
            <a:alphaModFix/>
          </a:blip>
          <a:srcRect/>
          <a:stretch/>
        </p:blipFill>
        <p:spPr>
          <a:xfrm>
            <a:off x="1022985" y="4027069"/>
            <a:ext cx="177800" cy="215900"/>
          </a:xfrm>
          <a:prstGeom prst="rect">
            <a:avLst/>
          </a:prstGeom>
          <a:noFill/>
          <a:ln>
            <a:noFill/>
          </a:ln>
        </p:spPr>
      </p:pic>
      <p:pic>
        <p:nvPicPr>
          <p:cNvPr id="361" name="Google Shape;361;p27"/>
          <p:cNvPicPr preferRelativeResize="0"/>
          <p:nvPr/>
        </p:nvPicPr>
        <p:blipFill rotWithShape="1">
          <a:blip r:embed="rId6">
            <a:alphaModFix/>
          </a:blip>
          <a:srcRect/>
          <a:stretch/>
        </p:blipFill>
        <p:spPr>
          <a:xfrm>
            <a:off x="6682306" y="2867892"/>
            <a:ext cx="1473200" cy="1435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Given that </a:t>
            </a:r>
            <a:r>
              <a:rPr lang="en-US" b="1" u="sng">
                <a:solidFill>
                  <a:schemeClr val="accent4"/>
                </a:solidFill>
                <a:latin typeface="Times New Roman"/>
                <a:ea typeface="Times New Roman"/>
                <a:cs typeface="Times New Roman"/>
                <a:sym typeface="Times New Roman"/>
              </a:rPr>
              <a:t>∠</a:t>
            </a:r>
            <a:r>
              <a:rPr lang="en-US" b="1" i="1" u="sng">
                <a:solidFill>
                  <a:schemeClr val="accent4"/>
                </a:solidFill>
                <a:latin typeface="Times New Roman"/>
                <a:ea typeface="Times New Roman"/>
                <a:cs typeface="Times New Roman"/>
                <a:sym typeface="Times New Roman"/>
              </a:rPr>
              <a:t>B</a:t>
            </a:r>
            <a:r>
              <a:rPr lang="en-US" b="1" u="sng">
                <a:solidFill>
                  <a:schemeClr val="accent4"/>
                </a:solidFill>
              </a:rPr>
              <a:t> is in the included angle between the two congruent sides</a:t>
            </a:r>
            <a:r>
              <a:rPr lang="en-US"/>
              <a:t> of the </a:t>
            </a:r>
            <a:r>
              <a:rPr lang="en-US" b="1" u="sng">
                <a:solidFill>
                  <a:schemeClr val="accent4"/>
                </a:solidFill>
              </a:rPr>
              <a:t>isosceles triangle </a:t>
            </a:r>
            <a:r>
              <a:rPr lang="en-US" b="1" u="sng">
                <a:solidFill>
                  <a:schemeClr val="accent4"/>
                </a:solidFill>
                <a:latin typeface="Times New Roman"/>
                <a:ea typeface="Times New Roman"/>
                <a:cs typeface="Times New Roman"/>
                <a:sym typeface="Times New Roman"/>
              </a:rPr>
              <a:t>Δ</a:t>
            </a:r>
            <a:r>
              <a:rPr lang="en-US" b="1" i="1" u="sng">
                <a:solidFill>
                  <a:schemeClr val="accent4"/>
                </a:solidFill>
                <a:latin typeface="Times New Roman"/>
                <a:ea typeface="Times New Roman"/>
                <a:cs typeface="Times New Roman"/>
                <a:sym typeface="Times New Roman"/>
              </a:rPr>
              <a:t>ABC</a:t>
            </a:r>
            <a:r>
              <a:rPr lang="en-US"/>
              <a:t>, and the </a:t>
            </a:r>
            <a:r>
              <a:rPr lang="en-US" b="1" u="sng">
                <a:solidFill>
                  <a:schemeClr val="accent4"/>
                </a:solidFill>
              </a:rPr>
              <a:t>measure of </a:t>
            </a:r>
            <a:r>
              <a:rPr lang="en-US" b="1" u="sng">
                <a:solidFill>
                  <a:schemeClr val="accent4"/>
                </a:solidFill>
                <a:latin typeface="Times New Roman"/>
                <a:ea typeface="Times New Roman"/>
                <a:cs typeface="Times New Roman"/>
                <a:sym typeface="Times New Roman"/>
              </a:rPr>
              <a:t>∠</a:t>
            </a:r>
            <a:r>
              <a:rPr lang="en-US" b="1" i="1" u="sng">
                <a:solidFill>
                  <a:schemeClr val="accent4"/>
                </a:solidFill>
                <a:latin typeface="Times New Roman"/>
                <a:ea typeface="Times New Roman"/>
                <a:cs typeface="Times New Roman"/>
                <a:sym typeface="Times New Roman"/>
              </a:rPr>
              <a:t>B</a:t>
            </a:r>
            <a:r>
              <a:rPr lang="en-US" b="1" u="sng">
                <a:solidFill>
                  <a:schemeClr val="accent4"/>
                </a:solidFill>
              </a:rPr>
              <a:t> is 30°</a:t>
            </a:r>
            <a:r>
              <a:rPr lang="en-US"/>
              <a:t>, what is the </a:t>
            </a:r>
            <a:r>
              <a:rPr lang="en-US" b="1" i="1" u="sng">
                <a:solidFill>
                  <a:schemeClr val="accent6"/>
                </a:solidFill>
              </a:rPr>
              <a:t>measure of </a:t>
            </a:r>
            <a:r>
              <a:rPr lang="en-US" b="1" i="1" u="sng">
                <a:solidFill>
                  <a:schemeClr val="accent6"/>
                </a:solidFill>
                <a:latin typeface="Times New Roman"/>
                <a:ea typeface="Times New Roman"/>
                <a:cs typeface="Times New Roman"/>
                <a:sym typeface="Times New Roman"/>
              </a:rPr>
              <a:t>∠A</a:t>
            </a:r>
            <a:r>
              <a:rPr lang="en-US" i="1">
                <a:solidFill>
                  <a:schemeClr val="lt1"/>
                </a:solidFill>
              </a:rPr>
              <a:t>?</a:t>
            </a:r>
            <a:endParaRPr i="1">
              <a:solidFill>
                <a:schemeClr val="lt1"/>
              </a:solidFill>
              <a:latin typeface="Times New Roman"/>
              <a:ea typeface="Times New Roman"/>
              <a:cs typeface="Times New Roman"/>
              <a:sym typeface="Times New Roman"/>
            </a:endParaRPr>
          </a:p>
        </p:txBody>
      </p:sp>
      <p:pic>
        <p:nvPicPr>
          <p:cNvPr id="367" name="Google Shape;367;p28"/>
          <p:cNvPicPr preferRelativeResize="0"/>
          <p:nvPr/>
        </p:nvPicPr>
        <p:blipFill rotWithShape="1">
          <a:blip r:embed="rId3">
            <a:alphaModFix/>
          </a:blip>
          <a:srcRect/>
          <a:stretch/>
        </p:blipFill>
        <p:spPr>
          <a:xfrm>
            <a:off x="4017142" y="2820405"/>
            <a:ext cx="4851400" cy="1943100"/>
          </a:xfrm>
          <a:prstGeom prst="rect">
            <a:avLst/>
          </a:prstGeom>
          <a:noFill/>
          <a:ln>
            <a:noFill/>
          </a:ln>
        </p:spPr>
      </p:pic>
      <p:sp>
        <p:nvSpPr>
          <p:cNvPr id="368" name="Google Shape;36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2)</a:t>
            </a:r>
            <a:endParaRPr/>
          </a:p>
        </p:txBody>
      </p:sp>
      <p:sp>
        <p:nvSpPr>
          <p:cNvPr id="369" name="Google Shape;369;p28"/>
          <p:cNvSpPr/>
          <p:nvPr/>
        </p:nvSpPr>
        <p:spPr>
          <a:xfrm>
            <a:off x="5624973" y="4322003"/>
            <a:ext cx="1608947" cy="47011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0" name="Google Shape;370;p28"/>
          <p:cNvPicPr preferRelativeResize="0"/>
          <p:nvPr/>
        </p:nvPicPr>
        <p:blipFill rotWithShape="1">
          <a:blip r:embed="rId4">
            <a:alphaModFix/>
          </a:blip>
          <a:srcRect/>
          <a:stretch/>
        </p:blipFill>
        <p:spPr>
          <a:xfrm>
            <a:off x="2499770" y="3099108"/>
            <a:ext cx="939800" cy="292100"/>
          </a:xfrm>
          <a:prstGeom prst="rect">
            <a:avLst/>
          </a:prstGeom>
          <a:noFill/>
          <a:ln>
            <a:noFill/>
          </a:ln>
        </p:spPr>
      </p:pic>
      <p:grpSp>
        <p:nvGrpSpPr>
          <p:cNvPr id="371" name="Google Shape;371;p28"/>
          <p:cNvGrpSpPr/>
          <p:nvPr/>
        </p:nvGrpSpPr>
        <p:grpSpPr>
          <a:xfrm>
            <a:off x="483441" y="2767833"/>
            <a:ext cx="2488485" cy="2056744"/>
            <a:chOff x="483441" y="2767833"/>
            <a:chExt cx="2488485" cy="2056744"/>
          </a:xfrm>
        </p:grpSpPr>
        <p:sp>
          <p:nvSpPr>
            <p:cNvPr id="372" name="Google Shape;372;p28"/>
            <p:cNvSpPr/>
            <p:nvPr/>
          </p:nvSpPr>
          <p:spPr>
            <a:xfrm>
              <a:off x="818653" y="3142914"/>
              <a:ext cx="1813237" cy="1510213"/>
            </a:xfrm>
            <a:prstGeom prst="triangle">
              <a:avLst>
                <a:gd name="adj" fmla="val 50000"/>
              </a:avLst>
            </a:prstGeom>
            <a:solidFill>
              <a:srgbClr val="2F50A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3" name="Google Shape;373;p28"/>
            <p:cNvPicPr preferRelativeResize="0"/>
            <p:nvPr/>
          </p:nvPicPr>
          <p:blipFill rotWithShape="1">
            <a:blip r:embed="rId5">
              <a:alphaModFix/>
            </a:blip>
            <a:srcRect/>
            <a:stretch/>
          </p:blipFill>
          <p:spPr>
            <a:xfrm>
              <a:off x="1499211" y="3619105"/>
              <a:ext cx="482600" cy="292100"/>
            </a:xfrm>
            <a:prstGeom prst="rect">
              <a:avLst/>
            </a:prstGeom>
            <a:noFill/>
            <a:ln>
              <a:noFill/>
            </a:ln>
          </p:spPr>
        </p:pic>
        <p:pic>
          <p:nvPicPr>
            <p:cNvPr id="374" name="Google Shape;374;p28"/>
            <p:cNvPicPr preferRelativeResize="0"/>
            <p:nvPr/>
          </p:nvPicPr>
          <p:blipFill rotWithShape="1">
            <a:blip r:embed="rId6">
              <a:alphaModFix/>
            </a:blip>
            <a:srcRect/>
            <a:stretch/>
          </p:blipFill>
          <p:spPr>
            <a:xfrm>
              <a:off x="483441" y="4545177"/>
              <a:ext cx="254000" cy="279400"/>
            </a:xfrm>
            <a:prstGeom prst="rect">
              <a:avLst/>
            </a:prstGeom>
            <a:noFill/>
            <a:ln>
              <a:noFill/>
            </a:ln>
          </p:spPr>
        </p:pic>
        <p:pic>
          <p:nvPicPr>
            <p:cNvPr id="375" name="Google Shape;375;p28"/>
            <p:cNvPicPr preferRelativeResize="0"/>
            <p:nvPr/>
          </p:nvPicPr>
          <p:blipFill rotWithShape="1">
            <a:blip r:embed="rId7">
              <a:alphaModFix/>
            </a:blip>
            <a:srcRect/>
            <a:stretch/>
          </p:blipFill>
          <p:spPr>
            <a:xfrm>
              <a:off x="1598271" y="2767833"/>
              <a:ext cx="254000" cy="279400"/>
            </a:xfrm>
            <a:prstGeom prst="rect">
              <a:avLst/>
            </a:prstGeom>
            <a:noFill/>
            <a:ln>
              <a:noFill/>
            </a:ln>
          </p:spPr>
        </p:pic>
        <p:pic>
          <p:nvPicPr>
            <p:cNvPr id="376" name="Google Shape;376;p28"/>
            <p:cNvPicPr preferRelativeResize="0"/>
            <p:nvPr/>
          </p:nvPicPr>
          <p:blipFill rotWithShape="1">
            <a:blip r:embed="rId8">
              <a:alphaModFix/>
            </a:blip>
            <a:srcRect/>
            <a:stretch/>
          </p:blipFill>
          <p:spPr>
            <a:xfrm>
              <a:off x="2705226" y="4532477"/>
              <a:ext cx="266700" cy="292100"/>
            </a:xfrm>
            <a:prstGeom prst="rect">
              <a:avLst/>
            </a:prstGeom>
            <a:noFill/>
            <a:ln>
              <a:noFill/>
            </a:ln>
          </p:spPr>
        </p:pic>
        <p:cxnSp>
          <p:nvCxnSpPr>
            <p:cNvPr id="377" name="Google Shape;377;p28"/>
            <p:cNvCxnSpPr/>
            <p:nvPr/>
          </p:nvCxnSpPr>
          <p:spPr>
            <a:xfrm>
              <a:off x="1087008" y="3791955"/>
              <a:ext cx="371563" cy="238627"/>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78" name="Google Shape;378;p28"/>
            <p:cNvCxnSpPr/>
            <p:nvPr/>
          </p:nvCxnSpPr>
          <p:spPr>
            <a:xfrm rot="10800000" flipH="1">
              <a:off x="2039057" y="3791955"/>
              <a:ext cx="371563" cy="238627"/>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9"/>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The … formula </a:t>
            </a:r>
            <a:r>
              <a:rPr lang="en-US" b="1" i="1" u="sng">
                <a:solidFill>
                  <a:schemeClr val="accent4"/>
                </a:solidFill>
                <a:latin typeface="Times New Roman"/>
                <a:ea typeface="Times New Roman"/>
                <a:cs typeface="Times New Roman"/>
                <a:sym typeface="Times New Roman"/>
              </a:rPr>
              <a:t>A</a:t>
            </a:r>
            <a:r>
              <a:rPr lang="en-US" b="1" u="sng">
                <a:solidFill>
                  <a:schemeClr val="accent4"/>
                </a:solidFill>
                <a:latin typeface="Times New Roman"/>
                <a:ea typeface="Times New Roman"/>
                <a:cs typeface="Times New Roman"/>
                <a:sym typeface="Times New Roman"/>
              </a:rPr>
              <a:t> = </a:t>
            </a:r>
            <a:r>
              <a:rPr lang="en-US" b="1" i="1" u="sng">
                <a:solidFill>
                  <a:schemeClr val="accent4"/>
                </a:solidFill>
                <a:latin typeface="Times New Roman"/>
                <a:ea typeface="Times New Roman"/>
                <a:cs typeface="Times New Roman"/>
                <a:sym typeface="Times New Roman"/>
              </a:rPr>
              <a:t>A</a:t>
            </a:r>
            <a:r>
              <a:rPr lang="en-US" b="1" u="sng" baseline="-25000">
                <a:solidFill>
                  <a:schemeClr val="accent4"/>
                </a:solidFill>
                <a:latin typeface="Times New Roman"/>
                <a:ea typeface="Times New Roman"/>
                <a:cs typeface="Times New Roman"/>
                <a:sym typeface="Times New Roman"/>
              </a:rPr>
              <a:t>0</a:t>
            </a:r>
            <a:r>
              <a:rPr lang="en-US" b="1" u="sng">
                <a:solidFill>
                  <a:schemeClr val="accent4"/>
                </a:solidFill>
                <a:latin typeface="Times New Roman"/>
                <a:ea typeface="Times New Roman"/>
                <a:cs typeface="Times New Roman"/>
                <a:sym typeface="Times New Roman"/>
              </a:rPr>
              <a:t>(3</a:t>
            </a:r>
            <a:r>
              <a:rPr lang="en-US" b="1" u="sng" baseline="30000">
                <a:solidFill>
                  <a:schemeClr val="accent4"/>
                </a:solidFill>
                <a:latin typeface="Times New Roman"/>
                <a:ea typeface="Times New Roman"/>
                <a:cs typeface="Times New Roman"/>
                <a:sym typeface="Times New Roman"/>
              </a:rPr>
              <a:t>2</a:t>
            </a:r>
            <a:r>
              <a:rPr lang="en-US" b="1" i="1" u="sng" baseline="30000">
                <a:solidFill>
                  <a:schemeClr val="accent4"/>
                </a:solidFill>
                <a:latin typeface="Times New Roman"/>
                <a:ea typeface="Times New Roman"/>
                <a:cs typeface="Times New Roman"/>
                <a:sym typeface="Times New Roman"/>
              </a:rPr>
              <a:t>t</a:t>
            </a:r>
            <a:r>
              <a:rPr lang="en-US" b="1" u="sng">
                <a:solidFill>
                  <a:schemeClr val="accent4"/>
                </a:solidFill>
                <a:latin typeface="Times New Roman"/>
                <a:ea typeface="Times New Roman"/>
                <a:cs typeface="Times New Roman"/>
                <a:sym typeface="Times New Roman"/>
              </a:rPr>
              <a:t>)</a:t>
            </a:r>
            <a:r>
              <a:rPr lang="en-US"/>
              <a:t>, where </a:t>
            </a:r>
            <a:r>
              <a:rPr lang="en-US" b="1" i="1" u="sng">
                <a:solidFill>
                  <a:schemeClr val="accent4"/>
                </a:solidFill>
                <a:latin typeface="Times New Roman"/>
                <a:ea typeface="Times New Roman"/>
                <a:cs typeface="Times New Roman"/>
                <a:sym typeface="Times New Roman"/>
              </a:rPr>
              <a:t>A</a:t>
            </a:r>
            <a:r>
              <a:rPr lang="en-US"/>
              <a:t> is the </a:t>
            </a:r>
            <a:r>
              <a:rPr lang="en-US" b="1" u="sng">
                <a:solidFill>
                  <a:schemeClr val="accent4"/>
                </a:solidFill>
              </a:rPr>
              <a:t>total amount</a:t>
            </a:r>
            <a:r>
              <a:rPr lang="en-US"/>
              <a:t> …</a:t>
            </a:r>
            <a:br>
              <a:rPr lang="en-US"/>
            </a:br>
            <a:r>
              <a:rPr lang="en-US"/>
              <a:t> </a:t>
            </a:r>
            <a:r>
              <a:rPr lang="en-US" b="1" i="1" u="sng">
                <a:solidFill>
                  <a:schemeClr val="accent4"/>
                </a:solidFill>
                <a:latin typeface="Times New Roman"/>
                <a:ea typeface="Times New Roman"/>
                <a:cs typeface="Times New Roman"/>
                <a:sym typeface="Times New Roman"/>
              </a:rPr>
              <a:t>t</a:t>
            </a:r>
            <a:r>
              <a:rPr lang="en-US" b="1" u="sng">
                <a:solidFill>
                  <a:schemeClr val="accent4"/>
                </a:solidFill>
              </a:rPr>
              <a:t> minutes</a:t>
            </a:r>
            <a:r>
              <a:rPr lang="en-US"/>
              <a:t> after an </a:t>
            </a:r>
            <a:r>
              <a:rPr lang="en-US" b="1" u="sng">
                <a:solidFill>
                  <a:schemeClr val="accent4"/>
                </a:solidFill>
              </a:rPr>
              <a:t>initial amount, </a:t>
            </a:r>
            <a:r>
              <a:rPr lang="en-US" b="1" i="1" u="sng">
                <a:solidFill>
                  <a:schemeClr val="accent4"/>
                </a:solidFill>
                <a:latin typeface="Times New Roman"/>
                <a:ea typeface="Times New Roman"/>
                <a:cs typeface="Times New Roman"/>
                <a:sym typeface="Times New Roman"/>
              </a:rPr>
              <a:t>A</a:t>
            </a:r>
            <a:r>
              <a:rPr lang="en-US" b="1" u="sng" baseline="-25000">
                <a:solidFill>
                  <a:schemeClr val="accent4"/>
                </a:solidFill>
                <a:latin typeface="Times New Roman"/>
                <a:ea typeface="Times New Roman"/>
                <a:cs typeface="Times New Roman"/>
                <a:sym typeface="Times New Roman"/>
              </a:rPr>
              <a:t>0</a:t>
            </a:r>
            <a:r>
              <a:rPr lang="en-US"/>
              <a:t>, … began accumulating. Which … relates the </a:t>
            </a:r>
            <a:r>
              <a:rPr lang="en-US" b="1" u="sng">
                <a:solidFill>
                  <a:schemeClr val="accent6"/>
                </a:solidFill>
              </a:rPr>
              <a:t>number of min.</a:t>
            </a:r>
            <a:r>
              <a:rPr lang="en-US"/>
              <a:t> … an </a:t>
            </a:r>
            <a:r>
              <a:rPr lang="en-US" b="1" u="sng">
                <a:solidFill>
                  <a:schemeClr val="accent6"/>
                </a:solidFill>
              </a:rPr>
              <a:t>initial amount of 15 grams</a:t>
            </a:r>
            <a:r>
              <a:rPr lang="en-US"/>
              <a:t> … to </a:t>
            </a:r>
            <a:r>
              <a:rPr lang="en-US" b="1" u="sng">
                <a:solidFill>
                  <a:schemeClr val="accent6"/>
                </a:solidFill>
              </a:rPr>
              <a:t>accumulate to 95 grams</a:t>
            </a:r>
            <a:r>
              <a:rPr lang="en-US"/>
              <a:t>?</a:t>
            </a:r>
            <a:endParaRPr/>
          </a:p>
        </p:txBody>
      </p:sp>
      <p:pic>
        <p:nvPicPr>
          <p:cNvPr id="384" name="Google Shape;384;p29"/>
          <p:cNvPicPr preferRelativeResize="0"/>
          <p:nvPr/>
        </p:nvPicPr>
        <p:blipFill rotWithShape="1">
          <a:blip r:embed="rId3">
            <a:alphaModFix/>
          </a:blip>
          <a:srcRect/>
          <a:stretch/>
        </p:blipFill>
        <p:spPr>
          <a:xfrm>
            <a:off x="6109130" y="3223260"/>
            <a:ext cx="1612900" cy="1206500"/>
          </a:xfrm>
          <a:prstGeom prst="rect">
            <a:avLst/>
          </a:prstGeom>
          <a:noFill/>
          <a:ln>
            <a:noFill/>
          </a:ln>
        </p:spPr>
      </p:pic>
      <p:sp>
        <p:nvSpPr>
          <p:cNvPr id="385" name="Google Shape;385;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3)</a:t>
            </a:r>
            <a:endParaRPr/>
          </a:p>
        </p:txBody>
      </p:sp>
      <p:sp>
        <p:nvSpPr>
          <p:cNvPr id="386" name="Google Shape;386;p29"/>
          <p:cNvSpPr/>
          <p:nvPr/>
        </p:nvSpPr>
        <p:spPr>
          <a:xfrm>
            <a:off x="5980110" y="3780563"/>
            <a:ext cx="1858330" cy="738199"/>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87" name="Google Shape;387;p29"/>
          <p:cNvGrpSpPr/>
          <p:nvPr/>
        </p:nvGrpSpPr>
        <p:grpSpPr>
          <a:xfrm>
            <a:off x="706438" y="3146425"/>
            <a:ext cx="2565400" cy="1766037"/>
            <a:chOff x="706438" y="3146425"/>
            <a:chExt cx="2565400" cy="1766037"/>
          </a:xfrm>
        </p:grpSpPr>
        <p:pic>
          <p:nvPicPr>
            <p:cNvPr id="388" name="Google Shape;388;p29"/>
            <p:cNvPicPr preferRelativeResize="0"/>
            <p:nvPr/>
          </p:nvPicPr>
          <p:blipFill rotWithShape="1">
            <a:blip r:embed="rId4">
              <a:alphaModFix/>
            </a:blip>
            <a:srcRect/>
            <a:stretch/>
          </p:blipFill>
          <p:spPr>
            <a:xfrm>
              <a:off x="833438" y="3146425"/>
              <a:ext cx="1562100" cy="546100"/>
            </a:xfrm>
            <a:prstGeom prst="rect">
              <a:avLst/>
            </a:prstGeom>
            <a:noFill/>
            <a:ln>
              <a:noFill/>
            </a:ln>
          </p:spPr>
        </p:pic>
        <p:pic>
          <p:nvPicPr>
            <p:cNvPr id="389" name="Google Shape;389;p29"/>
            <p:cNvPicPr preferRelativeResize="0"/>
            <p:nvPr/>
          </p:nvPicPr>
          <p:blipFill rotWithShape="1">
            <a:blip r:embed="rId5">
              <a:alphaModFix/>
            </a:blip>
            <a:srcRect/>
            <a:stretch/>
          </p:blipFill>
          <p:spPr>
            <a:xfrm>
              <a:off x="814388" y="3725545"/>
              <a:ext cx="2349500" cy="368300"/>
            </a:xfrm>
            <a:prstGeom prst="rect">
              <a:avLst/>
            </a:prstGeom>
            <a:noFill/>
            <a:ln>
              <a:noFill/>
            </a:ln>
          </p:spPr>
        </p:pic>
        <p:pic>
          <p:nvPicPr>
            <p:cNvPr id="390" name="Google Shape;390;p29"/>
            <p:cNvPicPr preferRelativeResize="0"/>
            <p:nvPr/>
          </p:nvPicPr>
          <p:blipFill rotWithShape="1">
            <a:blip r:embed="rId6">
              <a:alphaModFix/>
            </a:blip>
            <a:srcRect/>
            <a:stretch/>
          </p:blipFill>
          <p:spPr>
            <a:xfrm>
              <a:off x="924878" y="4122318"/>
              <a:ext cx="1079500" cy="304800"/>
            </a:xfrm>
            <a:prstGeom prst="rect">
              <a:avLst/>
            </a:prstGeom>
            <a:noFill/>
            <a:ln>
              <a:noFill/>
            </a:ln>
          </p:spPr>
        </p:pic>
        <p:pic>
          <p:nvPicPr>
            <p:cNvPr id="391" name="Google Shape;391;p29"/>
            <p:cNvPicPr preferRelativeResize="0"/>
            <p:nvPr/>
          </p:nvPicPr>
          <p:blipFill rotWithShape="1">
            <a:blip r:embed="rId7">
              <a:alphaModFix/>
            </a:blip>
            <a:srcRect/>
            <a:stretch/>
          </p:blipFill>
          <p:spPr>
            <a:xfrm>
              <a:off x="706438" y="4518762"/>
              <a:ext cx="2565400" cy="393700"/>
            </a:xfrm>
            <a:prstGeom prst="rect">
              <a:avLst/>
            </a:prstGeom>
            <a:noFill/>
            <a:ln>
              <a:noFill/>
            </a:ln>
          </p:spPr>
        </p:pic>
      </p:grpSp>
      <p:pic>
        <p:nvPicPr>
          <p:cNvPr id="392" name="Google Shape;392;p29"/>
          <p:cNvPicPr preferRelativeResize="0"/>
          <p:nvPr/>
        </p:nvPicPr>
        <p:blipFill rotWithShape="1">
          <a:blip r:embed="rId8">
            <a:alphaModFix/>
          </a:blip>
          <a:srcRect/>
          <a:stretch/>
        </p:blipFill>
        <p:spPr>
          <a:xfrm>
            <a:off x="4083049" y="3261995"/>
            <a:ext cx="977900" cy="129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sp>
        <p:nvSpPr>
          <p:cNvPr id="122" name="Google Shape;122;p3"/>
          <p:cNvSpPr/>
          <p:nvPr/>
        </p:nvSpPr>
        <p:spPr>
          <a:xfrm>
            <a:off x="311700" y="2281239"/>
            <a:ext cx="5416422" cy="263172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23" name="Google Shape;12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Error Analysis: </a:t>
            </a:r>
            <a:r>
              <a:rPr lang="en-US" i="1"/>
              <a:t>What Went Wrong?</a:t>
            </a:r>
            <a:endParaRPr i="1"/>
          </a:p>
        </p:txBody>
      </p:sp>
      <p:sp>
        <p:nvSpPr>
          <p:cNvPr id="124" name="Google Shape;124;p3"/>
          <p:cNvSpPr txBox="1">
            <a:spLocks noGrp="1"/>
          </p:cNvSpPr>
          <p:nvPr>
            <p:ph type="body" idx="1"/>
          </p:nvPr>
        </p:nvSpPr>
        <p:spPr>
          <a:xfrm>
            <a:off x="311700" y="1152475"/>
            <a:ext cx="8520600" cy="3760488"/>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Consider the graphs of </a:t>
            </a:r>
            <a:r>
              <a:rPr lang="en-US" i="1">
                <a:latin typeface="Times New Roman"/>
                <a:ea typeface="Times New Roman"/>
                <a:cs typeface="Times New Roman"/>
                <a:sym typeface="Times New Roman"/>
              </a:rPr>
              <a:t>g</a:t>
            </a:r>
            <a:r>
              <a:rPr lang="en-US">
                <a:latin typeface="Times New Roman"/>
                <a:ea typeface="Times New Roman"/>
                <a:cs typeface="Times New Roman"/>
                <a:sym typeface="Times New Roman"/>
              </a:rPr>
              <a:t>(x) = (</a:t>
            </a:r>
            <a:r>
              <a:rPr lang="en-US" i="1">
                <a:latin typeface="Times New Roman"/>
                <a:ea typeface="Times New Roman"/>
                <a:cs typeface="Times New Roman"/>
                <a:sym typeface="Times New Roman"/>
              </a:rPr>
              <a:t>x</a:t>
            </a:r>
            <a:r>
              <a:rPr lang="en-US">
                <a:latin typeface="Times New Roman"/>
                <a:ea typeface="Times New Roman"/>
                <a:cs typeface="Times New Roman"/>
                <a:sym typeface="Times New Roman"/>
              </a:rPr>
              <a:t> – 3)(</a:t>
            </a:r>
            <a:r>
              <a:rPr lang="en-US" i="1">
                <a:latin typeface="Times New Roman"/>
                <a:ea typeface="Times New Roman"/>
                <a:cs typeface="Times New Roman"/>
                <a:sym typeface="Times New Roman"/>
              </a:rPr>
              <a:t>x</a:t>
            </a:r>
            <a:r>
              <a:rPr lang="en-US">
                <a:latin typeface="Times New Roman"/>
                <a:ea typeface="Times New Roman"/>
                <a:cs typeface="Times New Roman"/>
                <a:sym typeface="Times New Roman"/>
              </a:rPr>
              <a:t> + 7)</a:t>
            </a:r>
            <a:r>
              <a:rPr lang="en-US"/>
              <a:t> and</a:t>
            </a:r>
            <a:br>
              <a:rPr lang="en-US"/>
            </a:br>
            <a:r>
              <a:rPr lang="en-US" i="1">
                <a:latin typeface="Times New Roman"/>
                <a:ea typeface="Times New Roman"/>
                <a:cs typeface="Times New Roman"/>
                <a:sym typeface="Times New Roman"/>
              </a:rPr>
              <a:t>h</a:t>
            </a:r>
            <a:r>
              <a:rPr lang="en-US">
                <a:latin typeface="Times New Roman"/>
                <a:ea typeface="Times New Roman"/>
                <a:cs typeface="Times New Roman"/>
                <a:sym typeface="Times New Roman"/>
              </a:rPr>
              <a:t>(x) = 2</a:t>
            </a:r>
            <a:r>
              <a:rPr lang="en-US" i="1">
                <a:latin typeface="Times New Roman"/>
                <a:ea typeface="Times New Roman"/>
                <a:cs typeface="Times New Roman"/>
                <a:sym typeface="Times New Roman"/>
              </a:rPr>
              <a:t>x</a:t>
            </a:r>
            <a:r>
              <a:rPr lang="en-US" baseline="30000">
                <a:latin typeface="Times New Roman"/>
                <a:ea typeface="Times New Roman"/>
                <a:cs typeface="Times New Roman"/>
                <a:sym typeface="Times New Roman"/>
              </a:rPr>
              <a:t>2</a:t>
            </a:r>
            <a:r>
              <a:rPr lang="en-US">
                <a:latin typeface="Times New Roman"/>
                <a:ea typeface="Times New Roman"/>
                <a:cs typeface="Times New Roman"/>
                <a:sym typeface="Times New Roman"/>
              </a:rPr>
              <a:t> – 4</a:t>
            </a:r>
            <a:r>
              <a:rPr lang="en-US" i="1">
                <a:latin typeface="Times New Roman"/>
                <a:ea typeface="Times New Roman"/>
                <a:cs typeface="Times New Roman"/>
                <a:sym typeface="Times New Roman"/>
              </a:rPr>
              <a:t>x</a:t>
            </a:r>
            <a:r>
              <a:rPr lang="en-US">
                <a:latin typeface="Times New Roman"/>
                <a:ea typeface="Times New Roman"/>
                <a:cs typeface="Times New Roman"/>
                <a:sym typeface="Times New Roman"/>
              </a:rPr>
              <a:t> + 3</a:t>
            </a:r>
            <a:r>
              <a:rPr lang="en-US"/>
              <a:t>. What is the sum of their </a:t>
            </a:r>
            <a:r>
              <a:rPr lang="en-US" i="1">
                <a:latin typeface="Times New Roman"/>
                <a:ea typeface="Times New Roman"/>
                <a:cs typeface="Times New Roman"/>
                <a:sym typeface="Times New Roman"/>
              </a:rPr>
              <a:t>y</a:t>
            </a:r>
            <a:r>
              <a:rPr lang="en-US"/>
              <a:t>-intercepts?</a:t>
            </a:r>
            <a:endParaRPr/>
          </a:p>
        </p:txBody>
      </p:sp>
      <p:pic>
        <p:nvPicPr>
          <p:cNvPr id="125" name="Google Shape;125;p3"/>
          <p:cNvPicPr preferRelativeResize="0"/>
          <p:nvPr/>
        </p:nvPicPr>
        <p:blipFill rotWithShape="1">
          <a:blip r:embed="rId3">
            <a:alphaModFix/>
          </a:blip>
          <a:srcRect/>
          <a:stretch/>
        </p:blipFill>
        <p:spPr>
          <a:xfrm>
            <a:off x="476250" y="2448275"/>
            <a:ext cx="2349500" cy="825500"/>
          </a:xfrm>
          <a:prstGeom prst="rect">
            <a:avLst/>
          </a:prstGeom>
          <a:noFill/>
          <a:ln>
            <a:noFill/>
          </a:ln>
        </p:spPr>
      </p:pic>
      <p:pic>
        <p:nvPicPr>
          <p:cNvPr id="126" name="Google Shape;126;p3"/>
          <p:cNvPicPr preferRelativeResize="0"/>
          <p:nvPr/>
        </p:nvPicPr>
        <p:blipFill rotWithShape="1">
          <a:blip r:embed="rId4">
            <a:alphaModFix/>
          </a:blip>
          <a:srcRect/>
          <a:stretch/>
        </p:blipFill>
        <p:spPr>
          <a:xfrm>
            <a:off x="476250" y="3440811"/>
            <a:ext cx="2603500" cy="876300"/>
          </a:xfrm>
          <a:prstGeom prst="rect">
            <a:avLst/>
          </a:prstGeom>
          <a:noFill/>
          <a:ln>
            <a:noFill/>
          </a:ln>
        </p:spPr>
      </p:pic>
      <p:pic>
        <p:nvPicPr>
          <p:cNvPr id="127" name="Google Shape;127;p3"/>
          <p:cNvPicPr preferRelativeResize="0"/>
          <p:nvPr/>
        </p:nvPicPr>
        <p:blipFill rotWithShape="1">
          <a:blip r:embed="rId5">
            <a:alphaModFix/>
          </a:blip>
          <a:srcRect/>
          <a:stretch/>
        </p:blipFill>
        <p:spPr>
          <a:xfrm>
            <a:off x="2146300" y="4338638"/>
            <a:ext cx="3340100" cy="393700"/>
          </a:xfrm>
          <a:prstGeom prst="rect">
            <a:avLst/>
          </a:prstGeom>
          <a:noFill/>
          <a:ln>
            <a:noFill/>
          </a:ln>
        </p:spPr>
      </p:pic>
      <p:sp>
        <p:nvSpPr>
          <p:cNvPr id="128" name="Google Shape;128;p3"/>
          <p:cNvSpPr/>
          <p:nvPr/>
        </p:nvSpPr>
        <p:spPr>
          <a:xfrm>
            <a:off x="5073764" y="4304411"/>
            <a:ext cx="461080" cy="44036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9" name="Google Shape;129;p3" descr="A screenshot of a computer&#10;&#10;Description automatically generated"/>
          <p:cNvPicPr preferRelativeResize="0"/>
          <p:nvPr/>
        </p:nvPicPr>
        <p:blipFill rotWithShape="1">
          <a:blip r:embed="rId6">
            <a:alphaModFix/>
          </a:blip>
          <a:srcRect/>
          <a:stretch/>
        </p:blipFill>
        <p:spPr>
          <a:xfrm>
            <a:off x="6053664" y="2263390"/>
            <a:ext cx="2643594" cy="26496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Johnny … drives … a straight road that runs east and west, … detour driving 2 miles … south, then 1 mile … east, then 4 miles … south, then 6 miles … west, then 3 miles … north, then 1 mile … west, and then 3 miles … north …</a:t>
            </a:r>
            <a:endParaRPr/>
          </a:p>
        </p:txBody>
      </p:sp>
      <p:sp>
        <p:nvSpPr>
          <p:cNvPr id="398" name="Google Shape;39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4 – Steps 1-2)</a:t>
            </a:r>
            <a:endParaRPr/>
          </a:p>
        </p:txBody>
      </p:sp>
      <p:grpSp>
        <p:nvGrpSpPr>
          <p:cNvPr id="18" name="Group 17">
            <a:extLst>
              <a:ext uri="{FF2B5EF4-FFF2-40B4-BE49-F238E27FC236}">
                <a16:creationId xmlns:a16="http://schemas.microsoft.com/office/drawing/2014/main" id="{D0AB909D-8752-55C8-0BE0-AA619D527BDE}"/>
              </a:ext>
            </a:extLst>
          </p:cNvPr>
          <p:cNvGrpSpPr/>
          <p:nvPr/>
        </p:nvGrpSpPr>
        <p:grpSpPr>
          <a:xfrm>
            <a:off x="2626360" y="3281681"/>
            <a:ext cx="4429760" cy="1645920"/>
            <a:chOff x="2626360" y="3281680"/>
            <a:chExt cx="4429760" cy="1645920"/>
          </a:xfrm>
        </p:grpSpPr>
        <p:graphicFrame>
          <p:nvGraphicFramePr>
            <p:cNvPr id="19" name="Object 18">
              <a:extLst>
                <a:ext uri="{FF2B5EF4-FFF2-40B4-BE49-F238E27FC236}">
                  <a16:creationId xmlns:a16="http://schemas.microsoft.com/office/drawing/2014/main" id="{87775808-A897-6B5B-D261-ABE634BDF8A7}"/>
                </a:ext>
              </a:extLst>
            </p:cNvPr>
            <p:cNvGraphicFramePr>
              <a:graphicFrameLocks noChangeAspect="1"/>
            </p:cNvGraphicFramePr>
            <p:nvPr>
              <p:extLst>
                <p:ext uri="{D42A27DB-BD31-4B8C-83A1-F6EECF244321}">
                  <p14:modId xmlns:p14="http://schemas.microsoft.com/office/powerpoint/2010/main" val="2273432470"/>
                </p:ext>
              </p:extLst>
            </p:nvPr>
          </p:nvGraphicFramePr>
          <p:xfrm>
            <a:off x="3863341" y="3556000"/>
            <a:ext cx="177800" cy="292100"/>
          </p:xfrm>
          <a:graphic>
            <a:graphicData uri="http://schemas.openxmlformats.org/presentationml/2006/ole">
              <mc:AlternateContent xmlns:mc="http://schemas.openxmlformats.org/markup-compatibility/2006">
                <mc:Choice xmlns:v="urn:schemas-microsoft-com:vml" Requires="v">
                  <p:oleObj name="Equation" r:id="rId3" imgW="177480" imgH="291960" progId="Equation.DSMT4">
                    <p:embed/>
                  </p:oleObj>
                </mc:Choice>
                <mc:Fallback>
                  <p:oleObj name="Equation" r:id="rId3" imgW="177480" imgH="291960" progId="Equation.DSMT4">
                    <p:embed/>
                    <p:pic>
                      <p:nvPicPr>
                        <p:cNvPr id="3" name="Object 2">
                          <a:extLst>
                            <a:ext uri="{FF2B5EF4-FFF2-40B4-BE49-F238E27FC236}">
                              <a16:creationId xmlns:a16="http://schemas.microsoft.com/office/drawing/2014/main" id="{76082BB6-017D-C009-D4F0-90F11985F37F}"/>
                            </a:ext>
                          </a:extLst>
                        </p:cNvPr>
                        <p:cNvPicPr/>
                        <p:nvPr/>
                      </p:nvPicPr>
                      <p:blipFill>
                        <a:blip r:embed="rId4"/>
                        <a:stretch>
                          <a:fillRect/>
                        </a:stretch>
                      </p:blipFill>
                      <p:spPr>
                        <a:xfrm>
                          <a:off x="3863341" y="3556000"/>
                          <a:ext cx="177800" cy="292100"/>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B74C92C3-6B7D-1D9E-8292-211A8110161D}"/>
                </a:ext>
              </a:extLst>
            </p:cNvPr>
            <p:cNvCxnSpPr/>
            <p:nvPr/>
          </p:nvCxnSpPr>
          <p:spPr>
            <a:xfrm>
              <a:off x="5770880" y="3281680"/>
              <a:ext cx="0" cy="54864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D66F5276-516A-7B4F-8C12-D73402C4B864}"/>
                </a:ext>
              </a:extLst>
            </p:cNvPr>
            <p:cNvCxnSpPr/>
            <p:nvPr/>
          </p:nvCxnSpPr>
          <p:spPr>
            <a:xfrm>
              <a:off x="2626360" y="3281680"/>
              <a:ext cx="442976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243D1962-47EF-E6C8-E5A7-CBFB1A658A14}"/>
                </a:ext>
              </a:extLst>
            </p:cNvPr>
            <p:cNvCxnSpPr>
              <a:cxnSpLocks/>
            </p:cNvCxnSpPr>
            <p:nvPr/>
          </p:nvCxnSpPr>
          <p:spPr>
            <a:xfrm rot="5400000">
              <a:off x="4262120" y="395224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B0DBD4F6-DBB3-5286-69F6-81DD0B1FE358}"/>
                </a:ext>
              </a:extLst>
            </p:cNvPr>
            <p:cNvCxnSpPr/>
            <p:nvPr/>
          </p:nvCxnSpPr>
          <p:spPr>
            <a:xfrm>
              <a:off x="6055360" y="3830320"/>
              <a:ext cx="0" cy="109728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4" name="Straight Arrow Connector 23">
              <a:extLst>
                <a:ext uri="{FF2B5EF4-FFF2-40B4-BE49-F238E27FC236}">
                  <a16:creationId xmlns:a16="http://schemas.microsoft.com/office/drawing/2014/main" id="{0A5D4C96-98AF-4B13-984C-7F62E91DDB33}"/>
                </a:ext>
              </a:extLst>
            </p:cNvPr>
            <p:cNvCxnSpPr>
              <a:cxnSpLocks/>
            </p:cNvCxnSpPr>
            <p:nvPr/>
          </p:nvCxnSpPr>
          <p:spPr>
            <a:xfrm rot="5400000">
              <a:off x="5222240" y="4089400"/>
              <a:ext cx="0" cy="16459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5" name="Straight Arrow Connector 24">
              <a:extLst>
                <a:ext uri="{FF2B5EF4-FFF2-40B4-BE49-F238E27FC236}">
                  <a16:creationId xmlns:a16="http://schemas.microsoft.com/office/drawing/2014/main" id="{33F7267E-6EDB-18FC-6CEC-F96CD06602DF}"/>
                </a:ext>
              </a:extLst>
            </p:cNvPr>
            <p:cNvCxnSpPr>
              <a:cxnSpLocks/>
            </p:cNvCxnSpPr>
            <p:nvPr/>
          </p:nvCxnSpPr>
          <p:spPr>
            <a:xfrm flipV="1">
              <a:off x="4399280" y="408940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6" name="Straight Arrow Connector 25">
              <a:extLst>
                <a:ext uri="{FF2B5EF4-FFF2-40B4-BE49-F238E27FC236}">
                  <a16:creationId xmlns:a16="http://schemas.microsoft.com/office/drawing/2014/main" id="{5E0E3960-B86C-63B5-59E1-21244617D2E8}"/>
                </a:ext>
              </a:extLst>
            </p:cNvPr>
            <p:cNvCxnSpPr>
              <a:cxnSpLocks/>
            </p:cNvCxnSpPr>
            <p:nvPr/>
          </p:nvCxnSpPr>
          <p:spPr>
            <a:xfrm rot="5400000" flipH="1" flipV="1">
              <a:off x="5908040" y="369316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7" name="Straight Arrow Connector 26">
              <a:extLst>
                <a:ext uri="{FF2B5EF4-FFF2-40B4-BE49-F238E27FC236}">
                  <a16:creationId xmlns:a16="http://schemas.microsoft.com/office/drawing/2014/main" id="{E0B3D538-CD10-3B04-CF8D-5A5B7BC5BBA7}"/>
                </a:ext>
              </a:extLst>
            </p:cNvPr>
            <p:cNvCxnSpPr>
              <a:cxnSpLocks/>
            </p:cNvCxnSpPr>
            <p:nvPr/>
          </p:nvCxnSpPr>
          <p:spPr>
            <a:xfrm flipV="1">
              <a:off x="4124960" y="328168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aphicFrame>
          <p:nvGraphicFramePr>
            <p:cNvPr id="28" name="Object 27">
              <a:extLst>
                <a:ext uri="{FF2B5EF4-FFF2-40B4-BE49-F238E27FC236}">
                  <a16:creationId xmlns:a16="http://schemas.microsoft.com/office/drawing/2014/main" id="{412DE778-F141-AFE8-052C-A1B26962522E}"/>
                </a:ext>
              </a:extLst>
            </p:cNvPr>
            <p:cNvGraphicFramePr>
              <a:graphicFrameLocks noChangeAspect="1"/>
            </p:cNvGraphicFramePr>
            <p:nvPr>
              <p:extLst>
                <p:ext uri="{D42A27DB-BD31-4B8C-83A1-F6EECF244321}">
                  <p14:modId xmlns:p14="http://schemas.microsoft.com/office/powerpoint/2010/main" val="497379509"/>
                </p:ext>
              </p:extLst>
            </p:nvPr>
          </p:nvGraphicFramePr>
          <p:xfrm>
            <a:off x="4173220" y="4406375"/>
            <a:ext cx="177800" cy="292100"/>
          </p:xfrm>
          <a:graphic>
            <a:graphicData uri="http://schemas.openxmlformats.org/presentationml/2006/ole">
              <mc:AlternateContent xmlns:mc="http://schemas.openxmlformats.org/markup-compatibility/2006">
                <mc:Choice xmlns:v="urn:schemas-microsoft-com:vml" Requires="v">
                  <p:oleObj name="Equation" r:id="rId5" imgW="178477" imgH="292739" progId="Equation.DSMT4">
                    <p:embed/>
                  </p:oleObj>
                </mc:Choice>
                <mc:Fallback>
                  <p:oleObj name="Equation" r:id="rId5" imgW="178477" imgH="292739" progId="Equation.DSMT4">
                    <p:embed/>
                    <p:pic>
                      <p:nvPicPr>
                        <p:cNvPr id="12" name="Object 11">
                          <a:extLst>
                            <a:ext uri="{FF2B5EF4-FFF2-40B4-BE49-F238E27FC236}">
                              <a16:creationId xmlns:a16="http://schemas.microsoft.com/office/drawing/2014/main" id="{9E82E8CC-14B1-1011-05D0-097DB1FD7133}"/>
                            </a:ext>
                          </a:extLst>
                        </p:cNvPr>
                        <p:cNvPicPr/>
                        <p:nvPr/>
                      </p:nvPicPr>
                      <p:blipFill>
                        <a:blip r:embed="rId6"/>
                        <a:stretch>
                          <a:fillRect/>
                        </a:stretch>
                      </p:blipFill>
                      <p:spPr>
                        <a:xfrm>
                          <a:off x="4173220" y="4406375"/>
                          <a:ext cx="177800" cy="2921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85A4B02-D4AA-B7D0-F8B1-50F62030A0E5}"/>
                </a:ext>
              </a:extLst>
            </p:cNvPr>
            <p:cNvGraphicFramePr>
              <a:graphicFrameLocks noChangeAspect="1"/>
            </p:cNvGraphicFramePr>
            <p:nvPr>
              <p:extLst>
                <p:ext uri="{D42A27DB-BD31-4B8C-83A1-F6EECF244321}">
                  <p14:modId xmlns:p14="http://schemas.microsoft.com/office/powerpoint/2010/main" val="2302205183"/>
                </p:ext>
              </p:extLst>
            </p:nvPr>
          </p:nvGraphicFramePr>
          <p:xfrm>
            <a:off x="5521961" y="3406140"/>
            <a:ext cx="203200" cy="279400"/>
          </p:xfrm>
          <a:graphic>
            <a:graphicData uri="http://schemas.openxmlformats.org/presentationml/2006/ole">
              <mc:AlternateContent xmlns:mc="http://schemas.openxmlformats.org/markup-compatibility/2006">
                <mc:Choice xmlns:v="urn:schemas-microsoft-com:vml" Requires="v">
                  <p:oleObj name="Equation" r:id="rId7" imgW="203040" imgH="279360" progId="Equation.DSMT4">
                    <p:embed/>
                  </p:oleObj>
                </mc:Choice>
                <mc:Fallback>
                  <p:oleObj name="Equation" r:id="rId7" imgW="203040" imgH="279360" progId="Equation.DSMT4">
                    <p:embed/>
                    <p:pic>
                      <p:nvPicPr>
                        <p:cNvPr id="13" name="Object 12">
                          <a:extLst>
                            <a:ext uri="{FF2B5EF4-FFF2-40B4-BE49-F238E27FC236}">
                              <a16:creationId xmlns:a16="http://schemas.microsoft.com/office/drawing/2014/main" id="{FAE84948-52A8-72A9-1DED-44DBB38FF919}"/>
                            </a:ext>
                          </a:extLst>
                        </p:cNvPr>
                        <p:cNvPicPr/>
                        <p:nvPr/>
                      </p:nvPicPr>
                      <p:blipFill>
                        <a:blip r:embed="rId8"/>
                        <a:stretch>
                          <a:fillRect/>
                        </a:stretch>
                      </p:blipFill>
                      <p:spPr>
                        <a:xfrm>
                          <a:off x="5521961" y="3406140"/>
                          <a:ext cx="203200" cy="2794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DEADE17-4312-1D2B-4474-E66E5FCBFB3B}"/>
                </a:ext>
              </a:extLst>
            </p:cNvPr>
            <p:cNvGraphicFramePr>
              <a:graphicFrameLocks noChangeAspect="1"/>
            </p:cNvGraphicFramePr>
            <p:nvPr>
              <p:extLst>
                <p:ext uri="{D42A27DB-BD31-4B8C-83A1-F6EECF244321}">
                  <p14:modId xmlns:p14="http://schemas.microsoft.com/office/powerpoint/2010/main" val="194017566"/>
                </p:ext>
              </p:extLst>
            </p:nvPr>
          </p:nvGraphicFramePr>
          <p:xfrm>
            <a:off x="6119813" y="4221163"/>
            <a:ext cx="203200" cy="279400"/>
          </p:xfrm>
          <a:graphic>
            <a:graphicData uri="http://schemas.openxmlformats.org/presentationml/2006/ole">
              <mc:AlternateContent xmlns:mc="http://schemas.openxmlformats.org/markup-compatibility/2006">
                <mc:Choice xmlns:v="urn:schemas-microsoft-com:vml" Requires="v">
                  <p:oleObj name="Equation" r:id="rId9" imgW="203040" imgH="279360" progId="Equation.DSMT4">
                    <p:embed/>
                  </p:oleObj>
                </mc:Choice>
                <mc:Fallback>
                  <p:oleObj name="Equation" r:id="rId9" imgW="203040" imgH="279360" progId="Equation.DSMT4">
                    <p:embed/>
                    <p:pic>
                      <p:nvPicPr>
                        <p:cNvPr id="14" name="Object 13">
                          <a:extLst>
                            <a:ext uri="{FF2B5EF4-FFF2-40B4-BE49-F238E27FC236}">
                              <a16:creationId xmlns:a16="http://schemas.microsoft.com/office/drawing/2014/main" id="{700C6511-40AB-860A-EB90-7733C7783A43}"/>
                            </a:ext>
                          </a:extLst>
                        </p:cNvPr>
                        <p:cNvPicPr/>
                        <p:nvPr/>
                      </p:nvPicPr>
                      <p:blipFill>
                        <a:blip r:embed="rId10"/>
                        <a:stretch>
                          <a:fillRect/>
                        </a:stretch>
                      </p:blipFill>
                      <p:spPr>
                        <a:xfrm>
                          <a:off x="6119813" y="4221163"/>
                          <a:ext cx="203200" cy="2794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BB20931-1C95-07B1-23E0-E377485FA55C}"/>
                </a:ext>
              </a:extLst>
            </p:cNvPr>
            <p:cNvGraphicFramePr>
              <a:graphicFrameLocks noChangeAspect="1"/>
            </p:cNvGraphicFramePr>
            <p:nvPr>
              <p:extLst>
                <p:ext uri="{D42A27DB-BD31-4B8C-83A1-F6EECF244321}">
                  <p14:modId xmlns:p14="http://schemas.microsoft.com/office/powerpoint/2010/main" val="2278505555"/>
                </p:ext>
              </p:extLst>
            </p:nvPr>
          </p:nvGraphicFramePr>
          <p:xfrm>
            <a:off x="5828030" y="3912028"/>
            <a:ext cx="139700" cy="279400"/>
          </p:xfrm>
          <a:graphic>
            <a:graphicData uri="http://schemas.openxmlformats.org/presentationml/2006/ole">
              <mc:AlternateContent xmlns:mc="http://schemas.openxmlformats.org/markup-compatibility/2006">
                <mc:Choice xmlns:v="urn:schemas-microsoft-com:vml" Requires="v">
                  <p:oleObj name="Equation" r:id="rId11" imgW="139680" imgH="279360" progId="Equation.DSMT4">
                    <p:embed/>
                  </p:oleObj>
                </mc:Choice>
                <mc:Fallback>
                  <p:oleObj name="Equation" r:id="rId11" imgW="139680" imgH="279360" progId="Equation.DSMT4">
                    <p:embed/>
                    <p:pic>
                      <p:nvPicPr>
                        <p:cNvPr id="15" name="Object 14">
                          <a:extLst>
                            <a:ext uri="{FF2B5EF4-FFF2-40B4-BE49-F238E27FC236}">
                              <a16:creationId xmlns:a16="http://schemas.microsoft.com/office/drawing/2014/main" id="{82A0783D-1B56-044C-E907-890D2E50F1CB}"/>
                            </a:ext>
                          </a:extLst>
                        </p:cNvPr>
                        <p:cNvPicPr/>
                        <p:nvPr/>
                      </p:nvPicPr>
                      <p:blipFill>
                        <a:blip r:embed="rId12"/>
                        <a:stretch>
                          <a:fillRect/>
                        </a:stretch>
                      </p:blipFill>
                      <p:spPr>
                        <a:xfrm>
                          <a:off x="5828030" y="3912028"/>
                          <a:ext cx="139700" cy="2794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CC65D0DA-B9D4-5F17-F9B5-0BD1C982042D}"/>
                </a:ext>
              </a:extLst>
            </p:cNvPr>
            <p:cNvGraphicFramePr>
              <a:graphicFrameLocks noChangeAspect="1"/>
            </p:cNvGraphicFramePr>
            <p:nvPr>
              <p:extLst>
                <p:ext uri="{D42A27DB-BD31-4B8C-83A1-F6EECF244321}">
                  <p14:modId xmlns:p14="http://schemas.microsoft.com/office/powerpoint/2010/main" val="314626997"/>
                </p:ext>
              </p:extLst>
            </p:nvPr>
          </p:nvGraphicFramePr>
          <p:xfrm>
            <a:off x="4216399" y="3772328"/>
            <a:ext cx="139700" cy="279400"/>
          </p:xfrm>
          <a:graphic>
            <a:graphicData uri="http://schemas.openxmlformats.org/presentationml/2006/ole">
              <mc:AlternateContent xmlns:mc="http://schemas.openxmlformats.org/markup-compatibility/2006">
                <mc:Choice xmlns:v="urn:schemas-microsoft-com:vml" Requires="v">
                  <p:oleObj name="Equation" r:id="rId13" imgW="140335" imgH="279039" progId="Equation.DSMT4">
                    <p:embed/>
                  </p:oleObj>
                </mc:Choice>
                <mc:Fallback>
                  <p:oleObj name="Equation" r:id="rId13" imgW="140335" imgH="279039" progId="Equation.DSMT4">
                    <p:embed/>
                    <p:pic>
                      <p:nvPicPr>
                        <p:cNvPr id="16" name="Object 15">
                          <a:extLst>
                            <a:ext uri="{FF2B5EF4-FFF2-40B4-BE49-F238E27FC236}">
                              <a16:creationId xmlns:a16="http://schemas.microsoft.com/office/drawing/2014/main" id="{56B16B62-D765-ACEB-8FBB-AE1493A67D56}"/>
                            </a:ext>
                          </a:extLst>
                        </p:cNvPr>
                        <p:cNvPicPr/>
                        <p:nvPr/>
                      </p:nvPicPr>
                      <p:blipFill>
                        <a:blip r:embed="rId14"/>
                        <a:stretch>
                          <a:fillRect/>
                        </a:stretch>
                      </p:blipFill>
                      <p:spPr>
                        <a:xfrm>
                          <a:off x="4216399" y="3772328"/>
                          <a:ext cx="139700" cy="2794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24A429C0-F76D-B660-9C2C-38F59336FD95}"/>
                </a:ext>
              </a:extLst>
            </p:cNvPr>
            <p:cNvGraphicFramePr>
              <a:graphicFrameLocks noChangeAspect="1"/>
            </p:cNvGraphicFramePr>
            <p:nvPr>
              <p:extLst>
                <p:ext uri="{D42A27DB-BD31-4B8C-83A1-F6EECF244321}">
                  <p14:modId xmlns:p14="http://schemas.microsoft.com/office/powerpoint/2010/main" val="4118593966"/>
                </p:ext>
              </p:extLst>
            </p:nvPr>
          </p:nvGraphicFramePr>
          <p:xfrm>
            <a:off x="5167313" y="4548831"/>
            <a:ext cx="190500" cy="292100"/>
          </p:xfrm>
          <a:graphic>
            <a:graphicData uri="http://schemas.openxmlformats.org/presentationml/2006/ole">
              <mc:AlternateContent xmlns:mc="http://schemas.openxmlformats.org/markup-compatibility/2006">
                <mc:Choice xmlns:v="urn:schemas-microsoft-com:vml" Requires="v">
                  <p:oleObj name="Equation" r:id="rId15" imgW="190440" imgH="291960" progId="Equation.DSMT4">
                    <p:embed/>
                  </p:oleObj>
                </mc:Choice>
                <mc:Fallback>
                  <p:oleObj name="Equation" r:id="rId15" imgW="190440" imgH="291960" progId="Equation.DSMT4">
                    <p:embed/>
                    <p:pic>
                      <p:nvPicPr>
                        <p:cNvPr id="17" name="Object 16">
                          <a:extLst>
                            <a:ext uri="{FF2B5EF4-FFF2-40B4-BE49-F238E27FC236}">
                              <a16:creationId xmlns:a16="http://schemas.microsoft.com/office/drawing/2014/main" id="{3841C9D3-4AFD-0C8F-1481-ACBFA9C37032}"/>
                            </a:ext>
                          </a:extLst>
                        </p:cNvPr>
                        <p:cNvPicPr/>
                        <p:nvPr/>
                      </p:nvPicPr>
                      <p:blipFill>
                        <a:blip r:embed="rId16"/>
                        <a:stretch>
                          <a:fillRect/>
                        </a:stretch>
                      </p:blipFill>
                      <p:spPr>
                        <a:xfrm>
                          <a:off x="5167313" y="4548831"/>
                          <a:ext cx="190500" cy="292100"/>
                        </a:xfrm>
                        <a:prstGeom prst="rect">
                          <a:avLst/>
                        </a:prstGeom>
                      </p:spPr>
                    </p:pic>
                  </p:oleObj>
                </mc:Fallback>
              </mc:AlternateContent>
            </a:graphicData>
          </a:graphic>
        </p:graphicFrame>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2" name="Group 1">
            <a:extLst>
              <a:ext uri="{FF2B5EF4-FFF2-40B4-BE49-F238E27FC236}">
                <a16:creationId xmlns:a16="http://schemas.microsoft.com/office/drawing/2014/main" id="{7AAD2A54-F3E8-94F6-A421-0C74E4EB5750}"/>
              </a:ext>
            </a:extLst>
          </p:cNvPr>
          <p:cNvGrpSpPr/>
          <p:nvPr/>
        </p:nvGrpSpPr>
        <p:grpSpPr>
          <a:xfrm>
            <a:off x="861781" y="2727960"/>
            <a:ext cx="4429760" cy="1645920"/>
            <a:chOff x="2626360" y="3281680"/>
            <a:chExt cx="4429760" cy="1645920"/>
          </a:xfrm>
        </p:grpSpPr>
        <p:graphicFrame>
          <p:nvGraphicFramePr>
            <p:cNvPr id="3" name="Object 2">
              <a:extLst>
                <a:ext uri="{FF2B5EF4-FFF2-40B4-BE49-F238E27FC236}">
                  <a16:creationId xmlns:a16="http://schemas.microsoft.com/office/drawing/2014/main" id="{14F17E5E-0E34-76BF-1A0A-F43E7DCB62A2}"/>
                </a:ext>
              </a:extLst>
            </p:cNvPr>
            <p:cNvGraphicFramePr>
              <a:graphicFrameLocks noChangeAspect="1"/>
            </p:cNvGraphicFramePr>
            <p:nvPr>
              <p:extLst>
                <p:ext uri="{D42A27DB-BD31-4B8C-83A1-F6EECF244321}">
                  <p14:modId xmlns:p14="http://schemas.microsoft.com/office/powerpoint/2010/main" val="2273432470"/>
                </p:ext>
              </p:extLst>
            </p:nvPr>
          </p:nvGraphicFramePr>
          <p:xfrm>
            <a:off x="3863341" y="3556000"/>
            <a:ext cx="177800" cy="292100"/>
          </p:xfrm>
          <a:graphic>
            <a:graphicData uri="http://schemas.openxmlformats.org/presentationml/2006/ole">
              <mc:AlternateContent xmlns:mc="http://schemas.openxmlformats.org/markup-compatibility/2006">
                <mc:Choice xmlns:v="urn:schemas-microsoft-com:vml" Requires="v">
                  <p:oleObj name="Equation" r:id="rId3" imgW="177480" imgH="291960" progId="Equation.DSMT4">
                    <p:embed/>
                  </p:oleObj>
                </mc:Choice>
                <mc:Fallback>
                  <p:oleObj name="Equation" r:id="rId3" imgW="177480" imgH="291960" progId="Equation.DSMT4">
                    <p:embed/>
                    <p:pic>
                      <p:nvPicPr>
                        <p:cNvPr id="3" name="Object 2">
                          <a:extLst>
                            <a:ext uri="{FF2B5EF4-FFF2-40B4-BE49-F238E27FC236}">
                              <a16:creationId xmlns:a16="http://schemas.microsoft.com/office/drawing/2014/main" id="{76082BB6-017D-C009-D4F0-90F11985F37F}"/>
                            </a:ext>
                          </a:extLst>
                        </p:cNvPr>
                        <p:cNvPicPr/>
                        <p:nvPr/>
                      </p:nvPicPr>
                      <p:blipFill>
                        <a:blip r:embed="rId4"/>
                        <a:stretch>
                          <a:fillRect/>
                        </a:stretch>
                      </p:blipFill>
                      <p:spPr>
                        <a:xfrm>
                          <a:off x="3863341" y="3556000"/>
                          <a:ext cx="177800" cy="292100"/>
                        </a:xfrm>
                        <a:prstGeom prst="rect">
                          <a:avLst/>
                        </a:prstGeom>
                      </p:spPr>
                    </p:pic>
                  </p:oleObj>
                </mc:Fallback>
              </mc:AlternateContent>
            </a:graphicData>
          </a:graphic>
        </p:graphicFrame>
        <p:cxnSp>
          <p:nvCxnSpPr>
            <p:cNvPr id="4" name="Straight Arrow Connector 3">
              <a:extLst>
                <a:ext uri="{FF2B5EF4-FFF2-40B4-BE49-F238E27FC236}">
                  <a16:creationId xmlns:a16="http://schemas.microsoft.com/office/drawing/2014/main" id="{F6E9682D-4A80-2FC9-4951-B9525F419C82}"/>
                </a:ext>
              </a:extLst>
            </p:cNvPr>
            <p:cNvCxnSpPr/>
            <p:nvPr/>
          </p:nvCxnSpPr>
          <p:spPr>
            <a:xfrm>
              <a:off x="5770880" y="3281680"/>
              <a:ext cx="0" cy="54864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 name="Straight Connector 4">
              <a:extLst>
                <a:ext uri="{FF2B5EF4-FFF2-40B4-BE49-F238E27FC236}">
                  <a16:creationId xmlns:a16="http://schemas.microsoft.com/office/drawing/2014/main" id="{7DB5E573-322E-EB57-3CCC-53145916F4D0}"/>
                </a:ext>
              </a:extLst>
            </p:cNvPr>
            <p:cNvCxnSpPr/>
            <p:nvPr/>
          </p:nvCxnSpPr>
          <p:spPr>
            <a:xfrm>
              <a:off x="2626360" y="3281680"/>
              <a:ext cx="442976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Arrow Connector 5">
              <a:extLst>
                <a:ext uri="{FF2B5EF4-FFF2-40B4-BE49-F238E27FC236}">
                  <a16:creationId xmlns:a16="http://schemas.microsoft.com/office/drawing/2014/main" id="{A8B92A50-914B-D9E9-89BF-716831817B4C}"/>
                </a:ext>
              </a:extLst>
            </p:cNvPr>
            <p:cNvCxnSpPr>
              <a:cxnSpLocks/>
            </p:cNvCxnSpPr>
            <p:nvPr/>
          </p:nvCxnSpPr>
          <p:spPr>
            <a:xfrm rot="5400000">
              <a:off x="4262120" y="395224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 name="Straight Arrow Connector 6">
              <a:extLst>
                <a:ext uri="{FF2B5EF4-FFF2-40B4-BE49-F238E27FC236}">
                  <a16:creationId xmlns:a16="http://schemas.microsoft.com/office/drawing/2014/main" id="{1CA88C74-8547-817B-B8CD-C00D919E1212}"/>
                </a:ext>
              </a:extLst>
            </p:cNvPr>
            <p:cNvCxnSpPr/>
            <p:nvPr/>
          </p:nvCxnSpPr>
          <p:spPr>
            <a:xfrm>
              <a:off x="6055360" y="3830320"/>
              <a:ext cx="0" cy="109728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a:extLst>
                <a:ext uri="{FF2B5EF4-FFF2-40B4-BE49-F238E27FC236}">
                  <a16:creationId xmlns:a16="http://schemas.microsoft.com/office/drawing/2014/main" id="{C2AF8AD5-FF91-1BA8-45C1-6AC3781A6A95}"/>
                </a:ext>
              </a:extLst>
            </p:cNvPr>
            <p:cNvCxnSpPr>
              <a:cxnSpLocks/>
            </p:cNvCxnSpPr>
            <p:nvPr/>
          </p:nvCxnSpPr>
          <p:spPr>
            <a:xfrm rot="5400000">
              <a:off x="5222240" y="4089400"/>
              <a:ext cx="0" cy="16459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 name="Straight Arrow Connector 8">
              <a:extLst>
                <a:ext uri="{FF2B5EF4-FFF2-40B4-BE49-F238E27FC236}">
                  <a16:creationId xmlns:a16="http://schemas.microsoft.com/office/drawing/2014/main" id="{A3424125-9388-2024-52CB-4689AC916B73}"/>
                </a:ext>
              </a:extLst>
            </p:cNvPr>
            <p:cNvCxnSpPr>
              <a:cxnSpLocks/>
            </p:cNvCxnSpPr>
            <p:nvPr/>
          </p:nvCxnSpPr>
          <p:spPr>
            <a:xfrm flipV="1">
              <a:off x="4399280" y="408940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 name="Straight Arrow Connector 9">
              <a:extLst>
                <a:ext uri="{FF2B5EF4-FFF2-40B4-BE49-F238E27FC236}">
                  <a16:creationId xmlns:a16="http://schemas.microsoft.com/office/drawing/2014/main" id="{30E45DE2-57E0-0618-0C18-8F4825814C06}"/>
                </a:ext>
              </a:extLst>
            </p:cNvPr>
            <p:cNvCxnSpPr>
              <a:cxnSpLocks/>
            </p:cNvCxnSpPr>
            <p:nvPr/>
          </p:nvCxnSpPr>
          <p:spPr>
            <a:xfrm rot="5400000" flipH="1" flipV="1">
              <a:off x="5908040" y="369316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 name="Straight Arrow Connector 10">
              <a:extLst>
                <a:ext uri="{FF2B5EF4-FFF2-40B4-BE49-F238E27FC236}">
                  <a16:creationId xmlns:a16="http://schemas.microsoft.com/office/drawing/2014/main" id="{1A08C0D9-9C5A-7C38-AE40-98B361E5827E}"/>
                </a:ext>
              </a:extLst>
            </p:cNvPr>
            <p:cNvCxnSpPr>
              <a:cxnSpLocks/>
            </p:cNvCxnSpPr>
            <p:nvPr/>
          </p:nvCxnSpPr>
          <p:spPr>
            <a:xfrm flipV="1">
              <a:off x="4124960" y="328168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aphicFrame>
          <p:nvGraphicFramePr>
            <p:cNvPr id="12" name="Object 11">
              <a:extLst>
                <a:ext uri="{FF2B5EF4-FFF2-40B4-BE49-F238E27FC236}">
                  <a16:creationId xmlns:a16="http://schemas.microsoft.com/office/drawing/2014/main" id="{54B05379-3B5E-33A3-5E90-0F5BF48992B2}"/>
                </a:ext>
              </a:extLst>
            </p:cNvPr>
            <p:cNvGraphicFramePr>
              <a:graphicFrameLocks noChangeAspect="1"/>
            </p:cNvGraphicFramePr>
            <p:nvPr>
              <p:extLst>
                <p:ext uri="{D42A27DB-BD31-4B8C-83A1-F6EECF244321}">
                  <p14:modId xmlns:p14="http://schemas.microsoft.com/office/powerpoint/2010/main" val="497379509"/>
                </p:ext>
              </p:extLst>
            </p:nvPr>
          </p:nvGraphicFramePr>
          <p:xfrm>
            <a:off x="4173220" y="4406375"/>
            <a:ext cx="177800" cy="292100"/>
          </p:xfrm>
          <a:graphic>
            <a:graphicData uri="http://schemas.openxmlformats.org/presentationml/2006/ole">
              <mc:AlternateContent xmlns:mc="http://schemas.openxmlformats.org/markup-compatibility/2006">
                <mc:Choice xmlns:v="urn:schemas-microsoft-com:vml" Requires="v">
                  <p:oleObj name="Equation" r:id="rId5" imgW="178477" imgH="292739" progId="Equation.DSMT4">
                    <p:embed/>
                  </p:oleObj>
                </mc:Choice>
                <mc:Fallback>
                  <p:oleObj name="Equation" r:id="rId5" imgW="178477" imgH="292739" progId="Equation.DSMT4">
                    <p:embed/>
                    <p:pic>
                      <p:nvPicPr>
                        <p:cNvPr id="12" name="Object 11">
                          <a:extLst>
                            <a:ext uri="{FF2B5EF4-FFF2-40B4-BE49-F238E27FC236}">
                              <a16:creationId xmlns:a16="http://schemas.microsoft.com/office/drawing/2014/main" id="{9E82E8CC-14B1-1011-05D0-097DB1FD7133}"/>
                            </a:ext>
                          </a:extLst>
                        </p:cNvPr>
                        <p:cNvPicPr/>
                        <p:nvPr/>
                      </p:nvPicPr>
                      <p:blipFill>
                        <a:blip r:embed="rId6"/>
                        <a:stretch>
                          <a:fillRect/>
                        </a:stretch>
                      </p:blipFill>
                      <p:spPr>
                        <a:xfrm>
                          <a:off x="4173220" y="4406375"/>
                          <a:ext cx="177800" cy="2921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D877D5E-9A86-CA52-088C-6013D149380E}"/>
                </a:ext>
              </a:extLst>
            </p:cNvPr>
            <p:cNvGraphicFramePr>
              <a:graphicFrameLocks noChangeAspect="1"/>
            </p:cNvGraphicFramePr>
            <p:nvPr>
              <p:extLst>
                <p:ext uri="{D42A27DB-BD31-4B8C-83A1-F6EECF244321}">
                  <p14:modId xmlns:p14="http://schemas.microsoft.com/office/powerpoint/2010/main" val="2302205183"/>
                </p:ext>
              </p:extLst>
            </p:nvPr>
          </p:nvGraphicFramePr>
          <p:xfrm>
            <a:off x="5521961" y="3406140"/>
            <a:ext cx="203200" cy="279400"/>
          </p:xfrm>
          <a:graphic>
            <a:graphicData uri="http://schemas.openxmlformats.org/presentationml/2006/ole">
              <mc:AlternateContent xmlns:mc="http://schemas.openxmlformats.org/markup-compatibility/2006">
                <mc:Choice xmlns:v="urn:schemas-microsoft-com:vml" Requires="v">
                  <p:oleObj name="Equation" r:id="rId7" imgW="203040" imgH="279360" progId="Equation.DSMT4">
                    <p:embed/>
                  </p:oleObj>
                </mc:Choice>
                <mc:Fallback>
                  <p:oleObj name="Equation" r:id="rId7" imgW="203040" imgH="279360" progId="Equation.DSMT4">
                    <p:embed/>
                    <p:pic>
                      <p:nvPicPr>
                        <p:cNvPr id="13" name="Object 12">
                          <a:extLst>
                            <a:ext uri="{FF2B5EF4-FFF2-40B4-BE49-F238E27FC236}">
                              <a16:creationId xmlns:a16="http://schemas.microsoft.com/office/drawing/2014/main" id="{FAE84948-52A8-72A9-1DED-44DBB38FF919}"/>
                            </a:ext>
                          </a:extLst>
                        </p:cNvPr>
                        <p:cNvPicPr/>
                        <p:nvPr/>
                      </p:nvPicPr>
                      <p:blipFill>
                        <a:blip r:embed="rId8"/>
                        <a:stretch>
                          <a:fillRect/>
                        </a:stretch>
                      </p:blipFill>
                      <p:spPr>
                        <a:xfrm>
                          <a:off x="5521961" y="3406140"/>
                          <a:ext cx="203200" cy="279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33E0926-69FE-B56C-DD2C-8AD7DBDDBBD1}"/>
                </a:ext>
              </a:extLst>
            </p:cNvPr>
            <p:cNvGraphicFramePr>
              <a:graphicFrameLocks noChangeAspect="1"/>
            </p:cNvGraphicFramePr>
            <p:nvPr>
              <p:extLst>
                <p:ext uri="{D42A27DB-BD31-4B8C-83A1-F6EECF244321}">
                  <p14:modId xmlns:p14="http://schemas.microsoft.com/office/powerpoint/2010/main" val="194017566"/>
                </p:ext>
              </p:extLst>
            </p:nvPr>
          </p:nvGraphicFramePr>
          <p:xfrm>
            <a:off x="6119813" y="4221163"/>
            <a:ext cx="203200" cy="279400"/>
          </p:xfrm>
          <a:graphic>
            <a:graphicData uri="http://schemas.openxmlformats.org/presentationml/2006/ole">
              <mc:AlternateContent xmlns:mc="http://schemas.openxmlformats.org/markup-compatibility/2006">
                <mc:Choice xmlns:v="urn:schemas-microsoft-com:vml" Requires="v">
                  <p:oleObj name="Equation" r:id="rId9" imgW="203040" imgH="279360" progId="Equation.DSMT4">
                    <p:embed/>
                  </p:oleObj>
                </mc:Choice>
                <mc:Fallback>
                  <p:oleObj name="Equation" r:id="rId9" imgW="203040" imgH="279360" progId="Equation.DSMT4">
                    <p:embed/>
                    <p:pic>
                      <p:nvPicPr>
                        <p:cNvPr id="14" name="Object 13">
                          <a:extLst>
                            <a:ext uri="{FF2B5EF4-FFF2-40B4-BE49-F238E27FC236}">
                              <a16:creationId xmlns:a16="http://schemas.microsoft.com/office/drawing/2014/main" id="{700C6511-40AB-860A-EB90-7733C7783A43}"/>
                            </a:ext>
                          </a:extLst>
                        </p:cNvPr>
                        <p:cNvPicPr/>
                        <p:nvPr/>
                      </p:nvPicPr>
                      <p:blipFill>
                        <a:blip r:embed="rId10"/>
                        <a:stretch>
                          <a:fillRect/>
                        </a:stretch>
                      </p:blipFill>
                      <p:spPr>
                        <a:xfrm>
                          <a:off x="6119813" y="4221163"/>
                          <a:ext cx="2032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84B3095-FCA0-6D96-D6FB-7344BCC95D4E}"/>
                </a:ext>
              </a:extLst>
            </p:cNvPr>
            <p:cNvGraphicFramePr>
              <a:graphicFrameLocks noChangeAspect="1"/>
            </p:cNvGraphicFramePr>
            <p:nvPr>
              <p:extLst>
                <p:ext uri="{D42A27DB-BD31-4B8C-83A1-F6EECF244321}">
                  <p14:modId xmlns:p14="http://schemas.microsoft.com/office/powerpoint/2010/main" val="2278505555"/>
                </p:ext>
              </p:extLst>
            </p:nvPr>
          </p:nvGraphicFramePr>
          <p:xfrm>
            <a:off x="5828030" y="3912028"/>
            <a:ext cx="139700" cy="279400"/>
          </p:xfrm>
          <a:graphic>
            <a:graphicData uri="http://schemas.openxmlformats.org/presentationml/2006/ole">
              <mc:AlternateContent xmlns:mc="http://schemas.openxmlformats.org/markup-compatibility/2006">
                <mc:Choice xmlns:v="urn:schemas-microsoft-com:vml" Requires="v">
                  <p:oleObj name="Equation" r:id="rId11" imgW="139680" imgH="279360" progId="Equation.DSMT4">
                    <p:embed/>
                  </p:oleObj>
                </mc:Choice>
                <mc:Fallback>
                  <p:oleObj name="Equation" r:id="rId11" imgW="139680" imgH="279360" progId="Equation.DSMT4">
                    <p:embed/>
                    <p:pic>
                      <p:nvPicPr>
                        <p:cNvPr id="15" name="Object 14">
                          <a:extLst>
                            <a:ext uri="{FF2B5EF4-FFF2-40B4-BE49-F238E27FC236}">
                              <a16:creationId xmlns:a16="http://schemas.microsoft.com/office/drawing/2014/main" id="{82A0783D-1B56-044C-E907-890D2E50F1CB}"/>
                            </a:ext>
                          </a:extLst>
                        </p:cNvPr>
                        <p:cNvPicPr/>
                        <p:nvPr/>
                      </p:nvPicPr>
                      <p:blipFill>
                        <a:blip r:embed="rId12"/>
                        <a:stretch>
                          <a:fillRect/>
                        </a:stretch>
                      </p:blipFill>
                      <p:spPr>
                        <a:xfrm>
                          <a:off x="5828030" y="3912028"/>
                          <a:ext cx="139700" cy="2794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F888703-7EE5-5136-6F85-418993479AAE}"/>
                </a:ext>
              </a:extLst>
            </p:cNvPr>
            <p:cNvGraphicFramePr>
              <a:graphicFrameLocks noChangeAspect="1"/>
            </p:cNvGraphicFramePr>
            <p:nvPr>
              <p:extLst>
                <p:ext uri="{D42A27DB-BD31-4B8C-83A1-F6EECF244321}">
                  <p14:modId xmlns:p14="http://schemas.microsoft.com/office/powerpoint/2010/main" val="314626997"/>
                </p:ext>
              </p:extLst>
            </p:nvPr>
          </p:nvGraphicFramePr>
          <p:xfrm>
            <a:off x="4216399" y="3772328"/>
            <a:ext cx="139700" cy="279400"/>
          </p:xfrm>
          <a:graphic>
            <a:graphicData uri="http://schemas.openxmlformats.org/presentationml/2006/ole">
              <mc:AlternateContent xmlns:mc="http://schemas.openxmlformats.org/markup-compatibility/2006">
                <mc:Choice xmlns:v="urn:schemas-microsoft-com:vml" Requires="v">
                  <p:oleObj name="Equation" r:id="rId13" imgW="140335" imgH="279039" progId="Equation.DSMT4">
                    <p:embed/>
                  </p:oleObj>
                </mc:Choice>
                <mc:Fallback>
                  <p:oleObj name="Equation" r:id="rId13" imgW="140335" imgH="279039" progId="Equation.DSMT4">
                    <p:embed/>
                    <p:pic>
                      <p:nvPicPr>
                        <p:cNvPr id="16" name="Object 15">
                          <a:extLst>
                            <a:ext uri="{FF2B5EF4-FFF2-40B4-BE49-F238E27FC236}">
                              <a16:creationId xmlns:a16="http://schemas.microsoft.com/office/drawing/2014/main" id="{56B16B62-D765-ACEB-8FBB-AE1493A67D56}"/>
                            </a:ext>
                          </a:extLst>
                        </p:cNvPr>
                        <p:cNvPicPr/>
                        <p:nvPr/>
                      </p:nvPicPr>
                      <p:blipFill>
                        <a:blip r:embed="rId14"/>
                        <a:stretch>
                          <a:fillRect/>
                        </a:stretch>
                      </p:blipFill>
                      <p:spPr>
                        <a:xfrm>
                          <a:off x="4216399" y="3772328"/>
                          <a:ext cx="139700" cy="279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B8524A0-42A8-7293-7A9A-7C6A65F0ADD4}"/>
                </a:ext>
              </a:extLst>
            </p:cNvPr>
            <p:cNvGraphicFramePr>
              <a:graphicFrameLocks noChangeAspect="1"/>
            </p:cNvGraphicFramePr>
            <p:nvPr>
              <p:extLst>
                <p:ext uri="{D42A27DB-BD31-4B8C-83A1-F6EECF244321}">
                  <p14:modId xmlns:p14="http://schemas.microsoft.com/office/powerpoint/2010/main" val="4118593966"/>
                </p:ext>
              </p:extLst>
            </p:nvPr>
          </p:nvGraphicFramePr>
          <p:xfrm>
            <a:off x="5167313" y="4548831"/>
            <a:ext cx="190500" cy="292100"/>
          </p:xfrm>
          <a:graphic>
            <a:graphicData uri="http://schemas.openxmlformats.org/presentationml/2006/ole">
              <mc:AlternateContent xmlns:mc="http://schemas.openxmlformats.org/markup-compatibility/2006">
                <mc:Choice xmlns:v="urn:schemas-microsoft-com:vml" Requires="v">
                  <p:oleObj name="Equation" r:id="rId15" imgW="190440" imgH="291960" progId="Equation.DSMT4">
                    <p:embed/>
                  </p:oleObj>
                </mc:Choice>
                <mc:Fallback>
                  <p:oleObj name="Equation" r:id="rId15" imgW="190440" imgH="291960" progId="Equation.DSMT4">
                    <p:embed/>
                    <p:pic>
                      <p:nvPicPr>
                        <p:cNvPr id="17" name="Object 16">
                          <a:extLst>
                            <a:ext uri="{FF2B5EF4-FFF2-40B4-BE49-F238E27FC236}">
                              <a16:creationId xmlns:a16="http://schemas.microsoft.com/office/drawing/2014/main" id="{3841C9D3-4AFD-0C8F-1481-ACBFA9C37032}"/>
                            </a:ext>
                          </a:extLst>
                        </p:cNvPr>
                        <p:cNvPicPr/>
                        <p:nvPr/>
                      </p:nvPicPr>
                      <p:blipFill>
                        <a:blip r:embed="rId16"/>
                        <a:stretch>
                          <a:fillRect/>
                        </a:stretch>
                      </p:blipFill>
                      <p:spPr>
                        <a:xfrm>
                          <a:off x="5167313" y="4548831"/>
                          <a:ext cx="190500" cy="292100"/>
                        </a:xfrm>
                        <a:prstGeom prst="rect">
                          <a:avLst/>
                        </a:prstGeom>
                      </p:spPr>
                    </p:pic>
                  </p:oleObj>
                </mc:Fallback>
              </mc:AlternateContent>
            </a:graphicData>
          </a:graphic>
        </p:graphicFrame>
      </p:grpSp>
      <p:sp>
        <p:nvSpPr>
          <p:cNvPr id="419" name="Google Shape;419;p31"/>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b="1" u="sng">
                <a:solidFill>
                  <a:schemeClr val="accent6"/>
                </a:solidFill>
              </a:rPr>
              <a:t>How many more miles</a:t>
            </a:r>
            <a:r>
              <a:rPr lang="en-US"/>
              <a:t> did he drive by taking the detour than if he could have stayed on the highway?</a:t>
            </a:r>
            <a:endParaRPr/>
          </a:p>
        </p:txBody>
      </p:sp>
      <p:pic>
        <p:nvPicPr>
          <p:cNvPr id="420" name="Google Shape;420;p31"/>
          <p:cNvPicPr preferRelativeResize="0"/>
          <p:nvPr/>
        </p:nvPicPr>
        <p:blipFill rotWithShape="1">
          <a:blip r:embed="rId17">
            <a:alphaModFix/>
          </a:blip>
          <a:srcRect/>
          <a:stretch/>
        </p:blipFill>
        <p:spPr>
          <a:xfrm>
            <a:off x="6461760" y="2929728"/>
            <a:ext cx="1447800" cy="292100"/>
          </a:xfrm>
          <a:prstGeom prst="rect">
            <a:avLst/>
          </a:prstGeom>
          <a:noFill/>
          <a:ln>
            <a:noFill/>
          </a:ln>
        </p:spPr>
      </p:pic>
      <p:sp>
        <p:nvSpPr>
          <p:cNvPr id="421" name="Google Shape;42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4 – Steps 3-4)</a:t>
            </a:r>
            <a:endParaRPr/>
          </a:p>
        </p:txBody>
      </p:sp>
      <p:sp>
        <p:nvSpPr>
          <p:cNvPr id="422" name="Google Shape;422;p31"/>
          <p:cNvSpPr/>
          <p:nvPr/>
        </p:nvSpPr>
        <p:spPr>
          <a:xfrm>
            <a:off x="7548880" y="2855062"/>
            <a:ext cx="429982" cy="43931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3" name="Google Shape;423;p31"/>
          <p:cNvPicPr preferRelativeResize="0"/>
          <p:nvPr/>
        </p:nvPicPr>
        <p:blipFill rotWithShape="1">
          <a:blip r:embed="rId18">
            <a:alphaModFix/>
          </a:blip>
          <a:srcRect/>
          <a:stretch/>
        </p:blipFill>
        <p:spPr>
          <a:xfrm>
            <a:off x="5835101" y="2426678"/>
            <a:ext cx="2908300" cy="368300"/>
          </a:xfrm>
          <a:prstGeom prst="rect">
            <a:avLst/>
          </a:prstGeom>
          <a:noFill/>
          <a:ln>
            <a:noFill/>
          </a:ln>
        </p:spPr>
      </p:pic>
      <p:pic>
        <p:nvPicPr>
          <p:cNvPr id="440" name="Google Shape;440;p31"/>
          <p:cNvPicPr preferRelativeResize="0"/>
          <p:nvPr/>
        </p:nvPicPr>
        <p:blipFill rotWithShape="1">
          <a:blip r:embed="rId19">
            <a:alphaModFix/>
          </a:blip>
          <a:srcRect/>
          <a:stretch/>
        </p:blipFill>
        <p:spPr>
          <a:xfrm>
            <a:off x="3068319" y="2368485"/>
            <a:ext cx="190500" cy="29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 One employee earns </a:t>
            </a:r>
            <a:r>
              <a:rPr lang="en-US" b="1" u="sng">
                <a:solidFill>
                  <a:schemeClr val="accent4"/>
                </a:solidFill>
              </a:rPr>
              <a:t>$7.50 per hour</a:t>
            </a:r>
            <a:r>
              <a:rPr lang="en-US"/>
              <a:t>…worked…: </a:t>
            </a:r>
            <a:br>
              <a:rPr lang="en-US"/>
            </a:br>
            <a:r>
              <a:rPr lang="en-US" b="1" u="sng">
                <a:solidFill>
                  <a:schemeClr val="accent4"/>
                </a:solidFill>
              </a:rPr>
              <a:t>7.25 hours</a:t>
            </a:r>
            <a:r>
              <a:rPr lang="en-US"/>
              <a:t> on Mon., </a:t>
            </a:r>
            <a:r>
              <a:rPr lang="en-US" b="1" u="sng">
                <a:solidFill>
                  <a:schemeClr val="accent4"/>
                </a:solidFill>
              </a:rPr>
              <a:t>6.75 hours</a:t>
            </a:r>
            <a:r>
              <a:rPr lang="en-US"/>
              <a:t> on Tues., </a:t>
            </a:r>
            <a:r>
              <a:rPr lang="en-US" b="1" u="sng">
                <a:solidFill>
                  <a:schemeClr val="accent4"/>
                </a:solidFill>
              </a:rPr>
              <a:t>9.25 hours</a:t>
            </a:r>
            <a:r>
              <a:rPr lang="en-US"/>
              <a:t> on Thurs., and </a:t>
            </a:r>
            <a:r>
              <a:rPr lang="en-US" b="1" u="sng">
                <a:solidFill>
                  <a:schemeClr val="accent4"/>
                </a:solidFill>
              </a:rPr>
              <a:t>8.5 hours</a:t>
            </a:r>
            <a:r>
              <a:rPr lang="en-US"/>
              <a:t> on Fri. …the best estimate for the </a:t>
            </a:r>
            <a:r>
              <a:rPr lang="en-US" b="1" u="sng">
                <a:solidFill>
                  <a:schemeClr val="accent6"/>
                </a:solidFill>
              </a:rPr>
              <a:t>employee’s pay</a:t>
            </a:r>
            <a:r>
              <a:rPr lang="en-US"/>
              <a:t> …?</a:t>
            </a:r>
            <a:endParaRPr/>
          </a:p>
        </p:txBody>
      </p:sp>
      <p:sp>
        <p:nvSpPr>
          <p:cNvPr id="446" name="Google Shape;44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5)</a:t>
            </a:r>
            <a:endParaRPr/>
          </a:p>
        </p:txBody>
      </p:sp>
      <p:sp>
        <p:nvSpPr>
          <p:cNvPr id="447" name="Google Shape;447;p32"/>
          <p:cNvSpPr/>
          <p:nvPr/>
        </p:nvSpPr>
        <p:spPr>
          <a:xfrm>
            <a:off x="5599110" y="4320753"/>
            <a:ext cx="2086930" cy="444934"/>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8" name="Google Shape;448;p32"/>
          <p:cNvPicPr preferRelativeResize="0"/>
          <p:nvPr/>
        </p:nvPicPr>
        <p:blipFill rotWithShape="1">
          <a:blip r:embed="rId3">
            <a:alphaModFix/>
          </a:blip>
          <a:srcRect/>
          <a:stretch/>
        </p:blipFill>
        <p:spPr>
          <a:xfrm>
            <a:off x="5648412" y="3803498"/>
            <a:ext cx="2565400" cy="952500"/>
          </a:xfrm>
          <a:prstGeom prst="rect">
            <a:avLst/>
          </a:prstGeom>
          <a:noFill/>
          <a:ln>
            <a:noFill/>
          </a:ln>
        </p:spPr>
      </p:pic>
      <p:pic>
        <p:nvPicPr>
          <p:cNvPr id="449" name="Google Shape;449;p32"/>
          <p:cNvPicPr preferRelativeResize="0"/>
          <p:nvPr/>
        </p:nvPicPr>
        <p:blipFill rotWithShape="1">
          <a:blip r:embed="rId4">
            <a:alphaModFix/>
          </a:blip>
          <a:srcRect/>
          <a:stretch/>
        </p:blipFill>
        <p:spPr>
          <a:xfrm>
            <a:off x="3973285" y="2724686"/>
            <a:ext cx="1168400" cy="2400300"/>
          </a:xfrm>
          <a:prstGeom prst="rect">
            <a:avLst/>
          </a:prstGeom>
          <a:noFill/>
          <a:ln>
            <a:noFill/>
          </a:ln>
        </p:spPr>
      </p:pic>
      <p:pic>
        <p:nvPicPr>
          <p:cNvPr id="450" name="Google Shape;450;p32"/>
          <p:cNvPicPr preferRelativeResize="0"/>
          <p:nvPr/>
        </p:nvPicPr>
        <p:blipFill rotWithShape="1">
          <a:blip r:embed="rId5">
            <a:alphaModFix/>
          </a:blip>
          <a:srcRect/>
          <a:stretch/>
        </p:blipFill>
        <p:spPr>
          <a:xfrm>
            <a:off x="5696672" y="2805966"/>
            <a:ext cx="2628900" cy="850900"/>
          </a:xfrm>
          <a:prstGeom prst="rect">
            <a:avLst/>
          </a:prstGeom>
          <a:noFill/>
          <a:ln>
            <a:noFill/>
          </a:ln>
        </p:spPr>
      </p:pic>
      <p:pic>
        <p:nvPicPr>
          <p:cNvPr id="451" name="Google Shape;451;p32"/>
          <p:cNvPicPr preferRelativeResize="0"/>
          <p:nvPr/>
        </p:nvPicPr>
        <p:blipFill rotWithShape="1">
          <a:blip r:embed="rId6">
            <a:alphaModFix/>
          </a:blip>
          <a:srcRect/>
          <a:stretch/>
        </p:blipFill>
        <p:spPr>
          <a:xfrm>
            <a:off x="1080003" y="3275866"/>
            <a:ext cx="2184400" cy="38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263515480d8_0_222" descr="A pixelated video game characters&#10;&#10;Description automatically generated"/>
          <p:cNvPicPr preferRelativeResize="0"/>
          <p:nvPr/>
        </p:nvPicPr>
        <p:blipFill rotWithShape="1">
          <a:blip r:embed="rId3">
            <a:alphaModFix/>
          </a:blip>
          <a:srcRect/>
          <a:stretch/>
        </p:blipFill>
        <p:spPr>
          <a:xfrm>
            <a:off x="1022066" y="345220"/>
            <a:ext cx="2439378" cy="3362094"/>
          </a:xfrm>
          <a:prstGeom prst="rect">
            <a:avLst/>
          </a:prstGeom>
          <a:noFill/>
          <a:ln>
            <a:noFill/>
          </a:ln>
          <a:effectLst>
            <a:outerShdw blurRad="76200" sy="23000" kx="1200090" algn="br" rotWithShape="0">
              <a:srgbClr val="000000">
                <a:alpha val="20000"/>
              </a:srgbClr>
            </a:outerShdw>
          </a:effectLst>
        </p:spPr>
      </p:pic>
      <p:sp>
        <p:nvSpPr>
          <p:cNvPr id="457" name="Google Shape;457;g263515480d8_0_222"/>
          <p:cNvSpPr txBox="1">
            <a:spLocks noGrp="1"/>
          </p:cNvSpPr>
          <p:nvPr>
            <p:ph type="ctrTitle"/>
          </p:nvPr>
        </p:nvSpPr>
        <p:spPr>
          <a:xfrm>
            <a:off x="2949300" y="1454050"/>
            <a:ext cx="5988000" cy="78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5000" b="1">
                <a:solidFill>
                  <a:schemeClr val="lt1"/>
                </a:solidFill>
                <a:latin typeface="Calibri"/>
                <a:ea typeface="Calibri"/>
                <a:cs typeface="Calibri"/>
                <a:sym typeface="Calibri"/>
              </a:rPr>
              <a:t>You Powered Up!</a:t>
            </a:r>
            <a:endParaRPr sz="5000" b="1">
              <a:solidFill>
                <a:schemeClr val="lt1"/>
              </a:solidFill>
              <a:latin typeface="Calibri"/>
              <a:ea typeface="Calibri"/>
              <a:cs typeface="Calibri"/>
              <a:sym typeface="Calibri"/>
            </a:endParaRPr>
          </a:p>
        </p:txBody>
      </p:sp>
      <p:sp>
        <p:nvSpPr>
          <p:cNvPr id="458" name="Google Shape;458;g263515480d8_0_222"/>
          <p:cNvSpPr txBox="1">
            <a:spLocks noGrp="1"/>
          </p:cNvSpPr>
          <p:nvPr>
            <p:ph type="subTitle" idx="1"/>
          </p:nvPr>
        </p:nvSpPr>
        <p:spPr>
          <a:xfrm>
            <a:off x="3297900" y="2293826"/>
            <a:ext cx="5290800" cy="91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2600"/>
              <a:buNone/>
            </a:pPr>
            <a:r>
              <a:rPr lang="en-US" b="1">
                <a:solidFill>
                  <a:schemeClr val="lt1"/>
                </a:solidFill>
                <a:latin typeface="Calibri"/>
                <a:ea typeface="Calibri"/>
                <a:cs typeface="Calibri"/>
                <a:sym typeface="Calibri"/>
              </a:rPr>
              <a:t>Achievement Unlocked:</a:t>
            </a:r>
            <a:br>
              <a:rPr lang="en-US">
                <a:solidFill>
                  <a:schemeClr val="lt1"/>
                </a:solidFill>
                <a:latin typeface="Calibri"/>
                <a:ea typeface="Calibri"/>
                <a:cs typeface="Calibri"/>
                <a:sym typeface="Calibri"/>
              </a:rPr>
            </a:br>
            <a:r>
              <a:rPr lang="en-US" sz="3600" i="1"/>
              <a:t>Story Problems</a:t>
            </a:r>
            <a:endParaRPr i="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63515480d8_0_10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Essential Question</a:t>
            </a:r>
            <a:endParaRPr/>
          </a:p>
        </p:txBody>
      </p:sp>
      <p:sp>
        <p:nvSpPr>
          <p:cNvPr id="135" name="Google Shape;135;g263515480d8_0_10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How can I increase my ACT score?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141" name="Google Shape;141;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Identify and algebraically represent critical information from a story problem.</a:t>
            </a:r>
            <a:endParaRPr/>
          </a:p>
          <a:p>
            <a:pPr marL="457200" lvl="0" indent="-457200" algn="l" rtl="0">
              <a:lnSpc>
                <a:spcPct val="115000"/>
              </a:lnSpc>
              <a:spcBef>
                <a:spcPts val="1200"/>
              </a:spcBef>
              <a:spcAft>
                <a:spcPts val="1200"/>
              </a:spcAft>
              <a:buSzPts val="2600"/>
              <a:buChar char="●"/>
            </a:pPr>
            <a:r>
              <a:rPr lang="en-US"/>
              <a:t>Apply problem-solving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Making Story Problems Less Scary</a:t>
            </a:r>
            <a:endParaRPr/>
          </a:p>
        </p:txBody>
      </p:sp>
      <p:sp>
        <p:nvSpPr>
          <p:cNvPr id="147" name="Google Shape;14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Math problems hidden in a paragraph can feel quite intimidating; however, that is how and where we see math in the real-world.</a:t>
            </a:r>
            <a:endParaRPr/>
          </a:p>
          <a:p>
            <a:pPr marL="457200" lvl="0" indent="-393700" algn="l" rtl="0">
              <a:lnSpc>
                <a:spcPct val="115000"/>
              </a:lnSpc>
              <a:spcBef>
                <a:spcPts val="0"/>
              </a:spcBef>
              <a:spcAft>
                <a:spcPts val="0"/>
              </a:spcAft>
              <a:buClr>
                <a:schemeClr val="lt1"/>
              </a:buClr>
              <a:buSzPts val="2600"/>
              <a:buFont typeface="Calibri"/>
              <a:buChar char="●"/>
            </a:pPr>
            <a:r>
              <a:rPr lang="en-US"/>
              <a:t>There are not many equations floating around, so we need to be problem-solvers and to be able to look at a situation and identify the critical information.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53" name="Google Shape;15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77850" lvl="0" indent="-514350" algn="l" rtl="0">
              <a:lnSpc>
                <a:spcPct val="115000"/>
              </a:lnSpc>
              <a:spcBef>
                <a:spcPts val="0"/>
              </a:spcBef>
              <a:spcAft>
                <a:spcPts val="0"/>
              </a:spcAft>
              <a:buSzPts val="2600"/>
              <a:buFont typeface="Arial"/>
              <a:buAutoNum type="arabicParenR"/>
            </a:pPr>
            <a:r>
              <a:rPr lang="en-US"/>
              <a:t>Draw a Quick Sketch?</a:t>
            </a:r>
            <a:endParaRPr/>
          </a:p>
          <a:p>
            <a:pPr marL="577850" lvl="0" indent="-514350" algn="l" rtl="0">
              <a:lnSpc>
                <a:spcPct val="115000"/>
              </a:lnSpc>
              <a:spcBef>
                <a:spcPts val="0"/>
              </a:spcBef>
              <a:spcAft>
                <a:spcPts val="0"/>
              </a:spcAft>
              <a:buSzPts val="2600"/>
              <a:buFont typeface="Arial"/>
              <a:buAutoNum type="arabicParenR"/>
            </a:pPr>
            <a:r>
              <a:rPr lang="en-US"/>
              <a:t>Label the Known.</a:t>
            </a:r>
            <a:endParaRPr/>
          </a:p>
          <a:p>
            <a:pPr marL="577850" lvl="0" indent="-514350" algn="l" rtl="0">
              <a:lnSpc>
                <a:spcPct val="115000"/>
              </a:lnSpc>
              <a:spcBef>
                <a:spcPts val="0"/>
              </a:spcBef>
              <a:spcAft>
                <a:spcPts val="0"/>
              </a:spcAft>
              <a:buSzPts val="2600"/>
              <a:buFont typeface="Arial"/>
              <a:buAutoNum type="arabicParenR"/>
            </a:pPr>
            <a:r>
              <a:rPr lang="en-US"/>
              <a:t>Label the Unknown.</a:t>
            </a:r>
            <a:endParaRPr/>
          </a:p>
          <a:p>
            <a:pPr marL="577850" lvl="0" indent="-514350" algn="l" rtl="0">
              <a:lnSpc>
                <a:spcPct val="115000"/>
              </a:lnSpc>
              <a:spcBef>
                <a:spcPts val="0"/>
              </a:spcBef>
              <a:spcAft>
                <a:spcPts val="0"/>
              </a:spcAft>
              <a:buSzPts val="2600"/>
              <a:buFont typeface="Arial"/>
              <a:buAutoNum type="arabicParenR"/>
            </a:pPr>
            <a:r>
              <a:rPr lang="en-US"/>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59" name="Google Shape;159;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As you read a story problem,</a:t>
            </a:r>
            <a:br>
              <a:rPr lang="en-US"/>
            </a:br>
            <a:r>
              <a:rPr lang="en-US"/>
              <a:t>is a shape being described?</a:t>
            </a:r>
            <a:br>
              <a:rPr lang="en-US"/>
            </a:br>
            <a:r>
              <a:rPr lang="en-US"/>
              <a:t>As you read, draw a quick</a:t>
            </a:r>
            <a:br>
              <a:rPr lang="en-US"/>
            </a:br>
            <a:r>
              <a:rPr lang="en-US"/>
              <a:t>sketch of the shape.</a:t>
            </a:r>
            <a:endParaRPr/>
          </a:p>
          <a:p>
            <a:pPr marL="457200" lvl="0" indent="-393700" algn="l" rtl="0">
              <a:lnSpc>
                <a:spcPct val="115000"/>
              </a:lnSpc>
              <a:spcBef>
                <a:spcPts val="0"/>
              </a:spcBef>
              <a:spcAft>
                <a:spcPts val="0"/>
              </a:spcAft>
              <a:buClr>
                <a:schemeClr val="lt1"/>
              </a:buClr>
              <a:buSzPts val="2600"/>
              <a:buFont typeface="Calibri"/>
              <a:buChar char="●"/>
            </a:pPr>
            <a:r>
              <a:rPr lang="en-US"/>
              <a:t>Maybe draw arrows indicating</a:t>
            </a:r>
            <a:br>
              <a:rPr lang="en-US"/>
            </a:br>
            <a:r>
              <a:rPr lang="en-US"/>
              <a:t>the direction being described.</a:t>
            </a:r>
            <a:endParaRPr/>
          </a:p>
          <a:p>
            <a:pPr marL="457200" lvl="0" indent="-393700" algn="l" rtl="0">
              <a:lnSpc>
                <a:spcPct val="115000"/>
              </a:lnSpc>
              <a:spcBef>
                <a:spcPts val="0"/>
              </a:spcBef>
              <a:spcAft>
                <a:spcPts val="0"/>
              </a:spcAft>
              <a:buClr>
                <a:schemeClr val="lt1"/>
              </a:buClr>
              <a:buSzPts val="2600"/>
              <a:buFont typeface="Calibri"/>
              <a:buChar char="●"/>
            </a:pPr>
            <a:r>
              <a:rPr lang="en-US"/>
              <a:t>Every problem does </a:t>
            </a:r>
            <a:r>
              <a:rPr lang="en-US" b="1"/>
              <a:t>not</a:t>
            </a:r>
            <a:r>
              <a:rPr lang="en-US"/>
              <a:t> need a drawing.</a:t>
            </a:r>
            <a:endParaRPr/>
          </a:p>
          <a:p>
            <a:pPr marL="63500" lvl="0" indent="0" algn="l" rtl="0">
              <a:lnSpc>
                <a:spcPct val="115000"/>
              </a:lnSpc>
              <a:spcBef>
                <a:spcPts val="0"/>
              </a:spcBef>
              <a:spcAft>
                <a:spcPts val="0"/>
              </a:spcAft>
              <a:buSzPts val="2600"/>
              <a:buNone/>
            </a:pPr>
            <a:endParaRPr/>
          </a:p>
        </p:txBody>
      </p:sp>
      <p:sp>
        <p:nvSpPr>
          <p:cNvPr id="160" name="Google Shape;160;p8"/>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1" name="Google Shape;161;p8"/>
          <p:cNvSpPr txBox="1"/>
          <p:nvPr/>
        </p:nvSpPr>
        <p:spPr>
          <a:xfrm>
            <a:off x="5111750" y="1152475"/>
            <a:ext cx="3790950" cy="2092375"/>
          </a:xfrm>
          <a:prstGeom prst="rect">
            <a:avLst/>
          </a:prstGeom>
          <a:noFill/>
          <a:ln>
            <a:noFill/>
          </a:ln>
        </p:spPr>
        <p:txBody>
          <a:bodyPr spcFirstLastPara="1" wrap="square" lIns="91425" tIns="91425" rIns="91425" bIns="91425" anchor="t" anchorCtr="0">
            <a:no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chemeClr val="accent4"/>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67" name="Google Shape;16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Underline or label any key</a:t>
            </a:r>
            <a:br>
              <a:rPr lang="en-US"/>
            </a:br>
            <a:r>
              <a:rPr lang="en-US"/>
              <a:t>information given.</a:t>
            </a:r>
            <a:endParaRPr/>
          </a:p>
          <a:p>
            <a:pPr marL="457200" lvl="0" indent="-393700" algn="l" rtl="0">
              <a:lnSpc>
                <a:spcPct val="115000"/>
              </a:lnSpc>
              <a:spcBef>
                <a:spcPts val="0"/>
              </a:spcBef>
              <a:spcAft>
                <a:spcPts val="0"/>
              </a:spcAft>
              <a:buClr>
                <a:schemeClr val="lt1"/>
              </a:buClr>
              <a:buSzPts val="2600"/>
              <a:buFont typeface="Calibri"/>
              <a:buChar char="●"/>
            </a:pPr>
            <a:r>
              <a:rPr lang="en-US"/>
              <a:t>For example, if you read </a:t>
            </a:r>
            <a:r>
              <a:rPr lang="en-US" b="1" i="1">
                <a:solidFill>
                  <a:srgbClr val="FFAB40"/>
                </a:solidFill>
              </a:rPr>
              <a:t>the</a:t>
            </a:r>
            <a:br>
              <a:rPr lang="en-US" b="1" i="1">
                <a:solidFill>
                  <a:srgbClr val="FFAB40"/>
                </a:solidFill>
              </a:rPr>
            </a:br>
            <a:r>
              <a:rPr lang="en-US" b="1" i="1">
                <a:solidFill>
                  <a:srgbClr val="FFAB40"/>
                </a:solidFill>
              </a:rPr>
              <a:t>width of a rectangle is 5 cm</a:t>
            </a:r>
            <a:r>
              <a:rPr lang="en-US"/>
              <a:t>,</a:t>
            </a:r>
            <a:br>
              <a:rPr lang="en-US"/>
            </a:br>
            <a:r>
              <a:rPr lang="en-US"/>
              <a:t>then write </a:t>
            </a:r>
            <a:r>
              <a:rPr lang="en-US" b="1" i="1">
                <a:solidFill>
                  <a:srgbClr val="FFAB40"/>
                </a:solidFill>
              </a:rPr>
              <a:t>w = 5 cm</a:t>
            </a:r>
            <a:r>
              <a:rPr lang="en-US"/>
              <a:t>.</a:t>
            </a:r>
            <a:endParaRPr/>
          </a:p>
          <a:p>
            <a:pPr marL="457200" lvl="0" indent="-393700" algn="l" rtl="0">
              <a:lnSpc>
                <a:spcPct val="115000"/>
              </a:lnSpc>
              <a:spcBef>
                <a:spcPts val="0"/>
              </a:spcBef>
              <a:spcAft>
                <a:spcPts val="0"/>
              </a:spcAft>
              <a:buClr>
                <a:schemeClr val="lt1"/>
              </a:buClr>
              <a:buSzPts val="2600"/>
              <a:buFont typeface="Calibri"/>
              <a:buChar char="●"/>
            </a:pPr>
            <a:r>
              <a:rPr lang="en-US"/>
              <a:t>Identify and label information as you read. The goal is to not re-read the problem.</a:t>
            </a:r>
            <a:endParaRPr/>
          </a:p>
        </p:txBody>
      </p:sp>
      <p:sp>
        <p:nvSpPr>
          <p:cNvPr id="168" name="Google Shape;168;p9"/>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9" name="Google Shape;169;p9"/>
          <p:cNvSpPr txBox="1"/>
          <p:nvPr/>
        </p:nvSpPr>
        <p:spPr>
          <a:xfrm>
            <a:off x="5111750" y="1152475"/>
            <a:ext cx="3682450" cy="2092375"/>
          </a:xfrm>
          <a:prstGeom prst="rect">
            <a:avLst/>
          </a:prstGeom>
          <a:noFill/>
          <a:ln>
            <a:noFill/>
          </a:ln>
        </p:spPr>
        <p:txBody>
          <a:bodyPr spcFirstLastPara="1" wrap="square" lIns="91425" tIns="91425" rIns="91425" bIns="91425" anchor="t" anchorCtr="0">
            <a:norm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rgbClr val="FFAB40"/>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1793</Words>
  <Application>Microsoft Office PowerPoint</Application>
  <PresentationFormat>On-screen Show (16:9)</PresentationFormat>
  <Paragraphs>138</Paragraphs>
  <Slides>33</Slides>
  <Notes>33</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Times New Roman</vt:lpstr>
      <vt:lpstr>ACT Math</vt:lpstr>
      <vt:lpstr>Equation</vt:lpstr>
      <vt:lpstr>PowerPoint Presentation</vt:lpstr>
      <vt:lpstr>Power Up: Math ACT Prep, Week 8</vt:lpstr>
      <vt:lpstr>Error Analysis: What Went Wrong?</vt:lpstr>
      <vt:lpstr>Essential Question</vt:lpstr>
      <vt:lpstr>Learning Objectives</vt:lpstr>
      <vt:lpstr>Making Story Problems Less Scary</vt:lpstr>
      <vt:lpstr>Steps to Solving Story Problems</vt:lpstr>
      <vt:lpstr>Steps to Solving Story Problems</vt:lpstr>
      <vt:lpstr>Steps to Solving Story Problems</vt:lpstr>
      <vt:lpstr>Steps to Solving Story Problems</vt:lpstr>
      <vt:lpstr>Steps to Solving Story Problems</vt:lpstr>
      <vt:lpstr>Story Problems: Question 1</vt:lpstr>
      <vt:lpstr>Story Problems: Question 1</vt:lpstr>
      <vt:lpstr>Story Problems: Question 1</vt:lpstr>
      <vt:lpstr>Story Problems: Question 1</vt:lpstr>
      <vt:lpstr>Story Problems on the ACT</vt:lpstr>
      <vt:lpstr>Think</vt:lpstr>
      <vt:lpstr>Think</vt:lpstr>
      <vt:lpstr>Think</vt:lpstr>
      <vt:lpstr>Think</vt:lpstr>
      <vt:lpstr>Think</vt:lpstr>
      <vt:lpstr>Think</vt:lpstr>
      <vt:lpstr>Story Problems: Question 2</vt:lpstr>
      <vt:lpstr>Story Problems: Question 2</vt:lpstr>
      <vt:lpstr>Exit Ticket</vt:lpstr>
      <vt:lpstr>Exit Ticket (Answers)</vt:lpstr>
      <vt:lpstr>Exit Ticket (Solution 1)</vt:lpstr>
      <vt:lpstr>Exit Ticket (Solution 2)</vt:lpstr>
      <vt:lpstr>Exit Ticket (Solution 3)</vt:lpstr>
      <vt:lpstr>Exit Ticket (Solution 4 – Steps 1-2)</vt:lpstr>
      <vt:lpstr>Exit Ticket (Solution 4 – Steps 3-4)</vt:lpstr>
      <vt:lpstr>Exit Ticket (Solution 5)</vt:lpstr>
      <vt:lpstr>You Powered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dc:creator>
  <cp:lastModifiedBy>Eike, Michell L.</cp:lastModifiedBy>
  <cp:revision>2</cp:revision>
  <dcterms:modified xsi:type="dcterms:W3CDTF">2023-12-12T16:05:57Z</dcterms:modified>
</cp:coreProperties>
</file>