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HH6vje8Zv4EUN7gkzJcIfUY3U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/>
    <p:restoredTop sz="94670"/>
  </p:normalViewPr>
  <p:slideViewPr>
    <p:cSldViewPr snapToGrid="0">
      <p:cViewPr varScale="1">
        <p:scale>
          <a:sx n="151" d="100"/>
          <a:sy n="151" d="100"/>
        </p:scale>
        <p:origin x="208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EVS_yYQoLJg?si=fJvuvFWH3vJ3B0z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100" b="0" i="0" u="sng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(2021, September 21). </a:t>
            </a:r>
            <a:r>
              <a:rPr lang="en-US" sz="18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 5 minute timer</a:t>
            </a: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https://youtu.be/EVS_yYQoLJg?si=fJvuvFWH3vJ3B0z9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1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3180624e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3180624e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63180624e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63180624e2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3180624e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3180624e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Card Matching.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 sz="1800" b="0" i="0" u="none" strike="noStrike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Card Matching.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 sz="1800" b="0" i="0" u="none" strike="noStrike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3180624e2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63180624e2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63180624e2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63180624e2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63180624e2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63180624e2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63180624e2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63180624e2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63180624e2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63180624e2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63180624e2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3180624e2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63180624e2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63180624e2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63180624e2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63180624e2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63180624e2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3180624e2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63180624e2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3180624e2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63180624e2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63180624e2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63180624e2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63180624e2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63180624e2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3180624e2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63180624e2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3180624e2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63180624e2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3180624e2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63180624e2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3180624e2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63180624e2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63180624e2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63180624e2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63180624e2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3180624e2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63180624e2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63180624e2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3180624e2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63180624e2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63180624e2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63180624e2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3180624e2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63180624e2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63180624e2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3180624e2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63180624e2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63180624e2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63180624e2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63180624e2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63180624e2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3180624e2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63180624e2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63180624e2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63180624e2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63180624e2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63180624e2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63180624e2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63180624e2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63180624e2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63180624e2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63180624e2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63180624e2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63180624e2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63180624e2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63180624e2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63180624e2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63180624e2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63180624e2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63180624e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63180624e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63180624e2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image" Target="../media/image33.jpeg"/><Relationship Id="rId5" Type="http://schemas.openxmlformats.org/officeDocument/2006/relationships/hyperlink" Target="https://youtu.be/EVS_yYQoLJg?si=fJvuvFWH3vJ3B0z9" TargetMode="Externa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Forgot a Formula?</a:t>
            </a:r>
            <a:endParaRPr/>
          </a:p>
        </p:txBody>
      </p:sp>
      <p:sp>
        <p:nvSpPr>
          <p:cNvPr id="175" name="Google Shape;175;p10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Since the ACT is a timed exam, if you do not remember a formula: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Guess and select an answer choice.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Mark (bookmark) the question to return to later; maybe a later question will remind you of the needed formula.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Move on to the next question. </a:t>
            </a:r>
            <a:endParaRPr/>
          </a:p>
        </p:txBody>
      </p:sp>
      <p:pic>
        <p:nvPicPr>
          <p:cNvPr id="176" name="Google Shape;176;p10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0518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182" name="Google Shape;18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Leave your paper face down until the timer starts.</a:t>
            </a:r>
            <a:endParaRPr/>
          </a:p>
        </p:txBody>
      </p:sp>
      <p:pic>
        <p:nvPicPr>
          <p:cNvPr id="183" name="Google Shape;183;p11" descr="A pink sign with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939" y="334309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sp>
        <p:nvSpPr>
          <p:cNvPr id="184" name="Google Shape;184;p11"/>
          <p:cNvSpPr txBox="1"/>
          <p:nvPr/>
        </p:nvSpPr>
        <p:spPr>
          <a:xfrm>
            <a:off x="311700" y="4530670"/>
            <a:ext cx="85206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-US" sz="26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sz="2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E3F8E924-5952-D08E-5B1C-969ED6CA1D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01589" y="1854200"/>
            <a:ext cx="4740822" cy="2676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(Answers)</a:t>
            </a:r>
            <a:endParaRPr/>
          </a:p>
        </p:txBody>
      </p:sp>
      <p:sp>
        <p:nvSpPr>
          <p:cNvPr id="191" name="Google Shape;191;p12"/>
          <p:cNvSpPr txBox="1">
            <a:spLocks noGrp="1"/>
          </p:cNvSpPr>
          <p:nvPr>
            <p:ph type="body" idx="1"/>
          </p:nvPr>
        </p:nvSpPr>
        <p:spPr>
          <a:xfrm>
            <a:off x="450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 dirty="0"/>
              <a:t>B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 dirty="0"/>
              <a:t>F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 dirty="0"/>
              <a:t>B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 dirty="0"/>
              <a:t>H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/>
              <a:t>C</a:t>
            </a:r>
            <a:endParaRPr dirty="0"/>
          </a:p>
        </p:txBody>
      </p:sp>
      <p:sp>
        <p:nvSpPr>
          <p:cNvPr id="192" name="Google Shape;192;p12"/>
          <p:cNvSpPr/>
          <p:nvPr/>
        </p:nvSpPr>
        <p:spPr>
          <a:xfrm>
            <a:off x="2867186" y="1152476"/>
            <a:ext cx="5426358" cy="3114724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3218481" y="1451675"/>
            <a:ext cx="4675322" cy="300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well did you do?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Remember, it is 100% okay to not get 100% of the questions right on the ACT.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2" descr="A pink sign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939" y="334309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Forgot a Formula?</a:t>
            </a:r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Use the empty space at the bottom of your handout to write any formulas or math facts that you struggle to remember.</a:t>
            </a:r>
            <a:endParaRPr/>
          </a:p>
        </p:txBody>
      </p:sp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 t="64783" b="7695"/>
          <a:stretch/>
        </p:blipFill>
        <p:spPr>
          <a:xfrm>
            <a:off x="1790591" y="2714692"/>
            <a:ext cx="5562819" cy="19837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pic>
        <p:nvPicPr>
          <p:cNvPr id="202" name="Google Shape;20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3134" y="3179548"/>
            <a:ext cx="41529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/>
          <p:nvPr/>
        </p:nvSpPr>
        <p:spPr>
          <a:xfrm>
            <a:off x="263471" y="3921500"/>
            <a:ext cx="4262034" cy="1046846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parallelogram below has consecutive angles with measures </a:t>
            </a:r>
            <a:r>
              <a:rPr lang="en-US" b="1" i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r>
              <a:rPr lang="en-US"/>
              <a:t> and 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124°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/>
              <a:t> What is the value of </a:t>
            </a:r>
            <a:r>
              <a:rPr lang="en-US" b="1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/>
              <a:t>?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1)</a:t>
            </a:r>
            <a:endParaRPr/>
          </a:p>
        </p:txBody>
      </p:sp>
      <p:sp>
        <p:nvSpPr>
          <p:cNvPr id="210" name="Google Shape;210;p14"/>
          <p:cNvSpPr/>
          <p:nvPr/>
        </p:nvSpPr>
        <p:spPr>
          <a:xfrm>
            <a:off x="6525816" y="3312839"/>
            <a:ext cx="1311160" cy="47011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4108" y="4015676"/>
            <a:ext cx="2616200" cy="368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4"/>
          <p:cNvGrpSpPr/>
          <p:nvPr/>
        </p:nvGrpSpPr>
        <p:grpSpPr>
          <a:xfrm>
            <a:off x="523404" y="2394427"/>
            <a:ext cx="3624976" cy="1435100"/>
            <a:chOff x="704217" y="2681610"/>
            <a:chExt cx="4177328" cy="1435100"/>
          </a:xfrm>
        </p:grpSpPr>
        <p:pic>
          <p:nvPicPr>
            <p:cNvPr id="213" name="Google Shape;213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4217" y="2681610"/>
              <a:ext cx="4177328" cy="143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8494" y="3698925"/>
              <a:ext cx="800100" cy="29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56782" y="3711625"/>
              <a:ext cx="622300" cy="279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14"/>
          <p:cNvSpPr txBox="1"/>
          <p:nvPr/>
        </p:nvSpPr>
        <p:spPr>
          <a:xfrm>
            <a:off x="311699" y="3895242"/>
            <a:ext cx="4792409" cy="124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 Fact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Opposite angles of a parallelogram are congruent.</a:t>
            </a:r>
            <a:endParaRPr sz="2400" b="0" i="1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41597" y="2278220"/>
            <a:ext cx="278130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/>
          <p:nvPr/>
        </p:nvSpPr>
        <p:spPr>
          <a:xfrm>
            <a:off x="232475" y="2748367"/>
            <a:ext cx="3068664" cy="1802969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… her car’s odometer read </a:t>
            </a:r>
            <a:r>
              <a:rPr lang="en-US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r>
              <a:rPr lang="en-US" b="1">
                <a:solidFill>
                  <a:schemeClr val="accent4"/>
                </a:solidFill>
              </a:rPr>
              <a:t> miles</a:t>
            </a:r>
            <a:r>
              <a:rPr lang="en-US"/>
              <a:t>. After Karla drove</a:t>
            </a:r>
            <a:br>
              <a:rPr lang="en-US"/>
            </a:br>
            <a:r>
              <a:rPr lang="en-US" b="1">
                <a:solidFill>
                  <a:schemeClr val="accent4"/>
                </a:solidFill>
              </a:rPr>
              <a:t>4 hours</a:t>
            </a:r>
            <a:r>
              <a:rPr lang="en-US"/>
              <a:t>, the odometer read </a:t>
            </a:r>
            <a:r>
              <a:rPr lang="en-US" b="1">
                <a:solidFill>
                  <a:schemeClr val="accent4"/>
                </a:solidFill>
              </a:rPr>
              <a:t>210 miles</a:t>
            </a:r>
            <a:r>
              <a:rPr lang="en-US"/>
              <a:t>. … </a:t>
            </a:r>
            <a:r>
              <a:rPr lang="en-US" b="1">
                <a:solidFill>
                  <a:schemeClr val="accent6"/>
                </a:solidFill>
              </a:rPr>
              <a:t>average driving speed</a:t>
            </a:r>
            <a:r>
              <a:rPr lang="en-US"/>
              <a:t>, in miles per hour, during those 4 hours?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2)</a:t>
            </a:r>
            <a:endParaRPr/>
          </a:p>
        </p:txBody>
      </p:sp>
      <p:sp>
        <p:nvSpPr>
          <p:cNvPr id="225" name="Google Shape;225;p15"/>
          <p:cNvSpPr/>
          <p:nvPr/>
        </p:nvSpPr>
        <p:spPr>
          <a:xfrm>
            <a:off x="6719362" y="4290353"/>
            <a:ext cx="1077979" cy="47011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311699" y="2748367"/>
            <a:ext cx="4792409" cy="215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 Facts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Average speed = rate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rate of change = slope</a:t>
            </a:r>
            <a:endParaRPr/>
          </a:p>
        </p:txBody>
      </p:sp>
      <p:pic>
        <p:nvPicPr>
          <p:cNvPr id="227" name="Google Shape;2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8918" y="3150031"/>
            <a:ext cx="3479800" cy="175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15"/>
          <p:cNvGrpSpPr/>
          <p:nvPr/>
        </p:nvGrpSpPr>
        <p:grpSpPr>
          <a:xfrm>
            <a:off x="6276745" y="2748367"/>
            <a:ext cx="2391952" cy="901700"/>
            <a:chOff x="962418" y="3929736"/>
            <a:chExt cx="2391952" cy="901700"/>
          </a:xfrm>
        </p:grpSpPr>
        <p:pic>
          <p:nvPicPr>
            <p:cNvPr id="229" name="Google Shape;229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85970" y="3929736"/>
              <a:ext cx="1168400" cy="90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62418" y="3929736"/>
              <a:ext cx="749300" cy="901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/>
          <p:nvPr/>
        </p:nvSpPr>
        <p:spPr>
          <a:xfrm>
            <a:off x="273804" y="2748367"/>
            <a:ext cx="4029560" cy="1735809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… only one parabola … has </a:t>
            </a:r>
            <a:r>
              <a:rPr lang="en-US" b="1" i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="1">
                <a:solidFill>
                  <a:srgbClr val="FFAB40"/>
                </a:solidFill>
              </a:rPr>
              <a:t>-intercepts </a:t>
            </a:r>
            <a:r>
              <a:rPr lang="en-US">
                <a:solidFill>
                  <a:schemeClr val="lt1"/>
                </a:solidFill>
              </a:rPr>
              <a:t>of</a:t>
            </a:r>
            <a:r>
              <a:rPr lang="en-US" b="1">
                <a:solidFill>
                  <a:srgbClr val="FFAB40"/>
                </a:solidFill>
              </a:rPr>
              <a:t> 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–2</a:t>
            </a:r>
            <a:r>
              <a:rPr lang="en-US" b="1">
                <a:solidFill>
                  <a:srgbClr val="FFAB40"/>
                </a:solidFill>
              </a:rPr>
              <a:t> </a:t>
            </a:r>
            <a:r>
              <a:rPr lang="en-US">
                <a:solidFill>
                  <a:schemeClr val="lt1"/>
                </a:solidFill>
              </a:rPr>
              <a:t>and</a:t>
            </a:r>
            <a:r>
              <a:rPr lang="en-US" b="1">
                <a:solidFill>
                  <a:srgbClr val="FFAB40"/>
                </a:solidFill>
              </a:rPr>
              <a:t> 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/>
              <a:t>. </a:t>
            </a:r>
            <a:r>
              <a:rPr lang="en-US" b="1">
                <a:solidFill>
                  <a:schemeClr val="accent6"/>
                </a:solidFill>
              </a:rPr>
              <a:t>Which</a:t>
            </a:r>
            <a:r>
              <a:rPr lang="en-US"/>
              <a:t> of the following </a:t>
            </a:r>
            <a:r>
              <a:rPr lang="en-US" b="1">
                <a:solidFill>
                  <a:schemeClr val="accent6"/>
                </a:solidFill>
              </a:rPr>
              <a:t>equation</a:t>
            </a:r>
            <a:r>
              <a:rPr lang="en-US"/>
              <a:t>s represents the </a:t>
            </a:r>
            <a:r>
              <a:rPr lang="en-US" b="1">
                <a:solidFill>
                  <a:schemeClr val="accent6"/>
                </a:solidFill>
              </a:rPr>
              <a:t>axis of symmetry</a:t>
            </a:r>
            <a:r>
              <a:rPr lang="en-US"/>
              <a:t> …?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3)</a:t>
            </a: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4794142" y="3711750"/>
            <a:ext cx="2639878" cy="1054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6"/>
          <p:cNvSpPr txBox="1"/>
          <p:nvPr/>
        </p:nvSpPr>
        <p:spPr>
          <a:xfrm>
            <a:off x="311700" y="2748367"/>
            <a:ext cx="3914172" cy="215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17117"/>
              <a:buFont typeface="Calibri"/>
              <a:buNone/>
            </a:pPr>
            <a:r>
              <a:rPr lang="en-US" sz="2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 Facts &amp; Formulas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axis of symmetry is in the middle (midpoint or average) of the two</a:t>
            </a:r>
            <a:b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x-intercepts of a parabola.</a:t>
            </a:r>
            <a:endParaRPr/>
          </a:p>
        </p:txBody>
      </p:sp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8130" y="2434000"/>
            <a:ext cx="2387600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8644" y="2297517"/>
            <a:ext cx="965200" cy="9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/>
          <p:nvPr/>
        </p:nvSpPr>
        <p:spPr>
          <a:xfrm>
            <a:off x="273804" y="2748367"/>
            <a:ext cx="4029560" cy="1735809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… only one parabola … has </a:t>
            </a:r>
            <a:r>
              <a:rPr lang="en-US" b="1" i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="1">
                <a:solidFill>
                  <a:srgbClr val="FFAB40"/>
                </a:solidFill>
              </a:rPr>
              <a:t>-intercepts </a:t>
            </a:r>
            <a:r>
              <a:rPr lang="en-US">
                <a:solidFill>
                  <a:schemeClr val="lt1"/>
                </a:solidFill>
              </a:rPr>
              <a:t>of</a:t>
            </a:r>
            <a:r>
              <a:rPr lang="en-US" b="1">
                <a:solidFill>
                  <a:srgbClr val="FFAB40"/>
                </a:solidFill>
              </a:rPr>
              <a:t> 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–2</a:t>
            </a:r>
            <a:r>
              <a:rPr lang="en-US" b="1">
                <a:solidFill>
                  <a:srgbClr val="FFAB40"/>
                </a:solidFill>
              </a:rPr>
              <a:t> </a:t>
            </a:r>
            <a:r>
              <a:rPr lang="en-US">
                <a:solidFill>
                  <a:schemeClr val="lt1"/>
                </a:solidFill>
              </a:rPr>
              <a:t>and</a:t>
            </a:r>
            <a:r>
              <a:rPr lang="en-US" b="1">
                <a:solidFill>
                  <a:srgbClr val="FFAB40"/>
                </a:solidFill>
              </a:rPr>
              <a:t> 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/>
              <a:t>. </a:t>
            </a:r>
            <a:r>
              <a:rPr lang="en-US" b="1">
                <a:solidFill>
                  <a:schemeClr val="accent6"/>
                </a:solidFill>
              </a:rPr>
              <a:t>Which</a:t>
            </a:r>
            <a:r>
              <a:rPr lang="en-US"/>
              <a:t> of the following </a:t>
            </a:r>
            <a:r>
              <a:rPr lang="en-US" b="1">
                <a:solidFill>
                  <a:schemeClr val="accent6"/>
                </a:solidFill>
              </a:rPr>
              <a:t>equation</a:t>
            </a:r>
            <a:r>
              <a:rPr lang="en-US"/>
              <a:t>s represents the </a:t>
            </a:r>
            <a:r>
              <a:rPr lang="en-US" b="1">
                <a:solidFill>
                  <a:schemeClr val="accent6"/>
                </a:solidFill>
              </a:rPr>
              <a:t>axis of symmetry</a:t>
            </a:r>
            <a:r>
              <a:rPr lang="en-US"/>
              <a:t> …?</a:t>
            </a:r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3)</a:t>
            </a:r>
            <a:endParaRPr/>
          </a:p>
        </p:txBody>
      </p:sp>
      <p:sp>
        <p:nvSpPr>
          <p:cNvPr id="249" name="Google Shape;249;p17"/>
          <p:cNvSpPr/>
          <p:nvPr/>
        </p:nvSpPr>
        <p:spPr>
          <a:xfrm>
            <a:off x="4794142" y="3711750"/>
            <a:ext cx="2639878" cy="1054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311700" y="2748367"/>
            <a:ext cx="3914172" cy="215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17117"/>
              <a:buFont typeface="Calibri"/>
              <a:buNone/>
            </a:pPr>
            <a:r>
              <a:rPr lang="en-US" sz="2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 Facts &amp; Formulas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axis of symmetry is in the middle (midpoint or average) of the two</a:t>
            </a:r>
            <a:b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x-intercepts of a parabola.</a:t>
            </a:r>
            <a:endParaRPr/>
          </a:p>
        </p:txBody>
      </p:sp>
      <p:pic>
        <p:nvPicPr>
          <p:cNvPr id="251" name="Google Shape;25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8130" y="2434000"/>
            <a:ext cx="2387600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8644" y="2297517"/>
            <a:ext cx="965200" cy="9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… there are </a:t>
            </a:r>
            <a:r>
              <a:rPr lang="en-US" b="1">
                <a:solidFill>
                  <a:schemeClr val="accent4"/>
                </a:solidFill>
              </a:rPr>
              <a:t>3 mannequins for 1 costume each</a:t>
            </a:r>
            <a:r>
              <a:rPr lang="en-US"/>
              <a:t>. … Lan has </a:t>
            </a:r>
            <a:r>
              <a:rPr lang="en-US" b="1">
                <a:solidFill>
                  <a:schemeClr val="accent4"/>
                </a:solidFill>
              </a:rPr>
              <a:t>8 costumes to select from</a:t>
            </a:r>
            <a:r>
              <a:rPr lang="en-US"/>
              <a:t>, … </a:t>
            </a:r>
            <a:r>
              <a:rPr lang="en-US" b="1">
                <a:solidFill>
                  <a:schemeClr val="accent6"/>
                </a:solidFill>
              </a:rPr>
              <a:t>how many possible display arrangements</a:t>
            </a:r>
            <a:r>
              <a:rPr lang="en-US"/>
              <a:t> …? (Note: The positions of the </a:t>
            </a:r>
            <a:r>
              <a:rPr lang="en-US" b="1" u="sng"/>
              <a:t>unselected</a:t>
            </a:r>
            <a:r>
              <a:rPr lang="en-US"/>
              <a:t> costumes do not matter.)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  <p:sp>
        <p:nvSpPr>
          <p:cNvPr id="258" name="Google Shape;258;p18"/>
          <p:cNvSpPr/>
          <p:nvPr/>
        </p:nvSpPr>
        <p:spPr>
          <a:xfrm>
            <a:off x="601867" y="3186148"/>
            <a:ext cx="3846147" cy="1447846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4)</a:t>
            </a:r>
            <a:endParaRPr/>
          </a:p>
        </p:txBody>
      </p:sp>
      <p:sp>
        <p:nvSpPr>
          <p:cNvPr id="260" name="Google Shape;260;p18"/>
          <p:cNvSpPr/>
          <p:nvPr/>
        </p:nvSpPr>
        <p:spPr>
          <a:xfrm>
            <a:off x="6679769" y="3667932"/>
            <a:ext cx="1441343" cy="51661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 txBox="1"/>
          <p:nvPr/>
        </p:nvSpPr>
        <p:spPr>
          <a:xfrm>
            <a:off x="639763" y="3186147"/>
            <a:ext cx="3808251" cy="195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Formulas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order of the </a:t>
            </a:r>
            <a:r>
              <a:rPr lang="en-US" sz="2400" b="0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chosen</a:t>
            </a: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costumes matters, so this is a permutation.</a:t>
            </a:r>
            <a:endParaRPr/>
          </a:p>
        </p:txBody>
      </p:sp>
      <p:pic>
        <p:nvPicPr>
          <p:cNvPr id="262" name="Google Shape;2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4965" y="3186147"/>
            <a:ext cx="1282700" cy="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1947" y="3226634"/>
            <a:ext cx="6731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list of numbers </a:t>
            </a:r>
            <a:r>
              <a:rPr lang="en-US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-US" b="1">
                <a:solidFill>
                  <a:schemeClr val="accent4"/>
                </a:solidFill>
              </a:rPr>
              <a:t>, </a:t>
            </a:r>
            <a:r>
              <a:rPr lang="en-US" b="1" i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b="1">
                <a:solidFill>
                  <a:schemeClr val="accent4"/>
                </a:solidFill>
              </a:rPr>
              <a:t>, </a:t>
            </a:r>
            <a:r>
              <a:rPr lang="en-US" b="1" i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b="1">
                <a:solidFill>
                  <a:schemeClr val="accent4"/>
                </a:solidFill>
              </a:rPr>
              <a:t>, </a:t>
            </a:r>
            <a:r>
              <a:rPr lang="en-US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r>
            <a:r>
              <a:rPr lang="en-US" b="1">
                <a:solidFill>
                  <a:schemeClr val="accent4"/>
                </a:solidFill>
              </a:rPr>
              <a:t>, </a:t>
            </a:r>
            <a:r>
              <a:rPr lang="en-US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r>
            <a:r>
              <a:rPr lang="en-US" b="1">
                <a:solidFill>
                  <a:schemeClr val="accent4"/>
                </a:solidFill>
              </a:rPr>
              <a:t>, and </a:t>
            </a:r>
            <a:r>
              <a:rPr lang="en-US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r>
            <a:r>
              <a:rPr lang="en-US"/>
              <a:t> has a </a:t>
            </a:r>
            <a:r>
              <a:rPr lang="en-US" b="1">
                <a:solidFill>
                  <a:schemeClr val="accent4"/>
                </a:solidFill>
              </a:rPr>
              <a:t>median of </a:t>
            </a:r>
            <a:r>
              <a:rPr lang="en-US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en-US"/>
              <a:t>. The </a:t>
            </a:r>
            <a:r>
              <a:rPr lang="en-US" b="1">
                <a:solidFill>
                  <a:schemeClr val="accent4"/>
                </a:solidFill>
              </a:rPr>
              <a:t>mode</a:t>
            </a:r>
            <a:r>
              <a:rPr lang="en-US"/>
              <a:t> of the list of numbers </a:t>
            </a:r>
            <a:r>
              <a:rPr lang="en-US" b="1">
                <a:solidFill>
                  <a:schemeClr val="accent4"/>
                </a:solidFill>
              </a:rPr>
              <a:t>is </a:t>
            </a:r>
            <a:r>
              <a:rPr lang="en-US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-US"/>
              <a:t>. To the nearest whole number, </a:t>
            </a:r>
            <a:r>
              <a:rPr lang="en-US" b="1">
                <a:solidFill>
                  <a:schemeClr val="accent6"/>
                </a:solidFill>
              </a:rPr>
              <a:t>what is the mean</a:t>
            </a:r>
            <a:r>
              <a:rPr lang="en-US"/>
              <a:t> of the list?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  <p:sp>
        <p:nvSpPr>
          <p:cNvPr id="269" name="Google Shape;26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5)</a:t>
            </a:r>
            <a:endParaRPr/>
          </a:p>
        </p:txBody>
      </p:sp>
      <p:pic>
        <p:nvPicPr>
          <p:cNvPr id="270" name="Google Shape;27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563" y="4116510"/>
            <a:ext cx="12192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563" y="2879217"/>
            <a:ext cx="16637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9"/>
          <p:cNvSpPr/>
          <p:nvPr/>
        </p:nvSpPr>
        <p:spPr>
          <a:xfrm>
            <a:off x="3009089" y="2691539"/>
            <a:ext cx="5252936" cy="2211091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3112851" y="2691539"/>
            <a:ext cx="5149174" cy="221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0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Formulas</a:t>
            </a: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b="1" i="1" u="none" strike="noStrike" cap="none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median</a:t>
            </a: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the value in the middle; when there are an even number of values, find the average of the middle two values.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b="1" i="1" u="none" strike="noStrike" cap="none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mode</a:t>
            </a: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the most common value.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mean</a:t>
            </a: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the average.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3180624e2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Power Up: Math ACT Prep, Week 9</a:t>
            </a:r>
            <a:endParaRPr/>
          </a:p>
        </p:txBody>
      </p:sp>
      <p:sp>
        <p:nvSpPr>
          <p:cNvPr id="117" name="Google Shape;117;g263180624e2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Story Problems and Formulas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0"/>
          <p:cNvGrpSpPr/>
          <p:nvPr/>
        </p:nvGrpSpPr>
        <p:grpSpPr>
          <a:xfrm>
            <a:off x="302177" y="1206515"/>
            <a:ext cx="8530122" cy="2373594"/>
            <a:chOff x="2144744" y="2742718"/>
            <a:chExt cx="1802158" cy="2586569"/>
          </a:xfrm>
        </p:grpSpPr>
        <p:sp>
          <p:nvSpPr>
            <p:cNvPr id="279" name="Google Shape;279;p20"/>
            <p:cNvSpPr/>
            <p:nvPr/>
          </p:nvSpPr>
          <p:spPr>
            <a:xfrm>
              <a:off x="2144744" y="2750064"/>
              <a:ext cx="1802158" cy="2352346"/>
            </a:xfrm>
            <a:prstGeom prst="rect">
              <a:avLst/>
            </a:prstGeom>
            <a:solidFill>
              <a:srgbClr val="2F50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0"/>
            <p:cNvSpPr txBox="1"/>
            <p:nvPr/>
          </p:nvSpPr>
          <p:spPr>
            <a:xfrm>
              <a:off x="2210258" y="2742718"/>
              <a:ext cx="1736643" cy="2586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endParaRPr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20"/>
          <p:cNvSpPr txBox="1">
            <a:spLocks noGrp="1"/>
          </p:cNvSpPr>
          <p:nvPr>
            <p:ph type="body" idx="1"/>
          </p:nvPr>
        </p:nvSpPr>
        <p:spPr>
          <a:xfrm>
            <a:off x="311699" y="1206515"/>
            <a:ext cx="8520600" cy="242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Since the </a:t>
            </a:r>
            <a:r>
              <a:rPr lang="en-US" sz="2400" b="1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mode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must be listed more than once.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could be 11; it does not matter which. 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Since the </a:t>
            </a:r>
            <a:r>
              <a:rPr lang="en-US" sz="2400" b="1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median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then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22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31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33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are in the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second-half of the list.</a:t>
            </a:r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5…continued)</a:t>
            </a:r>
            <a:endParaRPr/>
          </a:p>
        </p:txBody>
      </p:sp>
      <p:grpSp>
        <p:nvGrpSpPr>
          <p:cNvPr id="283" name="Google Shape;283;p20"/>
          <p:cNvGrpSpPr/>
          <p:nvPr/>
        </p:nvGrpSpPr>
        <p:grpSpPr>
          <a:xfrm>
            <a:off x="777498" y="3540355"/>
            <a:ext cx="7155617" cy="1400927"/>
            <a:chOff x="777498" y="3540355"/>
            <a:chExt cx="7155617" cy="1400927"/>
          </a:xfrm>
        </p:grpSpPr>
        <p:sp>
          <p:nvSpPr>
            <p:cNvPr id="284" name="Google Shape;284;p20"/>
            <p:cNvSpPr/>
            <p:nvPr/>
          </p:nvSpPr>
          <p:spPr>
            <a:xfrm>
              <a:off x="5067758" y="4424672"/>
              <a:ext cx="1513856" cy="51661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5" name="Google Shape;285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7498" y="3578171"/>
              <a:ext cx="2743200" cy="36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60420" y="4353319"/>
              <a:ext cx="1663700" cy="304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7" name="Google Shape;287;p20"/>
            <p:cNvCxnSpPr/>
            <p:nvPr/>
          </p:nvCxnSpPr>
          <p:spPr>
            <a:xfrm rot="10800000">
              <a:off x="2092270" y="3883493"/>
              <a:ext cx="0" cy="423331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pic>
          <p:nvPicPr>
            <p:cNvPr id="288" name="Google Shape;288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36267" y="4111535"/>
              <a:ext cx="1193800" cy="78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26415" y="4000897"/>
              <a:ext cx="2806700" cy="8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126415" y="3540355"/>
              <a:ext cx="876300" cy="292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1" name="Google Shape;291;p20"/>
            <p:cNvCxnSpPr/>
            <p:nvPr/>
          </p:nvCxnSpPr>
          <p:spPr>
            <a:xfrm rot="10800000" flipH="1">
              <a:off x="4352440" y="3686466"/>
              <a:ext cx="774000" cy="84840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263180624e2_0_222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66" y="34522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  <p:sp>
        <p:nvSpPr>
          <p:cNvPr id="297" name="Google Shape;297;g263180624e2_0_222"/>
          <p:cNvSpPr txBox="1">
            <a:spLocks noGrp="1"/>
          </p:cNvSpPr>
          <p:nvPr>
            <p:ph type="ctrTitle"/>
          </p:nvPr>
        </p:nvSpPr>
        <p:spPr>
          <a:xfrm>
            <a:off x="2949300" y="1454050"/>
            <a:ext cx="598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263180624e2_0_222"/>
          <p:cNvSpPr txBox="1">
            <a:spLocks noGrp="1"/>
          </p:cNvSpPr>
          <p:nvPr>
            <p:ph type="subTitle" idx="1"/>
          </p:nvPr>
        </p:nvSpPr>
        <p:spPr>
          <a:xfrm>
            <a:off x="3297900" y="2293826"/>
            <a:ext cx="52908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i="1"/>
              <a:t>Ready for the Real Test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</a:t>
            </a:r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In the standard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/>
              <a:t> coordinate plane, a line</a:t>
            </a:r>
            <a:br>
              <a:rPr lang="en-US"/>
            </a:br>
            <a:r>
              <a:rPr lang="en-US"/>
              <a:t>intersects the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/>
              <a:t>-axis at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(0, –3)</a:t>
            </a:r>
            <a:r>
              <a:rPr lang="en-US"/>
              <a:t> and contains the</a:t>
            </a:r>
            <a:br>
              <a:rPr lang="en-US"/>
            </a:br>
            <a:r>
              <a:rPr lang="en-US"/>
              <a:t>point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(–2, 2)</a:t>
            </a:r>
            <a:r>
              <a:rPr lang="en-US"/>
              <a:t>. What is the slope of the line?</a:t>
            </a:r>
            <a:endParaRPr/>
          </a:p>
        </p:txBody>
      </p:sp>
      <p:pic>
        <p:nvPicPr>
          <p:cNvPr id="124" name="Google Shape;124;p3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423" y="326342"/>
            <a:ext cx="1352877" cy="1652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275" y="2921157"/>
            <a:ext cx="1016000" cy="1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9113" y="2921000"/>
            <a:ext cx="1016000" cy="16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 (Solution)</a:t>
            </a:r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In the standard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/>
              <a:t> coordinate plane, a line</a:t>
            </a:r>
            <a:br>
              <a:rPr lang="en-US"/>
            </a:br>
            <a:r>
              <a:rPr lang="en-US"/>
              <a:t>intersects the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/>
              <a:t>-axis at 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(0, –3)</a:t>
            </a:r>
            <a:r>
              <a:rPr lang="en-US"/>
              <a:t> and contains the</a:t>
            </a:r>
            <a:br>
              <a:rPr lang="en-US"/>
            </a:br>
            <a:r>
              <a:rPr lang="en-US"/>
              <a:t>point 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(–2, 2)</a:t>
            </a:r>
            <a:r>
              <a:rPr lang="en-US"/>
              <a:t>. </a:t>
            </a:r>
            <a:r>
              <a:rPr lang="en-US" b="1">
                <a:solidFill>
                  <a:schemeClr val="accent6"/>
                </a:solidFill>
              </a:rPr>
              <a:t>What is the slope</a:t>
            </a:r>
            <a:r>
              <a:rPr lang="en-US"/>
              <a:t> of the line?</a:t>
            </a:r>
            <a:endParaRPr/>
          </a:p>
        </p:txBody>
      </p:sp>
      <p:pic>
        <p:nvPicPr>
          <p:cNvPr id="134" name="Google Shape;134;p4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423" y="326342"/>
            <a:ext cx="1352877" cy="1652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6050" y="2860675"/>
            <a:ext cx="47117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993" y="2962325"/>
            <a:ext cx="10414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6899406" y="3292165"/>
            <a:ext cx="557940" cy="101394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Recall: Steps to Solving Story Problems</a:t>
            </a:r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Draw a Quick Sketch?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Label the Known.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Label the Unknown.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Write an Equation.</a:t>
            </a:r>
            <a:endParaRPr/>
          </a:p>
          <a:p>
            <a:pPr marL="57785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  <a:p>
            <a:pPr marL="635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 i="1"/>
              <a:t>What might be helpful for writing equations?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3180624e2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49" name="Google Shape;149;g263180624e2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Identify and algebraically represent critical information from a story problem.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Apply formulas and problem-solving skills to story problems.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Formulas</a:t>
            </a: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There are a lot of formulas that you need</a:t>
            </a:r>
            <a:br>
              <a:rPr lang="en-US"/>
            </a:br>
            <a:r>
              <a:rPr lang="en-US"/>
              <a:t>to know for the ACT.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There are a lot of formulas that you already know!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How do you know which one to use?</a:t>
            </a:r>
            <a:endParaRPr/>
          </a:p>
        </p:txBody>
      </p:sp>
      <p:pic>
        <p:nvPicPr>
          <p:cNvPr id="162" name="Google Shape;162;p8" descr="A close up of a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1862" y="373539"/>
            <a:ext cx="2290438" cy="1288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Formulas: Check Your Work</a:t>
            </a: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Use your handout to check your work.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On your handout, highlight the part of the story problem</a:t>
            </a:r>
            <a:br>
              <a:rPr lang="en-US"/>
            </a:br>
            <a:r>
              <a:rPr lang="en-US"/>
              <a:t>that prompted you to use a specific formula.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Did you already know that formula?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/>
          </a:p>
        </p:txBody>
      </p:sp>
      <p:pic>
        <p:nvPicPr>
          <p:cNvPr id="169" name="Google Shape;169;p9" descr="A close up of a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1862" y="373539"/>
            <a:ext cx="2290438" cy="1288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1012</Words>
  <Application>Microsoft Macintosh PowerPoint</Application>
  <PresentationFormat>On-screen Show (16:9)</PresentationFormat>
  <Paragraphs>81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ACT Math</vt:lpstr>
      <vt:lpstr>PowerPoint Presentation</vt:lpstr>
      <vt:lpstr>Power Up: Math ACT Prep, Week 9</vt:lpstr>
      <vt:lpstr>Bell Ringer</vt:lpstr>
      <vt:lpstr>Bell Ringer (Solution)</vt:lpstr>
      <vt:lpstr>Recall: Steps to Solving Story Problems</vt:lpstr>
      <vt:lpstr>Essential Question</vt:lpstr>
      <vt:lpstr>Learning Objectives</vt:lpstr>
      <vt:lpstr>Formulas</vt:lpstr>
      <vt:lpstr>Formulas: Check Your Work</vt:lpstr>
      <vt:lpstr>Forgot a Formula?</vt:lpstr>
      <vt:lpstr>Exit Ticket</vt:lpstr>
      <vt:lpstr>Exit Ticket (Answers)</vt:lpstr>
      <vt:lpstr>Forgot a Formula?</vt:lpstr>
      <vt:lpstr>Exit Ticket (Solution 1)</vt:lpstr>
      <vt:lpstr>Exit Ticket (Solution 2)</vt:lpstr>
      <vt:lpstr>Exit Ticket (Solution 3)</vt:lpstr>
      <vt:lpstr>Exit Ticket (Solution 3)</vt:lpstr>
      <vt:lpstr>Exit Ticket (Solution 4)</vt:lpstr>
      <vt:lpstr>Exit Ticket (Solution 5)</vt:lpstr>
      <vt:lpstr>Exit Ticket (Solution 5…continued)</vt:lpstr>
      <vt:lpstr>You Powered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k20center@ou.edu</dc:creator>
  <cp:lastModifiedBy>Cross, Keiana C.</cp:lastModifiedBy>
  <cp:revision>3</cp:revision>
  <dcterms:modified xsi:type="dcterms:W3CDTF">2025-06-04T21:37:39Z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0x0101005819BB9F77539F4E80DCB439BDDAEEB1</vt:lpwstr>
  </property>
</Properties>
</file>