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INqwziQucwCCH1LUavKaLZJH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CF589-8A62-477C-AE72-9EFC112CB8A0}">
  <a:tblStyle styleId="{D24CF589-8A62-477C-AE72-9EFC112CB8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4" autoAdjust="0"/>
    <p:restoredTop sz="96303" autoAdjust="0"/>
  </p:normalViewPr>
  <p:slideViewPr>
    <p:cSldViewPr snapToGrid="0">
      <p:cViewPr varScale="1">
        <p:scale>
          <a:sx n="133" d="100"/>
          <a:sy n="133" d="100"/>
        </p:scale>
        <p:origin x="200" y="19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829a8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829a8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34829a89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34829a89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829a89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829a89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829a89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829a89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829a89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829a89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829a89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829a89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829a89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829a89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829a89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829a89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829a89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829a89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829a89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829a89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829a89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829a89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829a89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829a89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829a89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829a89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829a89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829a89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829a89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829a89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829a89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829a89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829a89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829a89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829a89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829a89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829a89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829a89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829a89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829a89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829a89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829a89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829a89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829a89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829a89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829a89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829a89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829a89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829a8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829a89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829a89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829a89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829a89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829a89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829a89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829a89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829a89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829a89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829a89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829a89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829a89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829a89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829a89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829a89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829a89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829a89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829a89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829a89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829a89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829a89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829a89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829a89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829a89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829a89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829a89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829a89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829a89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829a89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829a89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tangent</a:t>
            </a:r>
            <a:r>
              <a:rPr lang="en-US" i="1"/>
              <a:t> of the angle is the ratio of the opposite side to the adjacent side.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293" y="3348052"/>
            <a:ext cx="22098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</a:t>
            </a:r>
            <a:endParaRPr sz="364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Let’s complete the Guided Notes together.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A740E-1CF4-2B81-9363-B118AB969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79915"/>
              </p:ext>
            </p:extLst>
          </p:nvPr>
        </p:nvGraphicFramePr>
        <p:xfrm>
          <a:off x="4256924" y="4105816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66400" progId="Equation.DSMT4">
                  <p:embed/>
                </p:oleObj>
              </mc:Choice>
              <mc:Fallback>
                <p:oleObj name="Equation" r:id="rId3" imgW="190440" imgH="266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B74D7D-0658-066A-1FE8-209614B3A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924" y="4105816"/>
                        <a:ext cx="19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1F37D-6B8A-8328-74D9-655F35758FE1}"/>
              </a:ext>
            </a:extLst>
          </p:cNvPr>
          <p:cNvGrpSpPr/>
          <p:nvPr/>
        </p:nvGrpSpPr>
        <p:grpSpPr>
          <a:xfrm>
            <a:off x="2891428" y="2456561"/>
            <a:ext cx="2137438" cy="2201550"/>
            <a:chOff x="2891428" y="2456561"/>
            <a:chExt cx="2137438" cy="220155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DD1FF7CE-BA17-D620-AF81-DCB735F433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440789"/>
                </p:ext>
              </p:extLst>
            </p:nvPr>
          </p:nvGraphicFramePr>
          <p:xfrm>
            <a:off x="2920536" y="3407508"/>
            <a:ext cx="165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66400" progId="Equation.DSMT4">
                    <p:embed/>
                  </p:oleObj>
                </mc:Choice>
                <mc:Fallback>
                  <p:oleObj name="Equation" r:id="rId5" imgW="164880" imgH="26640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04CEA89-CB8A-813B-8F33-69854A033A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0536" y="3407508"/>
                          <a:ext cx="1651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5E7C8E6A-14C4-FD9A-478B-DD75A34F60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107656"/>
                </p:ext>
              </p:extLst>
            </p:nvPr>
          </p:nvGraphicFramePr>
          <p:xfrm>
            <a:off x="2927350" y="2456561"/>
            <a:ext cx="2286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253800" progId="Equation.DSMT4">
                    <p:embed/>
                  </p:oleObj>
                </mc:Choice>
                <mc:Fallback>
                  <p:oleObj name="Equation" r:id="rId7" imgW="228600" imgH="2538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B388FE90-8614-F77D-A814-D182806DB9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27350" y="2456561"/>
                          <a:ext cx="2286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D647530-A1C4-CEEF-D9D5-3A7269BD69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902898"/>
                </p:ext>
              </p:extLst>
            </p:nvPr>
          </p:nvGraphicFramePr>
          <p:xfrm>
            <a:off x="2891428" y="4416811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8600" imgH="241200" progId="Equation.DSMT4">
                    <p:embed/>
                  </p:oleObj>
                </mc:Choice>
                <mc:Fallback>
                  <p:oleObj name="Equation" r:id="rId9" imgW="228600" imgH="2412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6B4BE68-A3EF-EC57-4A85-5F50E433D3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1428" y="4416811"/>
                          <a:ext cx="2286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FF4D2CD7-22E4-7D04-4ECE-4B529A0D58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704179"/>
                </p:ext>
              </p:extLst>
            </p:nvPr>
          </p:nvGraphicFramePr>
          <p:xfrm>
            <a:off x="4787566" y="4391411"/>
            <a:ext cx="2413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200" imgH="266400" progId="Equation.DSMT4">
                    <p:embed/>
                  </p:oleObj>
                </mc:Choice>
                <mc:Fallback>
                  <p:oleObj name="Equation" r:id="rId11" imgW="241200" imgH="2664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22CB3178-8BFF-AB77-59BA-D4A3367ED2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87566" y="4391411"/>
                          <a:ext cx="2413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584920-1BF0-0A39-ADD2-618252829C11}"/>
                </a:ext>
              </a:extLst>
            </p:cNvPr>
            <p:cNvGrpSpPr/>
            <p:nvPr/>
          </p:nvGrpSpPr>
          <p:grpSpPr>
            <a:xfrm>
              <a:off x="3125090" y="2749375"/>
              <a:ext cx="1667436" cy="1667436"/>
              <a:chOff x="3446493" y="2807100"/>
              <a:chExt cx="1667436" cy="166743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D9DE4FA-354D-5B0C-C4C3-984FF90FEFB5}"/>
                  </a:ext>
                </a:extLst>
              </p:cNvPr>
              <p:cNvSpPr/>
              <p:nvPr/>
            </p:nvSpPr>
            <p:spPr>
              <a:xfrm>
                <a:off x="3446493" y="2807100"/>
                <a:ext cx="1667436" cy="1667436"/>
              </a:xfrm>
              <a:prstGeom prst="rtTriangle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F3509-5A51-7A16-604D-E30E82F17111}"/>
                  </a:ext>
                </a:extLst>
              </p:cNvPr>
              <p:cNvSpPr/>
              <p:nvPr/>
            </p:nvSpPr>
            <p:spPr>
              <a:xfrm>
                <a:off x="3446493" y="4245936"/>
                <a:ext cx="228600" cy="228600"/>
              </a:xfrm>
              <a:prstGeom prst="rect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1)</a:t>
            </a:r>
            <a:endParaRPr sz="3640"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In right triangle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/>
              <a:t>, where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/>
              <a:t> is the right angle,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8</a:t>
            </a:r>
            <a:r>
              <a:rPr lang="en-US"/>
              <a:t> inches,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4/7</a:t>
            </a:r>
            <a:r>
              <a:rPr lang="en-US"/>
              <a:t>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0221" y="2789182"/>
            <a:ext cx="1054100" cy="6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2"/>
          <p:cNvGrpSpPr/>
          <p:nvPr/>
        </p:nvGrpSpPr>
        <p:grpSpPr>
          <a:xfrm>
            <a:off x="5947647" y="2555000"/>
            <a:ext cx="1539409" cy="1633211"/>
            <a:chOff x="5947647" y="2555000"/>
            <a:chExt cx="1539409" cy="1633211"/>
          </a:xfrm>
        </p:grpSpPr>
        <p:sp>
          <p:nvSpPr>
            <p:cNvPr id="202" name="Google Shape;202;p12"/>
            <p:cNvSpPr/>
            <p:nvPr/>
          </p:nvSpPr>
          <p:spPr>
            <a:xfrm>
              <a:off x="5947647" y="3407508"/>
              <a:ext cx="1265954" cy="78070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026556" y="2555000"/>
              <a:ext cx="10160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026556" y="3043343"/>
              <a:ext cx="1460500" cy="1079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6125B2-049F-D0DE-1D2D-BD1EB7866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58869"/>
              </p:ext>
            </p:extLst>
          </p:nvPr>
        </p:nvGraphicFramePr>
        <p:xfrm>
          <a:off x="9804400" y="5359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04400" y="5359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2)</a:t>
            </a:r>
            <a:endParaRPr sz="3640"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701" y="1425963"/>
            <a:ext cx="9017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3"/>
          <p:cNvGrpSpPr/>
          <p:nvPr/>
        </p:nvGrpSpPr>
        <p:grpSpPr>
          <a:xfrm>
            <a:off x="5837697" y="2505291"/>
            <a:ext cx="1981200" cy="1575632"/>
            <a:chOff x="6190281" y="1555293"/>
            <a:chExt cx="1981200" cy="1575632"/>
          </a:xfrm>
        </p:grpSpPr>
        <p:sp>
          <p:nvSpPr>
            <p:cNvPr id="212" name="Google Shape;212;p13"/>
            <p:cNvSpPr/>
            <p:nvPr/>
          </p:nvSpPr>
          <p:spPr>
            <a:xfrm>
              <a:off x="6934344" y="2694936"/>
              <a:ext cx="747649" cy="43598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0281" y="1555293"/>
              <a:ext cx="19812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534" y="1174681"/>
            <a:ext cx="2309324" cy="37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733185" y="4343194"/>
            <a:ext cx="228600" cy="228600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2706928" y="1315449"/>
            <a:ext cx="2614158" cy="1725850"/>
            <a:chOff x="2706928" y="1315449"/>
            <a:chExt cx="2614158" cy="1725850"/>
          </a:xfrm>
        </p:grpSpPr>
        <p:sp>
          <p:nvSpPr>
            <p:cNvPr id="217" name="Google Shape;217;p13"/>
            <p:cNvSpPr/>
            <p:nvPr/>
          </p:nvSpPr>
          <p:spPr>
            <a:xfrm>
              <a:off x="2706929" y="1315449"/>
              <a:ext cx="2614157" cy="166515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706928" y="1315449"/>
              <a:ext cx="2614157" cy="172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= 60°.</a:t>
              </a:r>
              <a:endParaRPr/>
            </a:p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Since 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90°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b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30°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</a:t>
            </a:r>
            <a:endParaRPr sz="364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225" name="Google Shape;225;p14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26" name="Google Shape;226;p14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8D08BA4-0B91-0D45-AD34-EAAC0A43C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64489" y="1941753"/>
            <a:ext cx="4415022" cy="249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(Answers)</a:t>
            </a:r>
            <a:endParaRPr sz="364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4600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D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correct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/>
              <a:t>…,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3/4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EF</a:t>
            </a:r>
            <a:r>
              <a:rPr lang="en-US"/>
              <a:t>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 cm. What is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-US"/>
              <a:t>…?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1)</a:t>
            </a:r>
            <a:endParaRPr sz="3640"/>
          </a:p>
        </p:txBody>
      </p:sp>
      <p:sp>
        <p:nvSpPr>
          <p:cNvPr id="243" name="Google Shape;243;p16"/>
          <p:cNvSpPr/>
          <p:nvPr/>
        </p:nvSpPr>
        <p:spPr>
          <a:xfrm>
            <a:off x="5418379" y="4111293"/>
            <a:ext cx="1140622" cy="4353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303" y="4162645"/>
            <a:ext cx="9906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100" y="1924234"/>
            <a:ext cx="26289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22" y="1747317"/>
            <a:ext cx="3967664" cy="216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an angle with measure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in a right triangle,</a:t>
            </a:r>
            <a:br>
              <a:rPr lang="en-US"/>
            </a:br>
            <a:r>
              <a:rPr lang="en-US"/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5/13 and tan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12/5.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2)</a:t>
            </a:r>
            <a:endParaRPr sz="3640"/>
          </a:p>
        </p:txBody>
      </p:sp>
      <p:sp>
        <p:nvSpPr>
          <p:cNvPr id="253" name="Google Shape;253;p17"/>
          <p:cNvSpPr/>
          <p:nvPr/>
        </p:nvSpPr>
        <p:spPr>
          <a:xfrm>
            <a:off x="6017163" y="3471288"/>
            <a:ext cx="1305852" cy="91376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28" y="3881031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028" y="2964146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1400" y="3570288"/>
            <a:ext cx="1130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069838"/>
            <a:ext cx="9525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7"/>
          <p:cNvGrpSpPr/>
          <p:nvPr/>
        </p:nvGrpSpPr>
        <p:grpSpPr>
          <a:xfrm>
            <a:off x="3088112" y="2807100"/>
            <a:ext cx="2025817" cy="1954256"/>
            <a:chOff x="3088112" y="2807100"/>
            <a:chExt cx="2025817" cy="1954256"/>
          </a:xfrm>
        </p:grpSpPr>
        <p:sp>
          <p:nvSpPr>
            <p:cNvPr id="259" name="Google Shape;259;p17"/>
            <p:cNvSpPr/>
            <p:nvPr/>
          </p:nvSpPr>
          <p:spPr>
            <a:xfrm>
              <a:off x="3446493" y="2807100"/>
              <a:ext cx="1667436" cy="1667436"/>
            </a:xfrm>
            <a:prstGeom prst="rtTriangle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8327" y="4163541"/>
              <a:ext cx="1905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5111" y="4507356"/>
              <a:ext cx="165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0211" y="3309866"/>
              <a:ext cx="2794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88112" y="3576566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7"/>
            <p:cNvSpPr/>
            <p:nvPr/>
          </p:nvSpPr>
          <p:spPr>
            <a:xfrm>
              <a:off x="3446493" y="4245936"/>
              <a:ext cx="228600" cy="228600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3629125" y="1152475"/>
            <a:ext cx="520317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…, 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/>
              <a:t>-foot ladder forms an angle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55°</a:t>
            </a:r>
            <a:r>
              <a:rPr lang="en-US"/>
              <a:t> with the level ground ... The distance, in feet, between the bottom of the ladder and the building …?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3)</a:t>
            </a:r>
            <a:endParaRPr sz="364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5200" y="1152475"/>
            <a:ext cx="3405405" cy="3663576"/>
            <a:chOff x="445200" y="1152475"/>
            <a:chExt cx="3405405" cy="3663576"/>
          </a:xfrm>
        </p:grpSpPr>
        <p:sp>
          <p:nvSpPr>
            <p:cNvPr id="272" name="Google Shape;272;p18"/>
            <p:cNvSpPr/>
            <p:nvPr/>
          </p:nvSpPr>
          <p:spPr>
            <a:xfrm>
              <a:off x="461963" y="4313238"/>
              <a:ext cx="1143000" cy="3508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3" name="Google Shape;27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5200" y="1152475"/>
              <a:ext cx="3405405" cy="3663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763" y="3472925"/>
            <a:ext cx="25527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6106396" y="4309200"/>
            <a:ext cx="1475129" cy="4464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…. What is the area, in square inches,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JKL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4)</a:t>
            </a:r>
            <a:endParaRPr sz="3640"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9" y="1739899"/>
            <a:ext cx="4204528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463" y="3120603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450" y="1936750"/>
            <a:ext cx="17399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304" y="1966913"/>
            <a:ext cx="14732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7092950" y="3253953"/>
            <a:ext cx="752475" cy="4639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829a89e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10</a:t>
            </a:r>
            <a:endParaRPr/>
          </a:p>
        </p:txBody>
      </p:sp>
      <p:sp>
        <p:nvSpPr>
          <p:cNvPr id="117" name="Google Shape;117;g2a34829a89e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Right Triangle Trigonometry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422275" y="1152475"/>
            <a:ext cx="841002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 sz="2400"/>
              <a:t>A </a:t>
            </a:r>
            <a:r>
              <a:rPr lang="en-US" sz="2400" b="1">
                <a:solidFill>
                  <a:srgbClr val="FFAB40"/>
                </a:solidFill>
              </a:rPr>
              <a:t>20-foot-tall</a:t>
            </a:r>
            <a:r>
              <a:rPr lang="en-US" sz="2400"/>
              <a:t> flagpole casts a</a:t>
            </a:r>
            <a:br>
              <a:rPr lang="en-US" sz="2400"/>
            </a:br>
            <a:r>
              <a:rPr lang="en-US" sz="2400" b="1">
                <a:solidFill>
                  <a:srgbClr val="FFAB40"/>
                </a:solidFill>
              </a:rPr>
              <a:t>shadow</a:t>
            </a:r>
            <a:r>
              <a:rPr lang="en-US" sz="2400"/>
              <a:t> at </a:t>
            </a:r>
            <a:r>
              <a:rPr lang="en-US" sz="2400" b="1">
                <a:solidFill>
                  <a:srgbClr val="FFAB40"/>
                </a:solidFill>
              </a:rPr>
              <a:t>2:00 p.m.</a:t>
            </a:r>
            <a:r>
              <a:rPr lang="en-US" sz="2400"/>
              <a:t> that</a:t>
            </a:r>
            <a:br>
              <a:rPr lang="en-US" sz="2400"/>
            </a:br>
            <a:r>
              <a:rPr lang="en-US" sz="2400"/>
              <a:t>extends </a:t>
            </a:r>
            <a:r>
              <a:rPr lang="en-US" sz="2400" b="1">
                <a:solidFill>
                  <a:srgbClr val="FFAB40"/>
                </a:solidFill>
              </a:rPr>
              <a:t>10 feet</a:t>
            </a:r>
            <a:r>
              <a:rPr lang="en-US" sz="2400"/>
              <a:t> horizontally ...</a:t>
            </a:r>
            <a:br>
              <a:rPr lang="en-US" sz="2400"/>
            </a:br>
            <a:r>
              <a:rPr lang="en-US" sz="2400"/>
              <a:t>Then at </a:t>
            </a:r>
            <a:r>
              <a:rPr lang="en-US" sz="2400" b="1">
                <a:solidFill>
                  <a:srgbClr val="FFAB40"/>
                </a:solidFill>
              </a:rPr>
              <a:t>4:00 p.m.</a:t>
            </a:r>
            <a:r>
              <a:rPr lang="en-US" sz="2400"/>
              <a:t>, the shadow extends to </a:t>
            </a:r>
            <a:r>
              <a:rPr lang="en-US" sz="2400" b="1">
                <a:solidFill>
                  <a:srgbClr val="FFAB40"/>
                </a:solidFill>
              </a:rPr>
              <a:t>28 feet</a:t>
            </a:r>
            <a:r>
              <a:rPr lang="en-US" sz="2400"/>
              <a:t> horizontally ... Which of the following expressions equals the </a:t>
            </a:r>
            <a:r>
              <a:rPr lang="en-US" sz="2400" b="1">
                <a:solidFill>
                  <a:schemeClr val="accent6"/>
                </a:solidFill>
              </a:rPr>
              <a:t>positive difference</a:t>
            </a:r>
            <a:r>
              <a:rPr lang="en-US" sz="2400"/>
              <a:t> in the measures of the </a:t>
            </a:r>
            <a:r>
              <a:rPr lang="en-US" sz="2400" b="1" u="sng">
                <a:solidFill>
                  <a:schemeClr val="accent6"/>
                </a:solidFill>
              </a:rPr>
              <a:t>angle of elevation</a:t>
            </a:r>
            <a:r>
              <a:rPr lang="en-US" sz="2400"/>
              <a:t> </a:t>
            </a:r>
            <a:r>
              <a:rPr lang="en-US" sz="2400" b="1">
                <a:solidFill>
                  <a:schemeClr val="accent6"/>
                </a:solidFill>
              </a:rPr>
              <a:t>from the end of the shadow to the top of the flagpole</a:t>
            </a:r>
            <a:r>
              <a:rPr lang="en-US" sz="2400"/>
              <a:t> at 2:00 p.m. and at 4:00 p.m.?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293" name="Google Shape;293;p20"/>
          <p:cNvGrpSpPr/>
          <p:nvPr/>
        </p:nvGrpSpPr>
        <p:grpSpPr>
          <a:xfrm>
            <a:off x="4924976" y="298232"/>
            <a:ext cx="3796749" cy="2229285"/>
            <a:chOff x="4924976" y="298232"/>
            <a:chExt cx="3796749" cy="2229285"/>
          </a:xfrm>
        </p:grpSpPr>
        <p:pic>
          <p:nvPicPr>
            <p:cNvPr id="294" name="Google Shape;29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4425" y="5707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4976" y="29823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41962" y="15843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2900" y="15843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594276" y="1130082"/>
            <a:ext cx="4295224" cy="2229285"/>
            <a:chOff x="594276" y="1130082"/>
            <a:chExt cx="4295224" cy="2229285"/>
          </a:xfrm>
        </p:grpSpPr>
        <p:pic>
          <p:nvPicPr>
            <p:cNvPr id="304" name="Google Shape;30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9200" y="13962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276" y="113008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1625" y="24225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2200" y="24225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25" y="3389313"/>
            <a:ext cx="170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1475" y="3389313"/>
            <a:ext cx="1739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2425" y="3389313"/>
            <a:ext cx="26416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5362575" y="3775076"/>
            <a:ext cx="2784367" cy="8540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a34829a89e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7" name="Google Shape;317;g2a34829a89e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34829a89e_0_113"/>
          <p:cNvSpPr txBox="1">
            <a:spLocks noGrp="1"/>
          </p:cNvSpPr>
          <p:nvPr>
            <p:ph type="subTitle" idx="1"/>
          </p:nvPr>
        </p:nvSpPr>
        <p:spPr>
          <a:xfrm>
            <a:off x="3297900" y="2293825"/>
            <a:ext cx="54180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Right Triangle Trigonometry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 and National Testing</a:t>
            </a:r>
            <a:endParaRPr sz="3640"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6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State Testing:</a:t>
            </a:r>
            <a:r>
              <a:rPr lang="en-US"/>
              <a:t> In states requiring high school students to take the ACT, the exam must be offered during the school day at the school.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National Testing:</a:t>
            </a:r>
            <a:r>
              <a:rPr lang="en-US"/>
              <a:t> These are exams offered on Saturdays and are given on the same date at several locations. Sign up early to get your preferred location.</a:t>
            </a:r>
            <a:endParaRPr/>
          </a:p>
        </p:txBody>
      </p:sp>
      <p:pic>
        <p:nvPicPr>
          <p:cNvPr id="325" name="Google Shape;325;p23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</a:t>
            </a:r>
            <a:endParaRPr sz="3640"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Be ready for state testing in </a:t>
            </a:r>
            <a:r>
              <a:rPr lang="en-US" b="1">
                <a:solidFill>
                  <a:srgbClr val="FFAB40"/>
                </a:solidFill>
              </a:rPr>
              <a:t>April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Study, practice, and prepare between now and then.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Your April score can be used towards college admissions and scholarship applications. </a:t>
            </a:r>
            <a:r>
              <a:rPr lang="en-US" b="1">
                <a:solidFill>
                  <a:srgbClr val="FFAB40"/>
                </a:solidFill>
              </a:rPr>
              <a:t>Do your best!</a:t>
            </a:r>
            <a:endParaRPr/>
          </a:p>
        </p:txBody>
      </p:sp>
      <p:pic>
        <p:nvPicPr>
          <p:cNvPr id="332" name="Google Shape;332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Superscoring</a:t>
            </a:r>
            <a:endParaRPr sz="3640"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lt1"/>
                </a:solidFill>
              </a:rPr>
              <a:t>Why take the ACT more than once?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 can average your best scores from each subject area to create a higher composite score: a </a:t>
            </a:r>
            <a:r>
              <a:rPr lang="en-US" b="1">
                <a:solidFill>
                  <a:srgbClr val="FFAB40"/>
                </a:solidFill>
              </a:rPr>
              <a:t>superscore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Remember, you can unlock admission into colleges and universities and scholarships the higher you score.</a:t>
            </a:r>
            <a:endParaRPr>
              <a:solidFill>
                <a:srgbClr val="FFAB40"/>
              </a:solidFill>
            </a:endParaRPr>
          </a:p>
        </p:txBody>
      </p:sp>
      <p:pic>
        <p:nvPicPr>
          <p:cNvPr id="339" name="Google Shape;339;p2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The ACT is offered multiple times a year at many different locations.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Search for “ACT test dates” and select the link that will send you to the official ACT website: </a:t>
            </a:r>
            <a:r>
              <a:rPr lang="en-US">
                <a:solidFill>
                  <a:srgbClr val="FFAB40"/>
                </a:solidFill>
              </a:rPr>
              <a:t>www.act.org/...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Find the table of information about national test dates.</a:t>
            </a:r>
            <a:endParaRPr/>
          </a:p>
        </p:txBody>
      </p:sp>
      <p:pic>
        <p:nvPicPr>
          <p:cNvPr id="346" name="Google Shape;346;p26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graphicFrame>
        <p:nvGraphicFramePr>
          <p:cNvPr id="352" name="Google Shape;352;p27"/>
          <p:cNvGraphicFramePr/>
          <p:nvPr>
            <p:extLst>
              <p:ext uri="{D42A27DB-BD31-4B8C-83A1-F6EECF244321}">
                <p14:modId xmlns:p14="http://schemas.microsoft.com/office/powerpoint/2010/main" val="1166050350"/>
              </p:ext>
            </p:extLst>
          </p:nvPr>
        </p:nvGraphicFramePr>
        <p:xfrm>
          <a:off x="2254928" y="1867539"/>
          <a:ext cx="6577375" cy="2118400"/>
        </p:xfrm>
        <a:graphic>
          <a:graphicData uri="http://schemas.openxmlformats.org/drawingml/2006/table">
            <a:tbl>
              <a:tblPr firstRow="1" bandRow="1">
                <a:noFill/>
                <a:tableStyleId>{D24CF589-8A62-477C-AE72-9EFC112CB8A0}</a:tableStyleId>
              </a:tblPr>
              <a:tblGrid>
                <a:gridCol w="18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Date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 Upload and Standby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14, 2025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9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27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12, 2025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20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4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2254928" y="1051883"/>
            <a:ext cx="6577372" cy="351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To take </a:t>
            </a:r>
            <a:r>
              <a:rPr lang="en-US" b="1" u="sng" dirty="0">
                <a:solidFill>
                  <a:srgbClr val="FFAB40"/>
                </a:solidFill>
              </a:rPr>
              <a:t>this</a:t>
            </a:r>
            <a:r>
              <a:rPr lang="en-US" dirty="0"/>
              <a:t> test, register by </a:t>
            </a:r>
            <a:r>
              <a:rPr lang="en-US" b="1" u="sng" dirty="0">
                <a:solidFill>
                  <a:srgbClr val="FFAB40"/>
                </a:solidFill>
              </a:rPr>
              <a:t>this</a:t>
            </a:r>
            <a:r>
              <a:rPr lang="en-US" dirty="0"/>
              <a:t> date.</a:t>
            </a:r>
            <a:endParaRPr dirty="0"/>
          </a:p>
        </p:txBody>
      </p:sp>
      <p:cxnSp>
        <p:nvCxnSpPr>
          <p:cNvPr id="354" name="Google Shape;354;p27"/>
          <p:cNvCxnSpPr/>
          <p:nvPr/>
        </p:nvCxnSpPr>
        <p:spPr>
          <a:xfrm flipH="1">
            <a:off x="3382331" y="1588335"/>
            <a:ext cx="389173" cy="680263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5" name="Google Shape;355;p27"/>
          <p:cNvCxnSpPr/>
          <p:nvPr/>
        </p:nvCxnSpPr>
        <p:spPr>
          <a:xfrm flipH="1">
            <a:off x="5220623" y="1604167"/>
            <a:ext cx="1294081" cy="5473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6" name="Google Shape;356;p27"/>
          <p:cNvSpPr txBox="1"/>
          <p:nvPr/>
        </p:nvSpPr>
        <p:spPr>
          <a:xfrm>
            <a:off x="2236958" y="4132881"/>
            <a:ext cx="6595342" cy="7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 by May 9</a:t>
            </a:r>
            <a:r>
              <a:rPr lang="en-US" sz="2600" b="0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take the ACT on June 14</a:t>
            </a:r>
            <a:r>
              <a:rPr lang="en-US" sz="2600" b="0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57" name="Google Shape;357;p27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2254928" y="2019946"/>
            <a:ext cx="657737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February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April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June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July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2236958" y="3946902"/>
            <a:ext cx="6595342" cy="107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ahead and don’t wait until the last minute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register. Avoid paying late registration fees!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2254928" y="1051883"/>
            <a:ext cx="6577372" cy="13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Tests are usually offered each year during the following months: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4892298" y="2019946"/>
            <a:ext cx="394000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pic>
        <p:nvPicPr>
          <p:cNvPr id="367" name="Google Shape;367;p28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Test Information Release (</a:t>
            </a:r>
            <a:r>
              <a:rPr lang="en-US" b="1">
                <a:solidFill>
                  <a:srgbClr val="FFAB40"/>
                </a:solidFill>
              </a:rPr>
              <a:t>TIR</a:t>
            </a:r>
            <a:r>
              <a:rPr lang="en-US">
                <a:solidFill>
                  <a:schemeClr val="lt1"/>
                </a:solidFill>
              </a:rPr>
              <a:t>): This is a copy of the multiple-choice ACT with your answers and a copy of the correct answers. It can also include the prompt and grading rubric for the writing portion with your scores.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 b="1">
                <a:solidFill>
                  <a:schemeClr val="lt1"/>
                </a:solidFill>
              </a:rPr>
              <a:t>If you qualify for a fee waiver, this is </a:t>
            </a:r>
            <a:r>
              <a:rPr lang="en-US" b="1">
                <a:solidFill>
                  <a:srgbClr val="FFAB40"/>
                </a:solidFill>
              </a:rPr>
              <a:t>free</a:t>
            </a:r>
            <a:r>
              <a:rPr lang="en-US" b="1">
                <a:solidFill>
                  <a:schemeClr val="lt1"/>
                </a:solidFill>
              </a:rPr>
              <a:t>.</a:t>
            </a:r>
            <a:r>
              <a:rPr lang="en-US">
                <a:solidFill>
                  <a:schemeClr val="lt1"/>
                </a:solidFill>
              </a:rPr>
              <a:t> Ask your school counselor to see if you are eligible.</a:t>
            </a:r>
            <a:endParaRPr/>
          </a:p>
        </p:txBody>
      </p:sp>
      <p:pic>
        <p:nvPicPr>
          <p:cNvPr id="374" name="Google Shape;374;p29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829a89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829a89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2326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>
                <a:solidFill>
                  <a:schemeClr val="lt1"/>
                </a:solidFill>
              </a:rPr>
              <a:t> Express the sine, cosine, and tangent of an angle in a right triangle as a ratio of given side lengths.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Apply basic trigonometric ratios to solve right-triangle problems.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</a:t>
            </a:r>
            <a:endParaRPr sz="364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857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each side of each triangle using the words: </a:t>
            </a:r>
            <a:r>
              <a:rPr lang="en-US" i="1"/>
              <a:t>opposite</a:t>
            </a:r>
            <a:r>
              <a:rPr lang="en-US"/>
              <a:t>, </a:t>
            </a:r>
            <a:r>
              <a:rPr lang="en-US" i="1"/>
              <a:t>adjacent</a:t>
            </a:r>
            <a:r>
              <a:rPr lang="en-US"/>
              <a:t>, or </a:t>
            </a:r>
            <a:r>
              <a:rPr lang="en-US" i="1"/>
              <a:t>hypotenuse</a:t>
            </a:r>
            <a:r>
              <a:rPr lang="en-US"/>
              <a:t>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Then write 1-2 sentences explaining how you knew which word to use.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274" y="916330"/>
            <a:ext cx="3290574" cy="26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5125701" y="3671423"/>
            <a:ext cx="3372839" cy="8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7"/>
              <a:buFont typeface="Calibri"/>
              <a:buNone/>
            </a:pP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I knew that this was the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 side because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 rot="10800000" flipH="1">
            <a:off x="5223787" y="3337965"/>
            <a:ext cx="598200" cy="560100"/>
          </a:xfrm>
          <a:prstGeom prst="curvedConnector3">
            <a:avLst>
              <a:gd name="adj1" fmla="val -36224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39" name="Google Shape;139;p5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1</a:t>
            </a:r>
            <a:endParaRPr sz="364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2</a:t>
            </a:r>
            <a:endParaRPr sz="3640"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05" y="2895480"/>
            <a:ext cx="25146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sine</a:t>
            </a:r>
            <a:r>
              <a:rPr lang="en-US" i="1"/>
              <a:t> of the angle is the ratio of the opposite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cosine</a:t>
            </a:r>
            <a:r>
              <a:rPr lang="en-US" i="1"/>
              <a:t> of the angle is the ratio of the adjacent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719" y="2895601"/>
            <a:ext cx="25654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1074</Words>
  <Application>Microsoft Macintosh PowerPoint</Application>
  <PresentationFormat>On-screen Show (16:9)</PresentationFormat>
  <Paragraphs>110</Paragraphs>
  <Slides>29</Slides>
  <Notes>29</Notes>
  <HiddenSlides>1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ACT Math</vt:lpstr>
      <vt:lpstr>Equation</vt:lpstr>
      <vt:lpstr>PowerPoint Presentation</vt:lpstr>
      <vt:lpstr>Power Up: Math ACT Prep, Week 10</vt:lpstr>
      <vt:lpstr>Essential Question</vt:lpstr>
      <vt:lpstr>Learning Objectives</vt:lpstr>
      <vt:lpstr>How I Know It</vt:lpstr>
      <vt:lpstr>How I Know It: Triangle 1</vt:lpstr>
      <vt:lpstr>How I Know It: Triangle 2</vt:lpstr>
      <vt:lpstr>Guided Notes: Right Triangle Trigonometry</vt:lpstr>
      <vt:lpstr>Guided Notes: Right Triangle Trigonometry</vt:lpstr>
      <vt:lpstr>Guided Notes: Right Triangle Trigonometry</vt:lpstr>
      <vt:lpstr>Guided Notes</vt:lpstr>
      <vt:lpstr>Find the Unknown Value (Question 1)</vt:lpstr>
      <vt:lpstr>Find the Unknown Value (Question 2)</vt:lpstr>
      <vt:lpstr>Exit Ticket</vt:lpstr>
      <vt:lpstr>Exit Ticket (Answers)</vt:lpstr>
      <vt:lpstr>Exit Ticket (Solution 1)</vt:lpstr>
      <vt:lpstr>Exit Ticket (Solution 2)</vt:lpstr>
      <vt:lpstr>Exit Ticket (Solution 3)</vt:lpstr>
      <vt:lpstr>Exit Ticket (Solution 4)</vt:lpstr>
      <vt:lpstr>Exit Ticket (Solution 5)</vt:lpstr>
      <vt:lpstr>Exit Ticket (Solution 5)</vt:lpstr>
      <vt:lpstr>You Powered Up!</vt:lpstr>
      <vt:lpstr>ACT: State Testing and National Testing</vt:lpstr>
      <vt:lpstr>ACT: State Testing</vt:lpstr>
      <vt:lpstr>ACT: Superscoring</vt:lpstr>
      <vt:lpstr>ACT: National Testing</vt:lpstr>
      <vt:lpstr>ACT: National Testing</vt:lpstr>
      <vt:lpstr>ACT: National Testing</vt:lpstr>
      <vt:lpstr>ACT: National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4</cp:revision>
  <dcterms:modified xsi:type="dcterms:W3CDTF">2025-04-27T19:38:37Z</dcterms:modified>
</cp:coreProperties>
</file>