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iINqwziQucwCCH1LUavKaLZJHn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24CF589-8A62-477C-AE72-9EFC112CB8A0}">
  <a:tblStyle styleId="{D24CF589-8A62-477C-AE72-9EFC112CB8A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1E8"/>
          </a:solidFill>
        </a:fill>
      </a:tcStyle>
    </a:wholeTbl>
    <a:band1H>
      <a:tcTxStyle/>
      <a:tcStyle>
        <a:tcBdr/>
        <a:fill>
          <a:solidFill>
            <a:srgbClr val="FFE2C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2C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4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4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45" autoAdjust="0"/>
    <p:restoredTop sz="96970" autoAdjust="0"/>
  </p:normalViewPr>
  <p:slideViewPr>
    <p:cSldViewPr snapToGrid="0">
      <p:cViewPr>
        <p:scale>
          <a:sx n="100" d="100"/>
          <a:sy n="100" d="100"/>
        </p:scale>
        <p:origin x="2512" y="17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youtu.be/EVS_yYQoLJg?si=fJvuvFWH3vJ3B0z9" TargetMode="Externa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5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4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4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4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100" b="0" i="0" u="sng" strike="noStrik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Center. (2021, September 21). </a:t>
            </a:r>
            <a:r>
              <a:rPr lang="en-US" sz="1800" b="0" i="1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K20 Center 5 minute timer</a:t>
            </a:r>
            <a:r>
              <a:rPr lang="en-US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[Video]. YouTube.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https://youtu.be/EVS_yYQoLJg?si=fJvuvFWH3vJ3B0z9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Bell Ringers and Exit Tickets. Strategies. </a:t>
            </a:r>
            <a:r>
              <a:rPr lang="en-US" sz="11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https://learn.k20center.ou.edu/strategy/125</a:t>
            </a:r>
            <a:endParaRPr sz="11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34829a89e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a34829a89e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a34829a89e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a34829a89e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a34829a89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a34829a89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How I Know It.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https://learn.k20center.ou.edu/strategy/144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How I Know It.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https://learn.k20center.ou.edu/strategy/144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 b="0" i="0" u="none" strike="noStrike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rPr>
              <a:t>K20 Center. (n.d.). How I Know It. Strategies. </a:t>
            </a:r>
            <a:r>
              <a:rPr lang="en-US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https://learn.k20center.ou.edu/strategy/144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a34829a89e_0_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8">
  <p:cSld name="CUSTOM_6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2a34829a89e_0_3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g2a34829a89e_0_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9">
  <p:cSld name="CUSTOM_6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a34829a89e_0_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2a34829a89e_0_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0">
  <p:cSld name="CUSTOM_6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2a34829a89e_0_3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g2a34829a89e_0_3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">
  <p:cSld name="CUSTOM_6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a34829a89e_0_4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g2a34829a89e_0_4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2">
  <p:cSld name="CUSTOM_6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a34829a89e_0_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a34829a89e_0_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3">
  <p:cSld name="CUSTOM_6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2a34829a89e_0_4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g2a34829a89e_0_4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4">
  <p:cSld name="CUSTOM_6_3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a34829a89e_0_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g2a34829a89e_0_5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5">
  <p:cSld name="CUSTOM_6_3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a34829a89e_0_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2a34829a89e_0_5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6">
  <p:cSld name="CUSTOM_6_3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a34829a89e_0_5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g2a34829a89e_0_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7">
  <p:cSld name="CUSTOM_6_3_2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a34829a89e_0_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g2a34829a89e_0_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1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a34829a89e_0_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g2a34829a89e_0_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8">
  <p:cSld name="CUSTOM_6_3_2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34829a89e_0_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g2a34829a89e_0_6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9">
  <p:cSld name="CUSTOM_6_3_2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a34829a89e_0_6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g2a34829a89e_0_6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G10">
  <p:cSld name="CUSTOM_6_3_2_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a34829a89e_0_6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g2a34829a89e_0_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a34829a89e_0_7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8" name="Google Shape;78;g2a34829a89e_0_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a34829a89e_0_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g2a34829a89e_0_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g2a34829a89e_0_7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g2a34829a89e_0_7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4" name="Google Shape;84;g2a34829a89e_0_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a34829a89e_0_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a34829a89e_0_8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g2a34829a89e_0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a34829a89e_0_8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80019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g2a34829a89e_0_8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83472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g2a34829a89e_0_8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3" name="Google Shape;93;g2a34829a89e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a34829a89e_0_8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6" name="Google Shape;96;g2a34829a89e_0_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g2a34829a89e_0_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a34829a89e_0_9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2a34829a89e_0_9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alibri"/>
              <a:buNone/>
              <a:defRPr sz="4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2a34829a89e_0_9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None/>
              <a:defRPr sz="2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2a34829a89e_0_9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g2a34829a89e_0_9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4" name="Google Shape;104;g2a34829a89e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a34829a89e_0_10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g2a34829a89e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g2a34829a89e_0_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g2a34829a89e_0_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○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937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■"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g2a34829a89e_0_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" name="Google Shape;18;g2a34829a89e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80176" y="4283224"/>
            <a:ext cx="478875" cy="761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2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2a34829a89e_0_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g2a34829a89e_0_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3">
  <p:cSld name="CUSTOM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2a34829a89e_0_1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g2a34829a89e_0_1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4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a34829a89e_0_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g2a34829a89e_0_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5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2a34829a89e_0_2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g2a34829a89e_0_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6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2a34829a89e_0_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g2a34829a89e_0_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Objective - Week 7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2a34829a89e_0_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g2a34829a89e_0_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2a34829a89e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g2a34829a89e_0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g2a34829a89e_0_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EVS_yYQoLJg?feature=oembed" TargetMode="External"/><Relationship Id="rId6" Type="http://schemas.openxmlformats.org/officeDocument/2006/relationships/image" Target="../media/image44.jpeg"/><Relationship Id="rId5" Type="http://schemas.openxmlformats.org/officeDocument/2006/relationships/hyperlink" Target="https://youtu.be/EVS_yYQoLJg?si=fJvuvFWH3vJ3B0z9" TargetMode="Externa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"/>
          <p:cNvSpPr txBox="1">
            <a:spLocks noGrp="1"/>
          </p:cNvSpPr>
          <p:nvPr>
            <p:ph type="body" idx="1"/>
          </p:nvPr>
        </p:nvSpPr>
        <p:spPr>
          <a:xfrm>
            <a:off x="4695396" y="1152475"/>
            <a:ext cx="413690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i="1"/>
              <a:t>The </a:t>
            </a:r>
            <a:r>
              <a:rPr lang="en-US" b="1" i="1">
                <a:solidFill>
                  <a:srgbClr val="FFAB40"/>
                </a:solidFill>
              </a:rPr>
              <a:t>tangent</a:t>
            </a:r>
            <a:r>
              <a:rPr lang="en-US" i="1"/>
              <a:t> of the angle is the ratio of the opposite side to the adjacent side.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 </a:t>
            </a:r>
            <a:endParaRPr/>
          </a:p>
        </p:txBody>
      </p:sp>
      <p:pic>
        <p:nvPicPr>
          <p:cNvPr id="175" name="Google Shape;17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6293" y="3348052"/>
            <a:ext cx="22098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Guided Notes: Right Triangle Trigonometry</a:t>
            </a:r>
            <a:endParaRPr sz="3640"/>
          </a:p>
        </p:txBody>
      </p:sp>
      <p:pic>
        <p:nvPicPr>
          <p:cNvPr id="177" name="Google Shape;17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36" y="1153101"/>
            <a:ext cx="43243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Guided Notes</a:t>
            </a:r>
            <a:endParaRPr sz="3640"/>
          </a:p>
        </p:txBody>
      </p:sp>
      <p:sp>
        <p:nvSpPr>
          <p:cNvPr id="183" name="Google Shape;183;p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Let’s complete the Guided Notes together.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Find the Unknown Value (Question 1)</a:t>
            </a:r>
            <a:endParaRPr sz="3640"/>
          </a:p>
        </p:txBody>
      </p:sp>
      <p:sp>
        <p:nvSpPr>
          <p:cNvPr id="189" name="Google Shape;189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In right triangle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ABC</a:t>
            </a:r>
            <a:r>
              <a:rPr lang="en-US"/>
              <a:t>, where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r>
              <a:rPr lang="en-US"/>
              <a:t> is the right angle,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AB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8</a:t>
            </a:r>
            <a:r>
              <a:rPr lang="en-US"/>
              <a:t> inches, and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sin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4/7</a:t>
            </a:r>
            <a:r>
              <a:rPr lang="en-US"/>
              <a:t>. What is the value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cos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en-US"/>
              <a:t>?</a:t>
            </a:r>
            <a:endParaRPr/>
          </a:p>
        </p:txBody>
      </p:sp>
      <p:pic>
        <p:nvPicPr>
          <p:cNvPr id="190" name="Google Shape;19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0221" y="2789182"/>
            <a:ext cx="1054100" cy="6731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12"/>
          <p:cNvGrpSpPr/>
          <p:nvPr/>
        </p:nvGrpSpPr>
        <p:grpSpPr>
          <a:xfrm>
            <a:off x="2838532" y="2428000"/>
            <a:ext cx="2205320" cy="2270475"/>
            <a:chOff x="3159935" y="2485725"/>
            <a:chExt cx="2205320" cy="2270475"/>
          </a:xfrm>
        </p:grpSpPr>
        <p:pic>
          <p:nvPicPr>
            <p:cNvPr id="192" name="Google Shape;192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578327" y="4163541"/>
              <a:ext cx="190500" cy="26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1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30700" y="3316288"/>
              <a:ext cx="177800" cy="2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159935" y="3527300"/>
              <a:ext cx="177800" cy="2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12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3284890" y="2485725"/>
              <a:ext cx="228600" cy="2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12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70590" y="4514900"/>
              <a:ext cx="228600" cy="241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7" name="Google Shape;197;p12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123955" y="4435525"/>
              <a:ext cx="241300" cy="2667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8" name="Google Shape;198;p12"/>
            <p:cNvGrpSpPr/>
            <p:nvPr/>
          </p:nvGrpSpPr>
          <p:grpSpPr>
            <a:xfrm>
              <a:off x="3446493" y="2807100"/>
              <a:ext cx="1667436" cy="1667436"/>
              <a:chOff x="3446493" y="2807100"/>
              <a:chExt cx="1667436" cy="1667436"/>
            </a:xfrm>
          </p:grpSpPr>
          <p:sp>
            <p:nvSpPr>
              <p:cNvPr id="199" name="Google Shape;199;p12"/>
              <p:cNvSpPr/>
              <p:nvPr/>
            </p:nvSpPr>
            <p:spPr>
              <a:xfrm>
                <a:off x="3446493" y="2807100"/>
                <a:ext cx="1667436" cy="1667436"/>
              </a:xfrm>
              <a:prstGeom prst="rtTriangle">
                <a:avLst/>
              </a:prstGeom>
              <a:solidFill>
                <a:srgbClr val="2F50A2"/>
              </a:solidFill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12"/>
              <p:cNvSpPr/>
              <p:nvPr/>
            </p:nvSpPr>
            <p:spPr>
              <a:xfrm>
                <a:off x="3446493" y="4245936"/>
                <a:ext cx="228600" cy="228600"/>
              </a:xfrm>
              <a:prstGeom prst="rect">
                <a:avLst/>
              </a:prstGeom>
              <a:solidFill>
                <a:srgbClr val="2F50A2"/>
              </a:solidFill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1" name="Google Shape;201;p12"/>
          <p:cNvGrpSpPr/>
          <p:nvPr/>
        </p:nvGrpSpPr>
        <p:grpSpPr>
          <a:xfrm>
            <a:off x="5947647" y="2555000"/>
            <a:ext cx="1539409" cy="1633211"/>
            <a:chOff x="5947647" y="2555000"/>
            <a:chExt cx="1539409" cy="1633211"/>
          </a:xfrm>
        </p:grpSpPr>
        <p:sp>
          <p:nvSpPr>
            <p:cNvPr id="202" name="Google Shape;202;p12"/>
            <p:cNvSpPr/>
            <p:nvPr/>
          </p:nvSpPr>
          <p:spPr>
            <a:xfrm>
              <a:off x="5947647" y="3407508"/>
              <a:ext cx="1265954" cy="780703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03" name="Google Shape;203;p12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026556" y="2555000"/>
              <a:ext cx="1016000" cy="26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4" name="Google Shape;204;p12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026556" y="3043343"/>
              <a:ext cx="1460500" cy="10795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Find the Unknown Value (Question 2)</a:t>
            </a:r>
            <a:endParaRPr sz="3640"/>
          </a:p>
        </p:txBody>
      </p:sp>
      <p:pic>
        <p:nvPicPr>
          <p:cNvPr id="210" name="Google Shape;210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03701" y="1425963"/>
            <a:ext cx="901700" cy="26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13"/>
          <p:cNvGrpSpPr/>
          <p:nvPr/>
        </p:nvGrpSpPr>
        <p:grpSpPr>
          <a:xfrm>
            <a:off x="5837697" y="2505291"/>
            <a:ext cx="1981200" cy="1575632"/>
            <a:chOff x="6190281" y="1555293"/>
            <a:chExt cx="1981200" cy="1575632"/>
          </a:xfrm>
        </p:grpSpPr>
        <p:sp>
          <p:nvSpPr>
            <p:cNvPr id="212" name="Google Shape;212;p13"/>
            <p:cNvSpPr/>
            <p:nvPr/>
          </p:nvSpPr>
          <p:spPr>
            <a:xfrm>
              <a:off x="6934344" y="2694936"/>
              <a:ext cx="747649" cy="435989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3" name="Google Shape;213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190281" y="1555293"/>
              <a:ext cx="1981200" cy="15621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4" name="Google Shape;214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6534" y="1174681"/>
            <a:ext cx="2309324" cy="3720243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3"/>
          <p:cNvSpPr/>
          <p:nvPr/>
        </p:nvSpPr>
        <p:spPr>
          <a:xfrm>
            <a:off x="733185" y="4343194"/>
            <a:ext cx="228600" cy="228600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13"/>
          <p:cNvGrpSpPr/>
          <p:nvPr/>
        </p:nvGrpSpPr>
        <p:grpSpPr>
          <a:xfrm>
            <a:off x="2706928" y="1315449"/>
            <a:ext cx="2614158" cy="1725850"/>
            <a:chOff x="2706928" y="1315449"/>
            <a:chExt cx="2614158" cy="1725850"/>
          </a:xfrm>
        </p:grpSpPr>
        <p:sp>
          <p:nvSpPr>
            <p:cNvPr id="217" name="Google Shape;217;p13"/>
            <p:cNvSpPr/>
            <p:nvPr/>
          </p:nvSpPr>
          <p:spPr>
            <a:xfrm>
              <a:off x="2706929" y="1315449"/>
              <a:ext cx="2614157" cy="1665156"/>
            </a:xfrm>
            <a:prstGeom prst="rect">
              <a:avLst/>
            </a:prstGeom>
            <a:solidFill>
              <a:srgbClr val="2F50A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13"/>
            <p:cNvSpPr txBox="1"/>
            <p:nvPr/>
          </p:nvSpPr>
          <p:spPr>
            <a:xfrm>
              <a:off x="2706928" y="1315449"/>
              <a:ext cx="2614157" cy="1725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rm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∠</a:t>
              </a: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JKM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= 60°.</a:t>
              </a:r>
              <a:endParaRPr/>
            </a:p>
            <a:p>
              <a:pPr marL="0" marR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chemeClr val="lt1"/>
                </a:buClr>
                <a:buSzPts val="2600"/>
                <a:buFont typeface="Calibri"/>
                <a:buNone/>
              </a:pP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Since </a:t>
              </a: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∠</a:t>
              </a: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JKL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= 90°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b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∠</a:t>
              </a:r>
              <a:r>
                <a:rPr lang="en-US" sz="2200" b="0" i="1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MKL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= 30°</a:t>
              </a:r>
              <a:r>
                <a:rPr lang="en-US" sz="22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2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</a:t>
            </a:r>
            <a:endParaRPr sz="3640"/>
          </a:p>
        </p:txBody>
      </p:sp>
      <p:sp>
        <p:nvSpPr>
          <p:cNvPr id="224" name="Google Shape;22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/>
              <a:t>Leave your paper face down until the timer starts.</a:t>
            </a:r>
            <a:endParaRPr/>
          </a:p>
        </p:txBody>
      </p:sp>
      <p:pic>
        <p:nvPicPr>
          <p:cNvPr id="225" name="Google Shape;225;p14" descr="A pink sign with black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53939" y="334309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  <p:sp>
        <p:nvSpPr>
          <p:cNvPr id="226" name="Google Shape;226;p14"/>
          <p:cNvSpPr txBox="1"/>
          <p:nvPr/>
        </p:nvSpPr>
        <p:spPr>
          <a:xfrm>
            <a:off x="311700" y="4530670"/>
            <a:ext cx="8520600" cy="61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lt1"/>
              </a:buClr>
              <a:buSzPct val="142857"/>
              <a:buFont typeface="Calibri"/>
              <a:buNone/>
            </a:pPr>
            <a:r>
              <a:rPr lang="en-US" sz="2600" b="0" i="0" u="sng" strike="noStrike" cap="none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5-Minute Timer</a:t>
            </a:r>
            <a:endParaRPr sz="2600" b="0" i="0" u="none" strike="noStrike" cap="none" dirty="0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title="K20 Center 5 minute timer">
            <a:hlinkClick r:id="" action="ppaction://media"/>
            <a:extLst>
              <a:ext uri="{FF2B5EF4-FFF2-40B4-BE49-F238E27FC236}">
                <a16:creationId xmlns:a16="http://schemas.microsoft.com/office/drawing/2014/main" id="{A8D08BA4-0B91-0D45-AD34-EAAC0A43C4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364489" y="1941753"/>
            <a:ext cx="4415022" cy="2492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(Answers)</a:t>
            </a:r>
            <a:endParaRPr sz="3640"/>
          </a:p>
        </p:txBody>
      </p:sp>
      <p:sp>
        <p:nvSpPr>
          <p:cNvPr id="233" name="Google Shape;233;p15"/>
          <p:cNvSpPr txBox="1">
            <a:spLocks noGrp="1"/>
          </p:cNvSpPr>
          <p:nvPr>
            <p:ph type="body" idx="1"/>
          </p:nvPr>
        </p:nvSpPr>
        <p:spPr>
          <a:xfrm>
            <a:off x="4600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143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E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H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D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600"/>
              <a:buAutoNum type="arabicParenR"/>
            </a:pPr>
            <a:r>
              <a:rPr lang="en-US"/>
              <a:t>H</a:t>
            </a:r>
            <a:endParaRPr/>
          </a:p>
          <a:p>
            <a:pPr marL="514350" lvl="0" indent="-51435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AutoNum type="arabicParenR"/>
            </a:pPr>
            <a:r>
              <a:rPr lang="en-US"/>
              <a:t>E</a:t>
            </a:r>
            <a:endParaRPr/>
          </a:p>
        </p:txBody>
      </p:sp>
      <p:sp>
        <p:nvSpPr>
          <p:cNvPr id="234" name="Google Shape;234;p15"/>
          <p:cNvSpPr/>
          <p:nvPr/>
        </p:nvSpPr>
        <p:spPr>
          <a:xfrm>
            <a:off x="2867186" y="1152476"/>
            <a:ext cx="5426358" cy="3114724"/>
          </a:xfrm>
          <a:prstGeom prst="rect">
            <a:avLst/>
          </a:prstGeom>
          <a:solidFill>
            <a:srgbClr val="2F50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3218481" y="1451675"/>
            <a:ext cx="4675322" cy="300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8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well did you do?</a:t>
            </a:r>
            <a:endParaRPr/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Remember, it is 100% okay to not get 100% of the questions correct on the ACT.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15" descr="A pink sign with black 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3939" y="334309"/>
            <a:ext cx="2178361" cy="14726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chemeClr val="dk1">
                <a:alpha val="69803"/>
              </a:scheme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In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DEF</a:t>
            </a:r>
            <a:r>
              <a:rPr lang="en-US"/>
              <a:t>…,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cos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F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 = 3/4</a:t>
            </a:r>
            <a:r>
              <a:rPr lang="en-US"/>
              <a:t> and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EF</a:t>
            </a:r>
            <a:r>
              <a:rPr lang="en-US"/>
              <a:t> is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en-US"/>
              <a:t> cm. What is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DF</a:t>
            </a:r>
            <a:r>
              <a:rPr lang="en-US"/>
              <a:t>…?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1)</a:t>
            </a:r>
            <a:endParaRPr sz="3640"/>
          </a:p>
        </p:txBody>
      </p:sp>
      <p:sp>
        <p:nvSpPr>
          <p:cNvPr id="243" name="Google Shape;243;p16"/>
          <p:cNvSpPr/>
          <p:nvPr/>
        </p:nvSpPr>
        <p:spPr>
          <a:xfrm>
            <a:off x="5418379" y="4111293"/>
            <a:ext cx="1140622" cy="43539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2303" y="4162645"/>
            <a:ext cx="990600" cy="29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06100" y="1924234"/>
            <a:ext cx="2628900" cy="17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5322" y="1747317"/>
            <a:ext cx="3967664" cy="216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For an angle with measure 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lang="en-US"/>
              <a:t> in a right triangle,</a:t>
            </a:r>
            <a:br>
              <a:rPr lang="en-US"/>
            </a:br>
            <a:r>
              <a:rPr lang="en-US"/>
              <a:t>cos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lang="en-US"/>
              <a:t> = 5/13 and tan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lang="en-US"/>
              <a:t> = 12/5. What is the value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sin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θ</a:t>
            </a:r>
            <a:r>
              <a:rPr lang="en-US"/>
              <a:t>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2)</a:t>
            </a:r>
            <a:endParaRPr sz="3640"/>
          </a:p>
        </p:txBody>
      </p:sp>
      <p:sp>
        <p:nvSpPr>
          <p:cNvPr id="253" name="Google Shape;253;p17"/>
          <p:cNvSpPr/>
          <p:nvPr/>
        </p:nvSpPr>
        <p:spPr>
          <a:xfrm>
            <a:off x="6017163" y="3471288"/>
            <a:ext cx="1305852" cy="91376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028" y="3881031"/>
            <a:ext cx="1155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0028" y="2964146"/>
            <a:ext cx="11557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21400" y="3570288"/>
            <a:ext cx="1130300" cy="67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6800" y="3069838"/>
            <a:ext cx="952500" cy="266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8" name="Google Shape;258;p17"/>
          <p:cNvGrpSpPr/>
          <p:nvPr/>
        </p:nvGrpSpPr>
        <p:grpSpPr>
          <a:xfrm>
            <a:off x="3088112" y="2807100"/>
            <a:ext cx="2025817" cy="1954256"/>
            <a:chOff x="3088112" y="2807100"/>
            <a:chExt cx="2025817" cy="1954256"/>
          </a:xfrm>
        </p:grpSpPr>
        <p:sp>
          <p:nvSpPr>
            <p:cNvPr id="259" name="Google Shape;259;p17"/>
            <p:cNvSpPr/>
            <p:nvPr/>
          </p:nvSpPr>
          <p:spPr>
            <a:xfrm>
              <a:off x="3446493" y="2807100"/>
              <a:ext cx="1667436" cy="1667436"/>
            </a:xfrm>
            <a:prstGeom prst="rtTriangle">
              <a:avLst/>
            </a:prstGeom>
            <a:solidFill>
              <a:srgbClr val="2F50A2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60" name="Google Shape;260;p17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78327" y="4163541"/>
              <a:ext cx="190500" cy="26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7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115111" y="4507356"/>
              <a:ext cx="165100" cy="25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2" name="Google Shape;262;p17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280211" y="3309866"/>
              <a:ext cx="279400" cy="266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3" name="Google Shape;263;p1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3088112" y="3576566"/>
              <a:ext cx="292100" cy="254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4" name="Google Shape;264;p17"/>
            <p:cNvSpPr/>
            <p:nvPr/>
          </p:nvSpPr>
          <p:spPr>
            <a:xfrm>
              <a:off x="3446493" y="4245936"/>
              <a:ext cx="228600" cy="228600"/>
            </a:xfrm>
            <a:prstGeom prst="rect">
              <a:avLst/>
            </a:prstGeom>
            <a:solidFill>
              <a:srgbClr val="2F50A2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"/>
          <p:cNvSpPr txBox="1">
            <a:spLocks noGrp="1"/>
          </p:cNvSpPr>
          <p:nvPr>
            <p:ph type="body" idx="1"/>
          </p:nvPr>
        </p:nvSpPr>
        <p:spPr>
          <a:xfrm>
            <a:off x="3629125" y="1152475"/>
            <a:ext cx="5203174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…, a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12</a:t>
            </a:r>
            <a:r>
              <a:rPr lang="en-US"/>
              <a:t>-foot ladder forms an angle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55°</a:t>
            </a:r>
            <a:r>
              <a:rPr lang="en-US"/>
              <a:t> with the level ground ... The distance, in feet, between the bottom of the ladder and the building …?</a:t>
            </a:r>
            <a:endParaRPr/>
          </a:p>
          <a:p>
            <a:pPr marL="457200" lvl="0" indent="-2921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6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3)</a:t>
            </a:r>
            <a:endParaRPr sz="3640"/>
          </a:p>
        </p:txBody>
      </p:sp>
      <p:grpSp>
        <p:nvGrpSpPr>
          <p:cNvPr id="271" name="Google Shape;271;p18"/>
          <p:cNvGrpSpPr/>
          <p:nvPr/>
        </p:nvGrpSpPr>
        <p:grpSpPr>
          <a:xfrm>
            <a:off x="445200" y="1152475"/>
            <a:ext cx="3405405" cy="3663576"/>
            <a:chOff x="445200" y="1152475"/>
            <a:chExt cx="3405405" cy="3663576"/>
          </a:xfrm>
        </p:grpSpPr>
        <p:sp>
          <p:nvSpPr>
            <p:cNvPr id="272" name="Google Shape;272;p18"/>
            <p:cNvSpPr/>
            <p:nvPr/>
          </p:nvSpPr>
          <p:spPr>
            <a:xfrm>
              <a:off x="461963" y="4313238"/>
              <a:ext cx="1143000" cy="35083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3" name="Google Shape;27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45200" y="1152475"/>
              <a:ext cx="3405405" cy="36635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4" name="Google Shape;27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5763" y="3472925"/>
            <a:ext cx="2552700" cy="128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8"/>
          <p:cNvSpPr/>
          <p:nvPr/>
        </p:nvSpPr>
        <p:spPr>
          <a:xfrm>
            <a:off x="6106396" y="4309200"/>
            <a:ext cx="1475129" cy="44642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0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/>
              <a:t>…. What is the area, in square inches, of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Δ</a:t>
            </a:r>
            <a:r>
              <a:rPr lang="en-US" i="1">
                <a:latin typeface="Times New Roman"/>
                <a:ea typeface="Times New Roman"/>
                <a:cs typeface="Times New Roman"/>
                <a:sym typeface="Times New Roman"/>
              </a:rPr>
              <a:t>JKL</a:t>
            </a:r>
            <a:r>
              <a:rPr lang="en-US"/>
              <a:t>?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1" name="Google Shape;28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4)</a:t>
            </a:r>
            <a:endParaRPr sz="3640"/>
          </a:p>
        </p:txBody>
      </p:sp>
      <p:pic>
        <p:nvPicPr>
          <p:cNvPr id="282" name="Google Shape;28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699" y="1739899"/>
            <a:ext cx="4204528" cy="261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6463" y="3120603"/>
            <a:ext cx="5715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8450" y="1936750"/>
            <a:ext cx="17399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42304" y="1966913"/>
            <a:ext cx="147320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9"/>
          <p:cNvSpPr/>
          <p:nvPr/>
        </p:nvSpPr>
        <p:spPr>
          <a:xfrm>
            <a:off x="7092950" y="3253953"/>
            <a:ext cx="752475" cy="46397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a34829a89e_0_10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/>
              <a:t>Power Up: Math ACT Prep, Week 10</a:t>
            </a:r>
            <a:endParaRPr/>
          </a:p>
        </p:txBody>
      </p:sp>
      <p:sp>
        <p:nvSpPr>
          <p:cNvPr id="117" name="Google Shape;117;g2a34829a89e_0_10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Right Triangle Trigonometry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 txBox="1">
            <a:spLocks noGrp="1"/>
          </p:cNvSpPr>
          <p:nvPr>
            <p:ph type="body" idx="1"/>
          </p:nvPr>
        </p:nvSpPr>
        <p:spPr>
          <a:xfrm>
            <a:off x="422275" y="1152475"/>
            <a:ext cx="8410024" cy="37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Char char="●"/>
            </a:pPr>
            <a:r>
              <a:rPr lang="en-US" sz="2400"/>
              <a:t>A </a:t>
            </a:r>
            <a:r>
              <a:rPr lang="en-US" sz="2400" b="1">
                <a:solidFill>
                  <a:srgbClr val="FFAB40"/>
                </a:solidFill>
              </a:rPr>
              <a:t>20-foot-tall</a:t>
            </a:r>
            <a:r>
              <a:rPr lang="en-US" sz="2400"/>
              <a:t> flagpole casts a</a:t>
            </a:r>
            <a:br>
              <a:rPr lang="en-US" sz="2400"/>
            </a:br>
            <a:r>
              <a:rPr lang="en-US" sz="2400" b="1">
                <a:solidFill>
                  <a:srgbClr val="FFAB40"/>
                </a:solidFill>
              </a:rPr>
              <a:t>shadow</a:t>
            </a:r>
            <a:r>
              <a:rPr lang="en-US" sz="2400"/>
              <a:t> at </a:t>
            </a:r>
            <a:r>
              <a:rPr lang="en-US" sz="2400" b="1">
                <a:solidFill>
                  <a:srgbClr val="FFAB40"/>
                </a:solidFill>
              </a:rPr>
              <a:t>2:00 p.m.</a:t>
            </a:r>
            <a:r>
              <a:rPr lang="en-US" sz="2400"/>
              <a:t> that</a:t>
            </a:r>
            <a:br>
              <a:rPr lang="en-US" sz="2400"/>
            </a:br>
            <a:r>
              <a:rPr lang="en-US" sz="2400"/>
              <a:t>extends </a:t>
            </a:r>
            <a:r>
              <a:rPr lang="en-US" sz="2400" b="1">
                <a:solidFill>
                  <a:srgbClr val="FFAB40"/>
                </a:solidFill>
              </a:rPr>
              <a:t>10 feet</a:t>
            </a:r>
            <a:r>
              <a:rPr lang="en-US" sz="2400"/>
              <a:t> horizontally ...</a:t>
            </a:r>
            <a:br>
              <a:rPr lang="en-US" sz="2400"/>
            </a:br>
            <a:r>
              <a:rPr lang="en-US" sz="2400"/>
              <a:t>Then at </a:t>
            </a:r>
            <a:r>
              <a:rPr lang="en-US" sz="2400" b="1">
                <a:solidFill>
                  <a:srgbClr val="FFAB40"/>
                </a:solidFill>
              </a:rPr>
              <a:t>4:00 p.m.</a:t>
            </a:r>
            <a:r>
              <a:rPr lang="en-US" sz="2400"/>
              <a:t>, the shadow extends to </a:t>
            </a:r>
            <a:r>
              <a:rPr lang="en-US" sz="2400" b="1">
                <a:solidFill>
                  <a:srgbClr val="FFAB40"/>
                </a:solidFill>
              </a:rPr>
              <a:t>28 feet</a:t>
            </a:r>
            <a:r>
              <a:rPr lang="en-US" sz="2400"/>
              <a:t> horizontally ... Which of the following expressions equals the </a:t>
            </a:r>
            <a:r>
              <a:rPr lang="en-US" sz="2400" b="1">
                <a:solidFill>
                  <a:schemeClr val="accent6"/>
                </a:solidFill>
              </a:rPr>
              <a:t>positive difference</a:t>
            </a:r>
            <a:r>
              <a:rPr lang="en-US" sz="2400"/>
              <a:t> in the measures of the </a:t>
            </a:r>
            <a:r>
              <a:rPr lang="en-US" sz="2400" b="1" u="sng">
                <a:solidFill>
                  <a:schemeClr val="accent6"/>
                </a:solidFill>
              </a:rPr>
              <a:t>angle of elevation</a:t>
            </a:r>
            <a:r>
              <a:rPr lang="en-US" sz="2400"/>
              <a:t> </a:t>
            </a:r>
            <a:r>
              <a:rPr lang="en-US" sz="2400" b="1">
                <a:solidFill>
                  <a:schemeClr val="accent6"/>
                </a:solidFill>
              </a:rPr>
              <a:t>from the end of the shadow to the top of the flagpole</a:t>
            </a:r>
            <a:r>
              <a:rPr lang="en-US" sz="2400"/>
              <a:t> at 2:00 p.m. and at 4:00 p.m.?</a:t>
            </a:r>
            <a:endParaRPr/>
          </a:p>
        </p:txBody>
      </p:sp>
      <p:sp>
        <p:nvSpPr>
          <p:cNvPr id="292" name="Google Shape;29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5)</a:t>
            </a:r>
            <a:endParaRPr sz="3640"/>
          </a:p>
        </p:txBody>
      </p:sp>
      <p:grpSp>
        <p:nvGrpSpPr>
          <p:cNvPr id="293" name="Google Shape;293;p20"/>
          <p:cNvGrpSpPr/>
          <p:nvPr/>
        </p:nvGrpSpPr>
        <p:grpSpPr>
          <a:xfrm>
            <a:off x="4924976" y="298232"/>
            <a:ext cx="3796749" cy="2229285"/>
            <a:chOff x="4924976" y="298232"/>
            <a:chExt cx="3796749" cy="2229285"/>
          </a:xfrm>
        </p:grpSpPr>
        <p:pic>
          <p:nvPicPr>
            <p:cNvPr id="294" name="Google Shape;294;p2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464425" y="570750"/>
              <a:ext cx="1130300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2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24976" y="298232"/>
              <a:ext cx="3796749" cy="2229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p2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41962" y="1584325"/>
              <a:ext cx="228600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7" name="Google Shape;297;p2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62900" y="1584325"/>
              <a:ext cx="254000" cy="3429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640"/>
              <a:t>Exit Ticket (Solution 5)</a:t>
            </a:r>
            <a:endParaRPr sz="3640"/>
          </a:p>
        </p:txBody>
      </p:sp>
      <p:grpSp>
        <p:nvGrpSpPr>
          <p:cNvPr id="303" name="Google Shape;303;p21"/>
          <p:cNvGrpSpPr/>
          <p:nvPr/>
        </p:nvGrpSpPr>
        <p:grpSpPr>
          <a:xfrm>
            <a:off x="594276" y="1130082"/>
            <a:ext cx="4295224" cy="2229285"/>
            <a:chOff x="594276" y="1130082"/>
            <a:chExt cx="4295224" cy="2229285"/>
          </a:xfrm>
        </p:grpSpPr>
        <p:pic>
          <p:nvPicPr>
            <p:cNvPr id="304" name="Google Shape;304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759200" y="1396250"/>
              <a:ext cx="1130300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4276" y="1130082"/>
              <a:ext cx="3796749" cy="22292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6" name="Google Shape;306;p2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231625" y="2422525"/>
              <a:ext cx="228600" cy="342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2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632200" y="2422525"/>
              <a:ext cx="254000" cy="342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8" name="Google Shape;308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7525" y="3389313"/>
            <a:ext cx="17018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11475" y="3389313"/>
            <a:ext cx="173990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32425" y="3389313"/>
            <a:ext cx="2641600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1"/>
          <p:cNvSpPr/>
          <p:nvPr/>
        </p:nvSpPr>
        <p:spPr>
          <a:xfrm>
            <a:off x="5362575" y="3775076"/>
            <a:ext cx="2784367" cy="85407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g2a34829a89e_0_113" descr="A pixelated video game character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066" y="345220"/>
            <a:ext cx="2439378" cy="3362094"/>
          </a:xfrm>
          <a:prstGeom prst="rect">
            <a:avLst/>
          </a:prstGeom>
          <a:noFill/>
          <a:ln>
            <a:noFill/>
          </a:ln>
          <a:effectLst>
            <a:outerShdw blurRad="76200" sy="23000" kx="1200090" algn="br" rotWithShape="0">
              <a:srgbClr val="000000">
                <a:alpha val="20000"/>
              </a:srgbClr>
            </a:outerShdw>
          </a:effectLst>
        </p:spPr>
      </p:pic>
      <p:sp>
        <p:nvSpPr>
          <p:cNvPr id="317" name="Google Shape;317;g2a34829a89e_0_113"/>
          <p:cNvSpPr txBox="1">
            <a:spLocks noGrp="1"/>
          </p:cNvSpPr>
          <p:nvPr>
            <p:ph type="ctrTitle"/>
          </p:nvPr>
        </p:nvSpPr>
        <p:spPr>
          <a:xfrm>
            <a:off x="2949300" y="1454050"/>
            <a:ext cx="59880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You Powered Up!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2a34829a89e_0_113"/>
          <p:cNvSpPr txBox="1">
            <a:spLocks noGrp="1"/>
          </p:cNvSpPr>
          <p:nvPr>
            <p:ph type="subTitle" idx="1"/>
          </p:nvPr>
        </p:nvSpPr>
        <p:spPr>
          <a:xfrm>
            <a:off x="3297900" y="2293825"/>
            <a:ext cx="5418000" cy="9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600"/>
              <a:buNone/>
            </a:pPr>
            <a:r>
              <a:rPr lang="en-US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Achievement Unlocked:</a:t>
            </a:r>
            <a:br>
              <a:rPr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i="1"/>
              <a:t>Right Triangle Trigonometry</a:t>
            </a:r>
            <a:endParaRPr i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State Testing and National Testing</a:t>
            </a:r>
            <a:endParaRPr sz="3640"/>
          </a:p>
        </p:txBody>
      </p:sp>
      <p:sp>
        <p:nvSpPr>
          <p:cNvPr id="324" name="Google Shape;324;p23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64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b="1">
                <a:solidFill>
                  <a:srgbClr val="FFAB40"/>
                </a:solidFill>
              </a:rPr>
              <a:t>State Testing:</a:t>
            </a:r>
            <a:r>
              <a:rPr lang="en-US"/>
              <a:t> In states requiring high school students to take the ACT, the exam must be offered during the school day at the school.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b="1">
                <a:solidFill>
                  <a:srgbClr val="FFAB40"/>
                </a:solidFill>
              </a:rPr>
              <a:t>National Testing:</a:t>
            </a:r>
            <a:r>
              <a:rPr lang="en-US"/>
              <a:t> These are exams offered on Saturdays and are given on the same date at several locations. Sign up early to get your preferred location.</a:t>
            </a:r>
            <a:endParaRPr/>
          </a:p>
        </p:txBody>
      </p:sp>
      <p:pic>
        <p:nvPicPr>
          <p:cNvPr id="325" name="Google Shape;325;p23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State Testing</a:t>
            </a:r>
            <a:endParaRPr sz="3640"/>
          </a:p>
        </p:txBody>
      </p:sp>
      <p:sp>
        <p:nvSpPr>
          <p:cNvPr id="331" name="Google Shape;331;p24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Be ready for state testing in </a:t>
            </a:r>
            <a:r>
              <a:rPr lang="en-US" b="1">
                <a:solidFill>
                  <a:srgbClr val="FFAB40"/>
                </a:solidFill>
              </a:rPr>
              <a:t>April</a:t>
            </a:r>
            <a:r>
              <a:rPr lang="en-US">
                <a:solidFill>
                  <a:schemeClr val="lt1"/>
                </a:solidFill>
              </a:rPr>
              <a:t>!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Study, practice, and prepare between now and then.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Your April score can be used towards college admissions and scholarship applications. </a:t>
            </a:r>
            <a:r>
              <a:rPr lang="en-US" b="1">
                <a:solidFill>
                  <a:srgbClr val="FFAB40"/>
                </a:solidFill>
              </a:rPr>
              <a:t>Do your best!</a:t>
            </a:r>
            <a:endParaRPr/>
          </a:p>
        </p:txBody>
      </p:sp>
      <p:pic>
        <p:nvPicPr>
          <p:cNvPr id="332" name="Google Shape;332;p24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Superscoring</a:t>
            </a:r>
            <a:endParaRPr sz="3640"/>
          </a:p>
        </p:txBody>
      </p:sp>
      <p:sp>
        <p:nvSpPr>
          <p:cNvPr id="338" name="Google Shape;338;p25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>
                <a:solidFill>
                  <a:schemeClr val="lt1"/>
                </a:solidFill>
              </a:rPr>
              <a:t>Why take the ACT more than once?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You can average your best scores from each subject area to create a higher composite score: a </a:t>
            </a:r>
            <a:r>
              <a:rPr lang="en-US" b="1">
                <a:solidFill>
                  <a:srgbClr val="FFAB40"/>
                </a:solidFill>
              </a:rPr>
              <a:t>superscore</a:t>
            </a:r>
            <a:r>
              <a:rPr lang="en-US">
                <a:solidFill>
                  <a:schemeClr val="lt1"/>
                </a:solidFill>
              </a:rPr>
              <a:t>!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Remember, you can unlock admission into colleges and universities and scholarships the higher you score.</a:t>
            </a:r>
            <a:endParaRPr>
              <a:solidFill>
                <a:srgbClr val="FFAB40"/>
              </a:solidFill>
            </a:endParaRPr>
          </a:p>
        </p:txBody>
      </p:sp>
      <p:pic>
        <p:nvPicPr>
          <p:cNvPr id="339" name="Google Shape;339;p25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National Testing</a:t>
            </a:r>
            <a:endParaRPr sz="3640"/>
          </a:p>
        </p:txBody>
      </p:sp>
      <p:sp>
        <p:nvSpPr>
          <p:cNvPr id="345" name="Google Shape;345;p26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The ACT is offered multiple times a year at many different locations.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Search for “ACT test dates” and select the link that will send you to the official ACT website: </a:t>
            </a:r>
            <a:r>
              <a:rPr lang="en-US">
                <a:solidFill>
                  <a:srgbClr val="FFAB40"/>
                </a:solidFill>
              </a:rPr>
              <a:t>www.act.org/...</a:t>
            </a:r>
            <a:r>
              <a:rPr lang="en-US">
                <a:solidFill>
                  <a:schemeClr val="lt1"/>
                </a:solidFill>
              </a:rPr>
              <a:t>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Find the table of information about national test dates.</a:t>
            </a:r>
            <a:endParaRPr/>
          </a:p>
        </p:txBody>
      </p:sp>
      <p:pic>
        <p:nvPicPr>
          <p:cNvPr id="346" name="Google Shape;346;p26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National Testing</a:t>
            </a:r>
            <a:endParaRPr sz="3640"/>
          </a:p>
        </p:txBody>
      </p:sp>
      <p:graphicFrame>
        <p:nvGraphicFramePr>
          <p:cNvPr id="352" name="Google Shape;352;p27"/>
          <p:cNvGraphicFramePr/>
          <p:nvPr/>
        </p:nvGraphicFramePr>
        <p:xfrm>
          <a:off x="2254928" y="1867539"/>
          <a:ext cx="6577375" cy="2118400"/>
        </p:xfrm>
        <a:graphic>
          <a:graphicData uri="http://schemas.openxmlformats.org/drawingml/2006/table">
            <a:tbl>
              <a:tblPr firstRow="1" bandRow="1">
                <a:noFill/>
                <a:tableStyleId>{D24CF589-8A62-477C-AE72-9EFC112CB8A0}</a:tableStyleId>
              </a:tblPr>
              <a:tblGrid>
                <a:gridCol w="189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 Date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F53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Regular Registration Deadline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F53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Late Registration Deadline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F53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Photo Upload and Standby Deadline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F53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8, 2024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3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17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May 31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 13, 2024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7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June 21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8E6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 5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D8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…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FFDB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3" name="Google Shape;353;p27"/>
          <p:cNvSpPr txBox="1">
            <a:spLocks noGrp="1"/>
          </p:cNvSpPr>
          <p:nvPr>
            <p:ph type="body" idx="1"/>
          </p:nvPr>
        </p:nvSpPr>
        <p:spPr>
          <a:xfrm>
            <a:off x="2254928" y="1051883"/>
            <a:ext cx="6577372" cy="3516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To take </a:t>
            </a:r>
            <a:r>
              <a:rPr lang="en-US" b="1" u="sng">
                <a:solidFill>
                  <a:srgbClr val="FFAB40"/>
                </a:solidFill>
              </a:rPr>
              <a:t>this</a:t>
            </a:r>
            <a:r>
              <a:rPr lang="en-US"/>
              <a:t> test, register by </a:t>
            </a:r>
            <a:r>
              <a:rPr lang="en-US" b="1" u="sng">
                <a:solidFill>
                  <a:srgbClr val="FFAB40"/>
                </a:solidFill>
              </a:rPr>
              <a:t>this</a:t>
            </a:r>
            <a:r>
              <a:rPr lang="en-US"/>
              <a:t> date.</a:t>
            </a:r>
            <a:endParaRPr/>
          </a:p>
        </p:txBody>
      </p:sp>
      <p:cxnSp>
        <p:nvCxnSpPr>
          <p:cNvPr id="354" name="Google Shape;354;p27"/>
          <p:cNvCxnSpPr/>
          <p:nvPr/>
        </p:nvCxnSpPr>
        <p:spPr>
          <a:xfrm flipH="1">
            <a:off x="3382331" y="1588335"/>
            <a:ext cx="389173" cy="680263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cxnSp>
        <p:nvCxnSpPr>
          <p:cNvPr id="355" name="Google Shape;355;p27"/>
          <p:cNvCxnSpPr/>
          <p:nvPr/>
        </p:nvCxnSpPr>
        <p:spPr>
          <a:xfrm flipH="1">
            <a:off x="5220623" y="1604167"/>
            <a:ext cx="1294081" cy="547374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356" name="Google Shape;356;p27"/>
          <p:cNvSpPr txBox="1"/>
          <p:nvPr/>
        </p:nvSpPr>
        <p:spPr>
          <a:xfrm>
            <a:off x="2236958" y="4132881"/>
            <a:ext cx="6595342" cy="715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Register by May 3</a:t>
            </a:r>
            <a:r>
              <a:rPr lang="en-US" sz="2600" b="0" i="1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rd</a:t>
            </a:r>
            <a:r>
              <a:rPr lang="en-US" sz="2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to take the ACT on June 8</a:t>
            </a:r>
            <a:r>
              <a:rPr lang="en-US" sz="2600" b="0" i="1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26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pic>
        <p:nvPicPr>
          <p:cNvPr id="357" name="Google Shape;357;p27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National Testing</a:t>
            </a:r>
            <a:endParaRPr sz="3640"/>
          </a:p>
        </p:txBody>
      </p:sp>
      <p:sp>
        <p:nvSpPr>
          <p:cNvPr id="363" name="Google Shape;363;p28"/>
          <p:cNvSpPr txBox="1">
            <a:spLocks noGrp="1"/>
          </p:cNvSpPr>
          <p:nvPr>
            <p:ph type="body" idx="1"/>
          </p:nvPr>
        </p:nvSpPr>
        <p:spPr>
          <a:xfrm>
            <a:off x="2254928" y="2019946"/>
            <a:ext cx="6577372" cy="210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February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April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June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July</a:t>
            </a:r>
            <a:endParaRPr/>
          </a:p>
        </p:txBody>
      </p:sp>
      <p:sp>
        <p:nvSpPr>
          <p:cNvPr id="364" name="Google Shape;364;p28"/>
          <p:cNvSpPr txBox="1"/>
          <p:nvPr/>
        </p:nvSpPr>
        <p:spPr>
          <a:xfrm>
            <a:off x="2236958" y="3946902"/>
            <a:ext cx="6595342" cy="107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ahead and don’t wait until the last minute</a:t>
            </a:r>
            <a:b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register. Avoid paying late registration fees!</a:t>
            </a:r>
            <a:endParaRPr/>
          </a:p>
        </p:txBody>
      </p:sp>
      <p:sp>
        <p:nvSpPr>
          <p:cNvPr id="365" name="Google Shape;365;p28"/>
          <p:cNvSpPr txBox="1"/>
          <p:nvPr/>
        </p:nvSpPr>
        <p:spPr>
          <a:xfrm>
            <a:off x="2254928" y="1051883"/>
            <a:ext cx="6577372" cy="1381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63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Tests are usually offered each year during the following months:</a:t>
            </a:r>
            <a:endParaRPr/>
          </a:p>
        </p:txBody>
      </p:sp>
      <p:sp>
        <p:nvSpPr>
          <p:cNvPr id="366" name="Google Shape;366;p28"/>
          <p:cNvSpPr txBox="1"/>
          <p:nvPr/>
        </p:nvSpPr>
        <p:spPr>
          <a:xfrm>
            <a:off x="4892298" y="2019946"/>
            <a:ext cx="3940002" cy="210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September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October</a:t>
            </a:r>
            <a:endParaRPr/>
          </a:p>
          <a:p>
            <a:pPr marL="457200" marR="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December</a:t>
            </a:r>
            <a:endParaRPr/>
          </a:p>
        </p:txBody>
      </p:sp>
      <p:pic>
        <p:nvPicPr>
          <p:cNvPr id="367" name="Google Shape;367;p28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ACT: National Testing</a:t>
            </a:r>
            <a:endParaRPr sz="3640"/>
          </a:p>
        </p:txBody>
      </p:sp>
      <p:sp>
        <p:nvSpPr>
          <p:cNvPr id="373" name="Google Shape;373;p29"/>
          <p:cNvSpPr txBox="1">
            <a:spLocks noGrp="1"/>
          </p:cNvSpPr>
          <p:nvPr>
            <p:ph type="body" idx="1"/>
          </p:nvPr>
        </p:nvSpPr>
        <p:spPr>
          <a:xfrm>
            <a:off x="2254928" y="1152475"/>
            <a:ext cx="6577372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Calibri"/>
              <a:buChar char="●"/>
            </a:pPr>
            <a:r>
              <a:rPr lang="en-US">
                <a:solidFill>
                  <a:schemeClr val="lt1"/>
                </a:solidFill>
              </a:rPr>
              <a:t>Test Information Release (</a:t>
            </a:r>
            <a:r>
              <a:rPr lang="en-US" b="1">
                <a:solidFill>
                  <a:srgbClr val="FFAB40"/>
                </a:solidFill>
              </a:rPr>
              <a:t>TIR</a:t>
            </a:r>
            <a:r>
              <a:rPr lang="en-US">
                <a:solidFill>
                  <a:schemeClr val="lt1"/>
                </a:solidFill>
              </a:rPr>
              <a:t>): This is a copy of the multiple-choice ACT with your answers and a copy of the correct answers. It can also include the prompt and grading rubric for the writing portion with your scores.</a:t>
            </a:r>
            <a:endParaRPr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8108"/>
              <a:buFont typeface="Calibri"/>
              <a:buChar char="●"/>
            </a:pPr>
            <a:r>
              <a:rPr lang="en-US" b="1">
                <a:solidFill>
                  <a:schemeClr val="lt1"/>
                </a:solidFill>
              </a:rPr>
              <a:t>If you qualify for a fee waiver, this is </a:t>
            </a:r>
            <a:r>
              <a:rPr lang="en-US" b="1">
                <a:solidFill>
                  <a:srgbClr val="FFAB40"/>
                </a:solidFill>
              </a:rPr>
              <a:t>free</a:t>
            </a:r>
            <a:r>
              <a:rPr lang="en-US" b="1">
                <a:solidFill>
                  <a:schemeClr val="lt1"/>
                </a:solidFill>
              </a:rPr>
              <a:t>.</a:t>
            </a:r>
            <a:r>
              <a:rPr lang="en-US">
                <a:solidFill>
                  <a:schemeClr val="lt1"/>
                </a:solidFill>
              </a:rPr>
              <a:t> Ask your school counselor to see if you are eligible.</a:t>
            </a:r>
            <a:endParaRPr/>
          </a:p>
        </p:txBody>
      </p:sp>
      <p:pic>
        <p:nvPicPr>
          <p:cNvPr id="374" name="Google Shape;374;p29" descr="A pixelated video game icon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100" y="1204283"/>
            <a:ext cx="1943228" cy="364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34829a89e_0_10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23" name="Google Shape;123;g2a34829a89e_0_10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can I increase my ACT score?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311700" y="123268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marR="0" lvl="0" indent="-3937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Char char="●"/>
            </a:pPr>
            <a:r>
              <a:rPr lang="en-US">
                <a:solidFill>
                  <a:schemeClr val="lt1"/>
                </a:solidFill>
              </a:rPr>
              <a:t> Express the sine, cosine, and tangent of an angle in a right triangle as a ratio of given side lengths.</a:t>
            </a:r>
            <a:endParaRPr>
              <a:solidFill>
                <a:schemeClr val="lt1"/>
              </a:solidFill>
            </a:endParaRPr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-US"/>
              <a:t>Apply basic trigonometric ratios to solve right-triangle problems.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How I Know It</a:t>
            </a:r>
            <a:endParaRPr sz="3640"/>
          </a:p>
        </p:txBody>
      </p:sp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28574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Label each side of each triangle using the words: </a:t>
            </a:r>
            <a:r>
              <a:rPr lang="en-US" i="1"/>
              <a:t>opposite</a:t>
            </a:r>
            <a:r>
              <a:rPr lang="en-US"/>
              <a:t>, </a:t>
            </a:r>
            <a:r>
              <a:rPr lang="en-US" i="1"/>
              <a:t>adjacent</a:t>
            </a:r>
            <a:r>
              <a:rPr lang="en-US"/>
              <a:t>, or </a:t>
            </a:r>
            <a:r>
              <a:rPr lang="en-US" i="1"/>
              <a:t>hypotenuse</a:t>
            </a:r>
            <a:r>
              <a:rPr lang="en-US"/>
              <a:t>.</a:t>
            </a:r>
            <a:endParaRPr/>
          </a:p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Arial"/>
              <a:buAutoNum type="arabicParenR"/>
            </a:pPr>
            <a:r>
              <a:rPr lang="en-US"/>
              <a:t>Then write 1-2 sentences explaining how you knew which word to use.</a:t>
            </a:r>
            <a:endParaRPr/>
          </a:p>
        </p:txBody>
      </p:sp>
      <p:pic>
        <p:nvPicPr>
          <p:cNvPr id="136" name="Google Shape;13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0274" y="916330"/>
            <a:ext cx="3290574" cy="260201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"/>
          <p:cNvSpPr txBox="1"/>
          <p:nvPr/>
        </p:nvSpPr>
        <p:spPr>
          <a:xfrm>
            <a:off x="5125701" y="3671423"/>
            <a:ext cx="3372839" cy="83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635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7647"/>
              <a:buFont typeface="Calibri"/>
              <a:buNone/>
            </a:pPr>
            <a:r>
              <a:rPr lang="en-US" sz="2600" b="0" i="1" u="none" strike="noStrike" cap="none">
                <a:solidFill>
                  <a:srgbClr val="EEFF41"/>
                </a:solidFill>
                <a:latin typeface="Calibri"/>
                <a:ea typeface="Calibri"/>
                <a:cs typeface="Calibri"/>
                <a:sym typeface="Calibri"/>
              </a:rPr>
              <a:t>I knew that this was the </a:t>
            </a:r>
            <a:r>
              <a:rPr lang="en-US" sz="2600" b="0" i="1" u="none" strike="noStrike" cap="none">
                <a:solidFill>
                  <a:srgbClr val="EEFF4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</a:t>
            </a:r>
            <a:r>
              <a:rPr lang="en-US" sz="2600" b="0" i="1" u="none" strike="noStrike" cap="none">
                <a:solidFill>
                  <a:srgbClr val="EEFF41"/>
                </a:solidFill>
                <a:latin typeface="Calibri"/>
                <a:ea typeface="Calibri"/>
                <a:cs typeface="Calibri"/>
                <a:sym typeface="Calibri"/>
              </a:rPr>
              <a:t> side because </a:t>
            </a:r>
            <a:r>
              <a:rPr lang="en-US" sz="2600" b="0" i="1" u="none" strike="noStrike" cap="none">
                <a:solidFill>
                  <a:srgbClr val="EEFF4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</a:t>
            </a:r>
            <a:r>
              <a:rPr lang="en-US" sz="2600" b="0" i="1" u="none" strike="noStrike" cap="none">
                <a:solidFill>
                  <a:srgbClr val="EEFF4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cxnSp>
        <p:nvCxnSpPr>
          <p:cNvPr id="138" name="Google Shape;138;p5"/>
          <p:cNvCxnSpPr/>
          <p:nvPr/>
        </p:nvCxnSpPr>
        <p:spPr>
          <a:xfrm rot="10800000" flipH="1">
            <a:off x="5223787" y="3337965"/>
            <a:ext cx="598200" cy="560100"/>
          </a:xfrm>
          <a:prstGeom prst="curvedConnector3">
            <a:avLst>
              <a:gd name="adj1" fmla="val -36224"/>
            </a:avLst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139" name="Google Shape;139;p5" descr="A yellow circle with a pink circle in the midd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248" y="445025"/>
            <a:ext cx="1027052" cy="102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How I Know It: Triangle 1</a:t>
            </a:r>
            <a:endParaRPr sz="3640"/>
          </a:p>
        </p:txBody>
      </p:sp>
      <p:pic>
        <p:nvPicPr>
          <p:cNvPr id="145" name="Google Shape;14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825" y="1251185"/>
            <a:ext cx="432435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6" descr="A yellow circle with a pink circle in the midd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248" y="445025"/>
            <a:ext cx="1027052" cy="102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How I Know It: Triangle 2</a:t>
            </a:r>
            <a:endParaRPr sz="3640"/>
          </a:p>
        </p:txBody>
      </p:sp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09825" y="1251185"/>
            <a:ext cx="4324350" cy="34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7" descr="A yellow circle with a pink circle in the middl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05248" y="445025"/>
            <a:ext cx="1027052" cy="1027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7405" y="2895480"/>
            <a:ext cx="25146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Guided Notes: Right Triangle Trigonometry</a:t>
            </a:r>
            <a:endParaRPr sz="3640"/>
          </a:p>
        </p:txBody>
      </p:sp>
      <p:sp>
        <p:nvSpPr>
          <p:cNvPr id="160" name="Google Shape;160;p8"/>
          <p:cNvSpPr txBox="1">
            <a:spLocks noGrp="1"/>
          </p:cNvSpPr>
          <p:nvPr>
            <p:ph type="body" idx="1"/>
          </p:nvPr>
        </p:nvSpPr>
        <p:spPr>
          <a:xfrm>
            <a:off x="4695396" y="1152475"/>
            <a:ext cx="413690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i="1"/>
              <a:t>The </a:t>
            </a:r>
            <a:r>
              <a:rPr lang="en-US" b="1" i="1">
                <a:solidFill>
                  <a:srgbClr val="FFAB40"/>
                </a:solidFill>
              </a:rPr>
              <a:t>sine</a:t>
            </a:r>
            <a:r>
              <a:rPr lang="en-US" i="1"/>
              <a:t> of the angle is the ratio of the opposite side to the hypotenuse.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 </a:t>
            </a:r>
            <a:endParaRPr/>
          </a:p>
        </p:txBody>
      </p:sp>
      <p:pic>
        <p:nvPicPr>
          <p:cNvPr id="161" name="Google Shape;16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36" y="1153101"/>
            <a:ext cx="43243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"/>
          <p:cNvSpPr txBox="1">
            <a:spLocks noGrp="1"/>
          </p:cNvSpPr>
          <p:nvPr>
            <p:ph type="body" idx="1"/>
          </p:nvPr>
        </p:nvSpPr>
        <p:spPr>
          <a:xfrm>
            <a:off x="4695396" y="1152475"/>
            <a:ext cx="4136903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 i="1"/>
              <a:t>The </a:t>
            </a:r>
            <a:r>
              <a:rPr lang="en-US" b="1" i="1">
                <a:solidFill>
                  <a:srgbClr val="FFAB40"/>
                </a:solidFill>
              </a:rPr>
              <a:t>cosine</a:t>
            </a:r>
            <a:r>
              <a:rPr lang="en-US" i="1"/>
              <a:t> of the angle is the ratio of the adjacent side to the hypotenuse.</a:t>
            </a:r>
            <a:endParaRPr/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None/>
            </a:pPr>
            <a:endParaRPr i="1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●"/>
            </a:pPr>
            <a:r>
              <a:rPr lang="en-US"/>
              <a:t> </a:t>
            </a:r>
            <a:endParaRPr/>
          </a:p>
        </p:txBody>
      </p:sp>
      <p:pic>
        <p:nvPicPr>
          <p:cNvPr id="167" name="Google Shape;16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11719" y="2895601"/>
            <a:ext cx="2565400" cy="85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40"/>
              <a:t>Guided Notes: Right Triangle Trigonometry</a:t>
            </a:r>
            <a:endParaRPr sz="3640"/>
          </a:p>
        </p:txBody>
      </p:sp>
      <p:pic>
        <p:nvPicPr>
          <p:cNvPr id="169" name="Google Shape;16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8536" y="1153101"/>
            <a:ext cx="432435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ACT Math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1074</Words>
  <Application>Microsoft Office PowerPoint</Application>
  <PresentationFormat>On-screen Show (16:9)</PresentationFormat>
  <Paragraphs>110</Paragraphs>
  <Slides>29</Slides>
  <Notes>29</Notes>
  <HiddenSlides>1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ACT Math</vt:lpstr>
      <vt:lpstr>PowerPoint Presentation</vt:lpstr>
      <vt:lpstr>Power Up: Math ACT Prep, Week 10</vt:lpstr>
      <vt:lpstr>Essential Question</vt:lpstr>
      <vt:lpstr>Learning Objectives</vt:lpstr>
      <vt:lpstr>How I Know It</vt:lpstr>
      <vt:lpstr>How I Know It: Triangle 1</vt:lpstr>
      <vt:lpstr>How I Know It: Triangle 2</vt:lpstr>
      <vt:lpstr>Guided Notes: Right Triangle Trigonometry</vt:lpstr>
      <vt:lpstr>Guided Notes: Right Triangle Trigonometry</vt:lpstr>
      <vt:lpstr>Guided Notes: Right Triangle Trigonometry</vt:lpstr>
      <vt:lpstr>Guided Notes</vt:lpstr>
      <vt:lpstr>Find the Unknown Value (Question 1)</vt:lpstr>
      <vt:lpstr>Find the Unknown Value (Question 2)</vt:lpstr>
      <vt:lpstr>Exit Ticket</vt:lpstr>
      <vt:lpstr>Exit Ticket (Answers)</vt:lpstr>
      <vt:lpstr>Exit Ticket (Solution 1)</vt:lpstr>
      <vt:lpstr>Exit Ticket (Solution 2)</vt:lpstr>
      <vt:lpstr>Exit Ticket (Solution 3)</vt:lpstr>
      <vt:lpstr>Exit Ticket (Solution 4)</vt:lpstr>
      <vt:lpstr>Exit Ticket (Solution 5)</vt:lpstr>
      <vt:lpstr>Exit Ticket (Solution 5)</vt:lpstr>
      <vt:lpstr>You Powered Up!</vt:lpstr>
      <vt:lpstr>ACT: State Testing and National Testing</vt:lpstr>
      <vt:lpstr>ACT: State Testing</vt:lpstr>
      <vt:lpstr>ACT: Superscoring</vt:lpstr>
      <vt:lpstr>ACT: National Testing</vt:lpstr>
      <vt:lpstr>ACT: National Testing</vt:lpstr>
      <vt:lpstr>ACT: National Testing</vt:lpstr>
      <vt:lpstr>ACT: National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</dc:creator>
  <cp:lastModifiedBy>Eike, Michell L.</cp:lastModifiedBy>
  <cp:revision>1</cp:revision>
  <dcterms:modified xsi:type="dcterms:W3CDTF">2023-12-12T16:12:40Z</dcterms:modified>
</cp:coreProperties>
</file>