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LC/PXE1DfdJpUk2gAeu2L9RUi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725B9A-1747-48FD-877F-F704670F6A15}">
  <a:tblStyle styleId="{A8725B9A-1747-48FD-877F-F704670F6A1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2A0BE46-7D3D-4102-992C-BD18532DD6B0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tech-tool/1081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tech-tool/1081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tech-tool/1081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tech-tool/1081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tech-tool/1081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i="0" u="none" strike="noStrike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(n.d.). Card Matching. Strategies.</a:t>
            </a:r>
            <a:r>
              <a:rPr lang="en" sz="120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i="0" u="sng" strike="noStrike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https://learn.k20center.ou.edu/strategy/1837</a:t>
            </a:r>
            <a:endParaRPr sz="1200" i="0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100"/>
              <a:buNone/>
            </a:pPr>
            <a:r>
              <a:rPr lang="en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(n.d.). Desmos Classroom. Tech tools. </a:t>
            </a:r>
            <a:r>
              <a:rPr lang="en" sz="1200" dirty="0">
                <a:solidFill>
                  <a:srgbClr val="1155CC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https://learn.k20center.ou.edu/tech-tool/1081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(n.d.). Card Matching. Strategies.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https://learn.k20center.ou.edu/strategy/1837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(n.d.). Desmos Classroom. Tech tools. </a:t>
            </a:r>
            <a:r>
              <a:rPr lang="en" sz="1200" dirty="0">
                <a:solidFill>
                  <a:srgbClr val="1155CC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https://learn.k20center.ou.edu/tech-tool/1081</a:t>
            </a:r>
            <a:endParaRPr sz="1800" dirty="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60ce761f6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260ce761f6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(n.d.). Card Matching. Strategies.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https://learn.k20center.ou.edu/strategy/1837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(n.d.). Desmos Classroom. Tech tools. </a:t>
            </a:r>
            <a:r>
              <a:rPr lang="en" sz="1200" dirty="0">
                <a:solidFill>
                  <a:srgbClr val="1155CC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https://learn.k20center.ou.edu/tech-tool/1081</a:t>
            </a:r>
            <a:endParaRPr sz="1800" dirty="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i="0" u="none" strike="noStrike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Card Matching. Strategies.</a:t>
            </a:r>
            <a:r>
              <a:rPr lang="en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https://learn.k20center.ou.edu/strategy/1837</a:t>
            </a:r>
            <a:endParaRPr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(n.d.). Card Matching. Strategies.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https://learn.k20center.ou.edu/strategy/1837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(n.d.). Desmos Classroom. Tech tools. </a:t>
            </a:r>
            <a:r>
              <a:rPr lang="en" sz="1200" dirty="0">
                <a:solidFill>
                  <a:srgbClr val="1155CC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https://learn.k20center.ou.edu/tech-tool/1081</a:t>
            </a:r>
            <a:endParaRPr sz="1800" dirty="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i="0" u="none" strike="noStrike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Card Matching. Strategies.</a:t>
            </a:r>
            <a:r>
              <a:rPr lang="en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https://learn.k20center.ou.edu/strategy/1837</a:t>
            </a:r>
            <a:endParaRPr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(n.d.). Card Matching. Strategies.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https://learn.k20center.ou.edu/strategy/1837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(n.d.). Desmos Classroom. Tech tools. </a:t>
            </a:r>
            <a:r>
              <a:rPr lang="en" sz="1200" dirty="0">
                <a:solidFill>
                  <a:srgbClr val="1155CC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https://learn.k20center.ou.edu/tech-tool/1081</a:t>
            </a:r>
            <a:endParaRPr sz="1800" dirty="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509928351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6509928351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60a248b3e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260a248b3e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6509928351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6509928351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37e7b18b9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237e7b18b9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i="0" u="none" strike="noStrike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</a:t>
            </a:r>
            <a:r>
              <a:rPr lang="en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37e7b18b9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237e7b18b9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0" i="0" u="none" strike="noStrike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</a:t>
            </a:r>
            <a:r>
              <a:rPr lang="en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5eec77ab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25eec77ab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0" i="0" u="none" strike="noStrike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</a:t>
            </a:r>
            <a:r>
              <a:rPr lang="en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5eec77ab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5eec77ab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</a:t>
            </a: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37e7b18b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237e7b18b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Description of </a:t>
            </a:r>
            <a:r>
              <a:rPr lang="en" dirty="0" err="1">
                <a:solidFill>
                  <a:schemeClr val="dk1"/>
                </a:solidFill>
              </a:rPr>
              <a:t>english</a:t>
            </a:r>
            <a:r>
              <a:rPr lang="en" dirty="0">
                <a:solidFill>
                  <a:schemeClr val="dk1"/>
                </a:solidFill>
              </a:rPr>
              <a:t> test. ACT. (n.d.). https://</a:t>
            </a:r>
            <a:r>
              <a:rPr lang="en" dirty="0" err="1">
                <a:solidFill>
                  <a:schemeClr val="dk1"/>
                </a:solidFill>
              </a:rPr>
              <a:t>www.act.org</a:t>
            </a:r>
            <a:r>
              <a:rPr lang="en" dirty="0">
                <a:solidFill>
                  <a:schemeClr val="dk1"/>
                </a:solidFill>
              </a:rPr>
              <a:t>/content/act/</a:t>
            </a:r>
            <a:r>
              <a:rPr lang="en" dirty="0" err="1">
                <a:solidFill>
                  <a:schemeClr val="dk1"/>
                </a:solidFill>
              </a:rPr>
              <a:t>en</a:t>
            </a:r>
            <a:r>
              <a:rPr lang="en" dirty="0">
                <a:solidFill>
                  <a:schemeClr val="dk1"/>
                </a:solidFill>
              </a:rPr>
              <a:t>/products-and-services/the-act/test-preparation/description-of-</a:t>
            </a:r>
            <a:r>
              <a:rPr lang="en" dirty="0" err="1">
                <a:solidFill>
                  <a:schemeClr val="dk1"/>
                </a:solidFill>
              </a:rPr>
              <a:t>english</a:t>
            </a:r>
            <a:r>
              <a:rPr lang="en" dirty="0">
                <a:solidFill>
                  <a:schemeClr val="dk1"/>
                </a:solidFill>
              </a:rPr>
              <a:t>-</a:t>
            </a:r>
            <a:r>
              <a:rPr lang="en" dirty="0" err="1">
                <a:solidFill>
                  <a:schemeClr val="dk1"/>
                </a:solidFill>
              </a:rPr>
              <a:t>test.html</a:t>
            </a:r>
            <a:r>
              <a:rPr lang="en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6509928351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9 Title - Blue">
  <p:cSld name="CUSTOM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6509928351_0_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g26509928351_0_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0 Title - Blue">
  <p:cSld name="CUSTOM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6509928351_0_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g26509928351_0_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 Title - Green">
  <p:cSld name="CUSTOM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6509928351_0_3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g26509928351_0_3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2 Title - Green">
  <p:cSld name="CUSTOM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6509928351_0_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26509928351_0_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Green">
  <p:cSld name="CUSTOM_1_1_1_1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6509928351_0_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g26509928351_0_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4 Title - Green">
  <p:cSld name="CUSTOM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6509928351_0_4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g26509928351_0_4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5 Title - Green">
  <p:cSld name="CUSTOM_1_1_1_1_1_1_1_1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6509928351_0_4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g26509928351_0_4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6 Title - Green">
  <p:cSld name="CUSTOM_1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6509928351_0_5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6509928351_0_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7 Title - Green">
  <p:cSld name="CUSTOM_1_1_1_1_1_1_1_1_1_1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6509928351_0_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g26509928351_0_5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8 Title - Green">
  <p:cSld name="CUSTOM_1_1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509928351_0_5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g26509928351_0_5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 Title - Blue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6509928351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6509928351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9 Title - Green">
  <p:cSld name="CUSTOM_1_1_1_1_1_1_1_1_1_1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6509928351_0_6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g26509928351_0_6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0 Title - Green">
  <p:cSld name="CUSTOM_1_1_1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6509928351_0_6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g26509928351_0_6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6509928351_0_6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3" name="Google Shape;73;g26509928351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509928351_0_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g26509928351_0_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g26509928351_0_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g26509928351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6509928351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6509928351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6509928351_0_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6509928351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g26509928351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6509928351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6509928351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26509928351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509928351_0_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6509928351_0_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6509928351_0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g26509928351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509928351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6509928351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g26509928351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6509928351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26509928351_0_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6509928351_0_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6509928351_0_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6509928351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26509928351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6509928351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g26509928351_0_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2 Title - Blue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6509928351_0_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6509928351_0_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509928351_0_1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" name="Google Shape;110;g26509928351_0_1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g26509928351_0_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 Title - Blue 1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6509928351_0_10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g26509928351_0_10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2 Title - Blue 1">
  <p:cSld name="CUSTOM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6509928351_0_1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g26509928351_0_1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Blue 1">
  <p:cSld name="CUSTOM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6509928351_0_1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g26509928351_0_1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6509928351_0_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g26509928351_0_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4 Title - Blue">
  <p:cSld name="CUSTOM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6509928351_0_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g26509928351_0_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5 Title - Blue">
  <p:cSld name="CUSTOM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6509928351_0_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g26509928351_0_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6 Title - Blue">
  <p:cSld name="CUSTOM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6509928351_0_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g26509928351_0_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7 Title - Blue">
  <p:cSld name="CUSTOM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6509928351_0_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26509928351_0_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8 Title - Blue">
  <p:cSld name="CUSTOM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6509928351_0_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g26509928351_0_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6509928351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26509928351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26509928351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.desmos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Card Matching</a:t>
            </a:r>
            <a:endParaRPr/>
          </a:p>
        </p:txBody>
      </p:sp>
      <p:sp>
        <p:nvSpPr>
          <p:cNvPr id="183" name="Google Shape;183;p36"/>
          <p:cNvSpPr txBox="1">
            <a:spLocks noGrp="1"/>
          </p:cNvSpPr>
          <p:nvPr>
            <p:ph type="body" idx="1"/>
          </p:nvPr>
        </p:nvSpPr>
        <p:spPr>
          <a:xfrm>
            <a:off x="311700" y="1152476"/>
            <a:ext cx="8520600" cy="349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/>
              <a:t>Go to</a:t>
            </a:r>
            <a:r>
              <a:rPr lang="en">
                <a:solidFill>
                  <a:srgbClr val="0097A7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student.desmos.com</a:t>
            </a:r>
            <a:r>
              <a:rPr lang="en">
                <a:solidFill>
                  <a:schemeClr val="accent4"/>
                </a:solidFill>
              </a:rPr>
              <a:t> </a:t>
            </a:r>
            <a:r>
              <a:rPr lang="en"/>
              <a:t>and use the session code created by your teacher to access the activity.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/>
              <a:t>You do not need to sign in or create an account.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/>
              <a:t>Complete the card matching activity with your partner.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/>
              <a:t>After matching the cards correctly, write the example on your Skill Sets Check handout.</a:t>
            </a:r>
            <a:endParaRPr/>
          </a:p>
        </p:txBody>
      </p:sp>
      <p:pic>
        <p:nvPicPr>
          <p:cNvPr id="184" name="Google Shape;184;p36" descr="A close up of a g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9919" y="191146"/>
            <a:ext cx="2154264" cy="121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Desmos Screen 1 | Check-In</a:t>
            </a:r>
            <a:endParaRPr/>
          </a:p>
        </p:txBody>
      </p:sp>
      <p:graphicFrame>
        <p:nvGraphicFramePr>
          <p:cNvPr id="190" name="Google Shape;190;p37"/>
          <p:cNvGraphicFramePr/>
          <p:nvPr/>
        </p:nvGraphicFramePr>
        <p:xfrm>
          <a:off x="470114" y="1748155"/>
          <a:ext cx="8362200" cy="825175"/>
        </p:xfrm>
        <a:graphic>
          <a:graphicData uri="http://schemas.openxmlformats.org/drawingml/2006/table">
            <a:tbl>
              <a:tblPr firstRow="1" bandRow="1">
                <a:noFill/>
                <a:tableStyleId>{A8725B9A-1747-48FD-877F-F704670F6A15}</a:tableStyleId>
              </a:tblPr>
              <a:tblGrid>
                <a:gridCol w="4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Word Usage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There in the hills is where her dog ran.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1" name="Google Shape;191;p37" descr="A red and black rectangle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601" y="784106"/>
            <a:ext cx="4162507" cy="1121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7" descr="A green rectangle with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6009" y="822218"/>
            <a:ext cx="4162507" cy="1121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0ce761f6a_0_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en"/>
              <a:t>Desmos Screen 1 | Reasoning</a:t>
            </a:r>
            <a:endParaRPr/>
          </a:p>
        </p:txBody>
      </p:sp>
      <p:graphicFrame>
        <p:nvGraphicFramePr>
          <p:cNvPr id="198" name="Google Shape;198;g260ce761f6a_0_7"/>
          <p:cNvGraphicFramePr/>
          <p:nvPr/>
        </p:nvGraphicFramePr>
        <p:xfrm>
          <a:off x="311700" y="1113025"/>
          <a:ext cx="8520600" cy="1371600"/>
        </p:xfrm>
        <a:graphic>
          <a:graphicData uri="http://schemas.openxmlformats.org/drawingml/2006/table">
            <a:tbl>
              <a:tblPr>
                <a:noFill/>
                <a:tableStyleId>{62A0BE46-7D3D-4102-992C-BD18532DD6B0}</a:tableStyleId>
              </a:tblPr>
              <a:tblGrid>
                <a:gridCol w="280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5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Non-Example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E135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Rationale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There in the hills is where her dog ran.</a:t>
                      </a:r>
                      <a:endParaRPr sz="1800" i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Their in the hills is where her dog ran.</a:t>
                      </a:r>
                      <a:endParaRPr sz="1800" i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There - a place </a:t>
                      </a:r>
                      <a:r>
                        <a:rPr lang="en" sz="1800" b="1" u="none" strike="noStrike" cap="none">
                          <a:solidFill>
                            <a:srgbClr val="3050A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endParaRPr sz="1800" b="1" u="none" strike="noStrike" cap="none">
                        <a:solidFill>
                          <a:srgbClr val="3050A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Their - belongs to them</a:t>
                      </a: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800" b="1" u="none" strike="noStrike" cap="none">
                          <a:solidFill>
                            <a:srgbClr val="3050A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" name="Google Shape;203;p38"/>
          <p:cNvGraphicFramePr/>
          <p:nvPr/>
        </p:nvGraphicFramePr>
        <p:xfrm>
          <a:off x="311700" y="361064"/>
          <a:ext cx="8520625" cy="3427725"/>
        </p:xfrm>
        <a:graphic>
          <a:graphicData uri="http://schemas.openxmlformats.org/drawingml/2006/table">
            <a:tbl>
              <a:tblPr firstRow="1" bandRow="1">
                <a:noFill/>
                <a:tableStyleId>{A8725B9A-1747-48FD-877F-F704670F6A15}</a:tableStyleId>
              </a:tblPr>
              <a:tblGrid>
                <a:gridCol w="170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Rule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84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Explanation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843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2000" b="1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Examples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84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Word Usage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 the appropriate word in frequently confused pairs.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To, two, too</a:t>
                      </a:r>
                      <a:endParaRPr sz="1400" u="none" strike="noStrike" cap="none"/>
                    </a:p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Their, there, they’re</a:t>
                      </a:r>
                      <a:endParaRPr sz="1400" u="none" strike="noStrike" cap="none"/>
                    </a:p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Accept, except </a:t>
                      </a:r>
                      <a:endParaRPr sz="1400" u="none" strike="noStrike" cap="none"/>
                    </a:p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Past, passed</a:t>
                      </a:r>
                      <a:endParaRPr sz="1400" u="none" strike="noStrike" cap="none"/>
                    </a:p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Effect, affect 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Desmos Screen 2 | Check-In</a:t>
            </a:r>
            <a:endParaRPr/>
          </a:p>
        </p:txBody>
      </p:sp>
      <p:graphicFrame>
        <p:nvGraphicFramePr>
          <p:cNvPr id="209" name="Google Shape;209;p39"/>
          <p:cNvGraphicFramePr/>
          <p:nvPr/>
        </p:nvGraphicFramePr>
        <p:xfrm>
          <a:off x="470114" y="1748155"/>
          <a:ext cx="8362200" cy="2475525"/>
        </p:xfrm>
        <a:graphic>
          <a:graphicData uri="http://schemas.openxmlformats.org/drawingml/2006/table">
            <a:tbl>
              <a:tblPr firstRow="1" bandRow="1">
                <a:noFill/>
                <a:tableStyleId>{A8725B9A-1747-48FD-877F-F704670F6A15}</a:tableStyleId>
              </a:tblPr>
              <a:tblGrid>
                <a:gridCol w="4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Subject-Verb Agreement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Today, they are walking to the gym after school.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Irregular Verb Patterns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 led the way to the car.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Comparatives and Superlatives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 has the best hair style.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0" name="Google Shape;210;p39" descr="A red and black rectangle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601" y="784106"/>
            <a:ext cx="4162507" cy="1121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9" descr="A green rectangle with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6009" y="822218"/>
            <a:ext cx="4162507" cy="1121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en"/>
              <a:t>Desmos Screen 2 | Reasoning</a:t>
            </a:r>
            <a:endParaRPr/>
          </a:p>
        </p:txBody>
      </p:sp>
      <p:graphicFrame>
        <p:nvGraphicFramePr>
          <p:cNvPr id="217" name="Google Shape;217;p40"/>
          <p:cNvGraphicFramePr/>
          <p:nvPr/>
        </p:nvGraphicFramePr>
        <p:xfrm>
          <a:off x="311700" y="1113025"/>
          <a:ext cx="8520575" cy="3203535"/>
        </p:xfrm>
        <a:graphic>
          <a:graphicData uri="http://schemas.openxmlformats.org/drawingml/2006/table">
            <a:tbl>
              <a:tblPr>
                <a:noFill/>
                <a:tableStyleId>{62A0BE46-7D3D-4102-992C-BD18532DD6B0}</a:tableStyleId>
              </a:tblPr>
              <a:tblGrid>
                <a:gridCol w="272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5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Non-Example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E135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Rationale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Today, they are walking to the gym after school.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Today they is walking to the gym after school.</a:t>
                      </a:r>
                      <a:endParaRPr sz="1800" i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They - plural, is - singular  ❌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they - plural, are - plural </a:t>
                      </a: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 led the way to the car.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 lead us to the waterfall.</a:t>
                      </a:r>
                      <a:endParaRPr sz="1800" i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sentence is past tense.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Led - past tense of to lead </a:t>
                      </a: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Lead - present tense</a:t>
                      </a:r>
                      <a:r>
                        <a:rPr lang="en" sz="1800" b="1" u="none" strike="noStrike" cap="none">
                          <a:solidFill>
                            <a:srgbClr val="3050A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❌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 has the best hair style.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 is the bestest puppy in the world.</a:t>
                      </a:r>
                      <a:endParaRPr sz="1800" i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Best - superlative </a:t>
                      </a: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Bestest is not a word </a:t>
                      </a:r>
                      <a:r>
                        <a:rPr lang="en" sz="1800" b="1" u="none" strike="noStrike" cap="none">
                          <a:solidFill>
                            <a:srgbClr val="3050A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" name="Google Shape;222;p41"/>
          <p:cNvGraphicFramePr/>
          <p:nvPr/>
        </p:nvGraphicFramePr>
        <p:xfrm>
          <a:off x="311700" y="252579"/>
          <a:ext cx="8520625" cy="4555525"/>
        </p:xfrm>
        <a:graphic>
          <a:graphicData uri="http://schemas.openxmlformats.org/drawingml/2006/table">
            <a:tbl>
              <a:tblPr firstRow="1" bandRow="1">
                <a:noFill/>
                <a:tableStyleId>{A8725B9A-1747-48FD-877F-F704670F6A15}</a:tableStyleId>
              </a:tblPr>
              <a:tblGrid>
                <a:gridCol w="170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5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Rule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84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Explanation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843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2000" b="1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Examples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84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7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Subject-Verb Agreement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 a subject is singular, use the singular form of the verb. If the subject is plural use the plural form of the verb.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8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film is funny.</a:t>
                      </a:r>
                      <a:endParaRPr sz="1400" u="none" strike="noStrike" cap="none"/>
                    </a:p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8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films are funny.</a:t>
                      </a:r>
                      <a:endParaRPr sz="1400" u="none" strike="noStrike" cap="none"/>
                    </a:p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8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bouquet of roses is beautiful.</a:t>
                      </a:r>
                      <a:endParaRPr sz="18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3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Irregular Verb Patterns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Verbs that do not follow the normal pattern for tense and past participle.</a:t>
                      </a:r>
                      <a:endParaRPr sz="1800" b="0" i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8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Base, Based, Based</a:t>
                      </a:r>
                      <a:endParaRPr sz="1400" u="none" strike="noStrike" cap="none"/>
                    </a:p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8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Sing, Sang, Sung</a:t>
                      </a:r>
                      <a:endParaRPr sz="18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8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Write, Wrote, Written</a:t>
                      </a:r>
                      <a:endParaRPr sz="18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Comparatives and Superlatives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general, comparative adjectives end in </a:t>
                      </a:r>
                      <a:r>
                        <a:rPr lang="en" sz="1800" b="0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-er</a:t>
                      </a:r>
                      <a:r>
                        <a:rPr lang="en" sz="18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or use the words </a:t>
                      </a:r>
                      <a:r>
                        <a:rPr lang="en" sz="1800" b="0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more</a:t>
                      </a:r>
                      <a:r>
                        <a:rPr lang="en" sz="18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or </a:t>
                      </a:r>
                      <a:r>
                        <a:rPr lang="en" sz="1800" b="0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less</a:t>
                      </a:r>
                      <a:r>
                        <a:rPr lang="en" sz="18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Superlative adjectives end in </a:t>
                      </a:r>
                      <a:r>
                        <a:rPr lang="en" sz="1800" b="0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-est</a:t>
                      </a:r>
                      <a:r>
                        <a:rPr lang="en" sz="18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or use the words </a:t>
                      </a:r>
                      <a:r>
                        <a:rPr lang="en" sz="1800" b="0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most</a:t>
                      </a:r>
                      <a:r>
                        <a:rPr lang="en" sz="18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</a:t>
                      </a:r>
                      <a:r>
                        <a:rPr lang="en" sz="1800" b="0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least</a:t>
                      </a:r>
                      <a:r>
                        <a:rPr lang="en" sz="18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800" b="0" i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8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Tall, taller, tallest</a:t>
                      </a:r>
                      <a:endParaRPr sz="1400" u="none" strike="noStrike" cap="none"/>
                    </a:p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8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Healthy, healthier, healthiest</a:t>
                      </a:r>
                      <a:endParaRPr sz="1400" u="none" strike="noStrike" cap="none"/>
                    </a:p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8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Good, better, best</a:t>
                      </a:r>
                      <a:endParaRPr sz="1400" u="none" strike="noStrike" cap="none"/>
                    </a:p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8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Little, less, least</a:t>
                      </a:r>
                      <a:endParaRPr sz="1800" b="0" i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Desmos Screen 3 | Check-In</a:t>
            </a:r>
            <a:endParaRPr/>
          </a:p>
        </p:txBody>
      </p:sp>
      <p:graphicFrame>
        <p:nvGraphicFramePr>
          <p:cNvPr id="228" name="Google Shape;228;p42"/>
          <p:cNvGraphicFramePr/>
          <p:nvPr/>
        </p:nvGraphicFramePr>
        <p:xfrm>
          <a:off x="470114" y="1748155"/>
          <a:ext cx="8362200" cy="2475525"/>
        </p:xfrm>
        <a:graphic>
          <a:graphicData uri="http://schemas.openxmlformats.org/drawingml/2006/table">
            <a:tbl>
              <a:tblPr firstRow="1" bandRow="1">
                <a:noFill/>
                <a:tableStyleId>{A8725B9A-1747-48FD-877F-F704670F6A15}</a:tableStyleId>
              </a:tblPr>
              <a:tblGrid>
                <a:gridCol w="4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Who vs. Whom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Jake, who is the star athlete, asked me out.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Simple and Compound Verb Tenses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They would have gone out last night if it hadn’t rained.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Reflexive Pronouns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Joel doesn’t like his new hairstyle.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29" name="Google Shape;229;p42" descr="A red and black rectangle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601" y="784106"/>
            <a:ext cx="4162507" cy="1121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2" descr="A green rectangle with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6009" y="822218"/>
            <a:ext cx="4162507" cy="1121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en"/>
              <a:t>Desmos Screen 3| Reasoning</a:t>
            </a:r>
            <a:endParaRPr/>
          </a:p>
        </p:txBody>
      </p:sp>
      <p:graphicFrame>
        <p:nvGraphicFramePr>
          <p:cNvPr id="236" name="Google Shape;236;p43"/>
          <p:cNvGraphicFramePr/>
          <p:nvPr/>
        </p:nvGraphicFramePr>
        <p:xfrm>
          <a:off x="311700" y="1113025"/>
          <a:ext cx="8520600" cy="3837225"/>
        </p:xfrm>
        <a:graphic>
          <a:graphicData uri="http://schemas.openxmlformats.org/drawingml/2006/table">
            <a:tbl>
              <a:tblPr>
                <a:noFill/>
                <a:tableStyleId>{62A0BE46-7D3D-4102-992C-BD18532DD6B0}</a:tableStyleId>
              </a:tblPr>
              <a:tblGrid>
                <a:gridCol w="263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4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5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Non-Example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E135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Rationale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Jake, who is the star athlete, asked me out.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who are you referring?</a:t>
                      </a:r>
                      <a:endParaRPr sz="1800" i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Who refers to Jake - who is subject of clause </a:t>
                      </a: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Who refers to the person which Whom - object of clause ❌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They would have gone out last night if it hadn’t rained.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would of gone to the dance, but I was too nervous.</a:t>
                      </a:r>
                      <a:endParaRPr sz="1800" i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Would have </a:t>
                      </a: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Would of ❌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Joel doesn’t like his new hairstyle.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Each family and business must do their part to help the environment</a:t>
                      </a:r>
                      <a:endParaRPr sz="1800" i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Joel - singular, his - singular </a:t>
                      </a: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Each - singular, their - plural ❌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1" name="Google Shape;241;p44"/>
          <p:cNvGraphicFramePr/>
          <p:nvPr/>
        </p:nvGraphicFramePr>
        <p:xfrm>
          <a:off x="311700" y="252579"/>
          <a:ext cx="8520625" cy="4555525"/>
        </p:xfrm>
        <a:graphic>
          <a:graphicData uri="http://schemas.openxmlformats.org/drawingml/2006/table">
            <a:tbl>
              <a:tblPr firstRow="1" bandRow="1">
                <a:noFill/>
                <a:tableStyleId>{A8725B9A-1747-48FD-877F-F704670F6A15}</a:tableStyleId>
              </a:tblPr>
              <a:tblGrid>
                <a:gridCol w="146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5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Rule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84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Explanation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843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2000" b="1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Examples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84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7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Who vs. Whom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Who is used as the </a:t>
                      </a:r>
                      <a:r>
                        <a:rPr lang="en" sz="18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subject</a:t>
                      </a:r>
                      <a:r>
                        <a:rPr lang="en" sz="18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the sentence. Whom is used as the </a:t>
                      </a:r>
                      <a:r>
                        <a:rPr lang="en" sz="18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object</a:t>
                      </a:r>
                      <a:r>
                        <a:rPr lang="en" sz="18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the sentence.</a:t>
                      </a:r>
                      <a:endParaRPr sz="18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8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Who wants a slice of cake?</a:t>
                      </a:r>
                      <a:endParaRPr sz="18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8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Whom do you believe?</a:t>
                      </a:r>
                      <a:endParaRPr sz="18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8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Kamala, the lady to whom you wrote a letter, sent you a note.</a:t>
                      </a:r>
                      <a:endParaRPr sz="18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3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Simple and Compound Verb Tenses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Verbs that do not follow the normal pattern for tense and past participle.</a:t>
                      </a:r>
                      <a:endParaRPr sz="1800" b="0" i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8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Base, Based, Based</a:t>
                      </a:r>
                      <a:endParaRPr sz="1400" u="none" strike="noStrike" cap="none"/>
                    </a:p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8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Sing, Sang, Sung</a:t>
                      </a:r>
                      <a:endParaRPr sz="1800" b="0" i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Reflexive Pronouns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When referring to the </a:t>
                      </a:r>
                      <a:r>
                        <a:rPr lang="en" sz="1800" b="1" i="1" u="none" strike="noStrike" cap="none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subject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use the correct </a:t>
                      </a:r>
                      <a:r>
                        <a:rPr lang="en" sz="1800" b="1" i="1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reflexive pronoun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such as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</a:t>
                      </a:r>
                      <a:r>
                        <a:rPr lang="en" sz="1800" u="none" strike="noStrike" cap="none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← </a:t>
                      </a:r>
                      <a:r>
                        <a:rPr lang="en" sz="180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myself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800" u="none" strike="noStrike" cap="none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← </a:t>
                      </a:r>
                      <a:r>
                        <a:rPr lang="en" sz="180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ourselves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800" b="0" i="0" u="sng" strike="noStrike" cap="none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" sz="18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like </a:t>
                      </a:r>
                      <a:r>
                        <a:rPr lang="en" sz="1800" b="0" i="0" u="sng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myself</a:t>
                      </a:r>
                      <a:r>
                        <a:rPr lang="en" sz="18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 this outfit.</a:t>
                      </a:r>
                      <a:endParaRPr sz="1400" u="none" strike="noStrike" cap="none"/>
                    </a:p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800" b="0" i="0" u="sng" strike="noStrike" cap="none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Rahim</a:t>
                      </a:r>
                      <a:r>
                        <a:rPr lang="en" sz="18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shook </a:t>
                      </a:r>
                      <a:r>
                        <a:rPr lang="en" sz="1800" b="0" i="0" u="sng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himself</a:t>
                      </a:r>
                      <a:r>
                        <a:rPr lang="en" sz="18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awake.</a:t>
                      </a:r>
                      <a:endParaRPr sz="1400" u="none" strike="noStrike" cap="none"/>
                    </a:p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800" b="0" i="0" u="sng" strike="noStrike" cap="none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</a:t>
                      </a:r>
                      <a:r>
                        <a:rPr lang="en" sz="18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are learning to speak Spanish by </a:t>
                      </a:r>
                      <a:r>
                        <a:rPr lang="en" sz="1800" b="0" i="0" u="sng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ourselves</a:t>
                      </a:r>
                      <a:r>
                        <a:rPr lang="en" sz="18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6509928351_0_1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Power Up: English ACT Prep, Week 2</a:t>
            </a:r>
            <a:endParaRPr b="1"/>
          </a:p>
        </p:txBody>
      </p:sp>
      <p:sp>
        <p:nvSpPr>
          <p:cNvPr id="130" name="Google Shape;130;g26509928351_0_1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/>
              <a:t>Usage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en"/>
              <a:t>Desmos Screen 4| Reasoning</a:t>
            </a:r>
            <a:endParaRPr/>
          </a:p>
        </p:txBody>
      </p:sp>
      <p:graphicFrame>
        <p:nvGraphicFramePr>
          <p:cNvPr id="247" name="Google Shape;247;p45"/>
          <p:cNvGraphicFramePr/>
          <p:nvPr/>
        </p:nvGraphicFramePr>
        <p:xfrm>
          <a:off x="311700" y="111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{62A0BE46-7D3D-4102-992C-BD18532DD6B0}</a:tableStyleId>
              </a:tblPr>
              <a:tblGrid>
                <a:gridCol w="263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5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Non-Example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E135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Rationale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Jane, a first-time college professor, took a wrong turn and ended up on the other side of campus.</a:t>
                      </a:r>
                      <a:endParaRPr sz="1800" i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They, an environmental activist group, protests on the side of the street every day.</a:t>
                      </a:r>
                      <a:endParaRPr sz="1800" i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Jane - singular, took - singular </a:t>
                      </a: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They - plural, protests - singular ❌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group must sign their contracts tomorrow.</a:t>
                      </a:r>
                      <a:endParaRPr sz="1800" i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group must present their research tomorrow. </a:t>
                      </a:r>
                      <a:endParaRPr sz="1800" i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Group - plural (each indiv together), their - plural </a:t>
                      </a: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Group - singular (one group), their - plural ❌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can rely on her for support.</a:t>
                      </a:r>
                      <a:endParaRPr sz="1800" i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i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can count on her to support me.</a:t>
                      </a:r>
                      <a:endParaRPr sz="1800" i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Rely </a:t>
                      </a: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Count on her ❌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60a248b3e0_0_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en"/>
              <a:t>This Is Not Quite Right…</a:t>
            </a:r>
            <a:endParaRPr/>
          </a:p>
        </p:txBody>
      </p:sp>
      <p:pic>
        <p:nvPicPr>
          <p:cNvPr id="253" name="Google Shape;253;g260a248b3e0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6578" y="1017725"/>
            <a:ext cx="5490845" cy="38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6509928351_0_121"/>
          <p:cNvSpPr txBox="1">
            <a:spLocks noGrp="1"/>
          </p:cNvSpPr>
          <p:nvPr>
            <p:ph type="ctrTitle"/>
          </p:nvPr>
        </p:nvSpPr>
        <p:spPr>
          <a:xfrm>
            <a:off x="2239953" y="-87425"/>
            <a:ext cx="5893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" b="1"/>
              <a:t>You </a:t>
            </a:r>
            <a:r>
              <a:rPr lang="en" b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Powered </a:t>
            </a:r>
            <a:r>
              <a:rPr lang="en" b="1"/>
              <a:t>Up!</a:t>
            </a:r>
            <a:endParaRPr b="1"/>
          </a:p>
        </p:txBody>
      </p:sp>
      <p:sp>
        <p:nvSpPr>
          <p:cNvPr id="259" name="Google Shape;259;g26509928351_0_121"/>
          <p:cNvSpPr txBox="1">
            <a:spLocks noGrp="1"/>
          </p:cNvSpPr>
          <p:nvPr>
            <p:ph type="subTitle" idx="1"/>
          </p:nvPr>
        </p:nvSpPr>
        <p:spPr>
          <a:xfrm>
            <a:off x="345750" y="2041375"/>
            <a:ext cx="8452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60"/>
              <a:buFont typeface="Arial"/>
              <a:buNone/>
            </a:pPr>
            <a:r>
              <a:rPr lang="en"/>
              <a:t>Side Quest: Before next time find or use </a:t>
            </a:r>
            <a:r>
              <a:rPr lang="en" b="1" i="1"/>
              <a:t>who</a:t>
            </a:r>
            <a:r>
              <a:rPr lang="en"/>
              <a:t> or </a:t>
            </a:r>
            <a:r>
              <a:rPr lang="en" b="1" i="1"/>
              <a:t>whom</a:t>
            </a:r>
            <a:r>
              <a:rPr lang="en"/>
              <a:t> properly in conversation!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60"/>
              <a:buFont typeface="Arial"/>
              <a:buNone/>
            </a:pPr>
            <a:r>
              <a:rPr lang="en"/>
              <a:t>Sneak Peek: Next time we will be learning about punctuation errors specifically how to use commas.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0" name="Google Shape;260;g26509928351_0_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8806" y="188375"/>
            <a:ext cx="1432112" cy="1973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37e7b18b94_0_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This Is Not Quite Right…</a:t>
            </a:r>
            <a:endParaRPr/>
          </a:p>
        </p:txBody>
      </p:sp>
      <p:sp>
        <p:nvSpPr>
          <p:cNvPr id="136" name="Google Shape;136;g237e7b18b94_0_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With a partner, discuss the memes on the</a:t>
            </a:r>
            <a:br>
              <a:rPr lang="en"/>
            </a:br>
            <a:r>
              <a:rPr lang="en"/>
              <a:t>following slides.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Determine what is “not quite right” with each meme.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Write your observations on a piece of paper.</a:t>
            </a:r>
            <a:endParaRPr/>
          </a:p>
        </p:txBody>
      </p:sp>
      <p:pic>
        <p:nvPicPr>
          <p:cNvPr id="137" name="Google Shape;137;g237e7b18b94_0_5" descr="A yellow bell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0631" y="445026"/>
            <a:ext cx="881669" cy="1076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37e7b18b94_0_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en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This Is Not Quite Right…</a:t>
            </a:r>
            <a:endParaRPr/>
          </a:p>
        </p:txBody>
      </p:sp>
      <p:pic>
        <p:nvPicPr>
          <p:cNvPr id="143" name="Google Shape;143;g237e7b18b94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5230" y="1017725"/>
            <a:ext cx="5013540" cy="393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237e7b18b94_0_10" descr="A yellow bell with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0631" y="445026"/>
            <a:ext cx="881669" cy="1076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5eec77ab09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This Is Not Quite Right…</a:t>
            </a:r>
            <a:endParaRPr/>
          </a:p>
        </p:txBody>
      </p:sp>
      <p:pic>
        <p:nvPicPr>
          <p:cNvPr id="150" name="Google Shape;150;g25eec77ab0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5282" y="1017725"/>
            <a:ext cx="4533437" cy="393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25eec77ab09_0_0" descr="A yellow bell with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0631" y="445026"/>
            <a:ext cx="881669" cy="1076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5eec77ab09_0_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en"/>
              <a:t>This Is Not Quite Right…</a:t>
            </a:r>
            <a:endParaRPr/>
          </a:p>
        </p:txBody>
      </p:sp>
      <p:pic>
        <p:nvPicPr>
          <p:cNvPr id="157" name="Google Shape;157;g25eec77ab09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1163" y="1017725"/>
            <a:ext cx="5781675" cy="39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5eec77ab09_0_5" descr="A yellow bell with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0631" y="445026"/>
            <a:ext cx="881669" cy="1076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37e7b18b94_0_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64" name="Google Shape;164;g237e7b18b94_0_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/>
              <a:t>How can I increase my ACT score?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70" name="Google Shape;170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Apply rules of word usage, subject-verb agreements, verb tenses, comparatives and superlatives, and reflexive pronouns to write conventional English.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Identify when these rules are broken.</a:t>
            </a:r>
            <a:endParaRPr/>
          </a:p>
          <a:p>
            <a:pPr marL="3429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>
              <a:highlight>
                <a:srgbClr val="FF00FF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Why Does Usage Matter?</a:t>
            </a:r>
            <a:endParaRPr/>
          </a:p>
        </p:txBody>
      </p:sp>
      <p:sp>
        <p:nvSpPr>
          <p:cNvPr id="176" name="Google Shape;176;p35"/>
          <p:cNvSpPr txBox="1">
            <a:spLocks noGrp="1"/>
          </p:cNvSpPr>
          <p:nvPr>
            <p:ph type="body" idx="1"/>
          </p:nvPr>
        </p:nvSpPr>
        <p:spPr>
          <a:xfrm>
            <a:off x="4025900" y="1152475"/>
            <a:ext cx="4806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 b="1" u="sng">
                <a:solidFill>
                  <a:srgbClr val="F9B814"/>
                </a:solidFill>
              </a:rPr>
              <a:t>Conventions of Standard English</a:t>
            </a:r>
            <a:r>
              <a:rPr lang="en" sz="2400" b="1">
                <a:solidFill>
                  <a:srgbClr val="F9B814"/>
                </a:solidFill>
              </a:rPr>
              <a:t>: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" sz="2400"/>
              <a:t>Sentence Structure and Format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400"/>
              <a:t>Punctuation</a:t>
            </a:r>
            <a:endParaRPr sz="2400"/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400" b="1" i="1">
                <a:solidFill>
                  <a:srgbClr val="F9B814"/>
                </a:solidFill>
              </a:rPr>
              <a:t>Usage</a:t>
            </a:r>
            <a:endParaRPr/>
          </a:p>
        </p:txBody>
      </p:sp>
      <p:pic>
        <p:nvPicPr>
          <p:cNvPr id="177" name="Google Shape;177;p35"/>
          <p:cNvPicPr preferRelativeResize="0"/>
          <p:nvPr/>
        </p:nvPicPr>
        <p:blipFill rotWithShape="1">
          <a:blip r:embed="rId3">
            <a:alphaModFix/>
          </a:blip>
          <a:srcRect l="33894" t="26971" r="33656" b="27203"/>
          <a:stretch/>
        </p:blipFill>
        <p:spPr>
          <a:xfrm>
            <a:off x="528147" y="1017725"/>
            <a:ext cx="3413233" cy="3724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1487</Words>
  <Application>Microsoft Macintosh PowerPoint</Application>
  <PresentationFormat>On-screen Show (16:9)</PresentationFormat>
  <Paragraphs>167</Paragraphs>
  <Slides>22</Slides>
  <Notes>22</Notes>
  <HiddenSlides>4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ACT Math</vt:lpstr>
      <vt:lpstr>PowerPoint Presentation</vt:lpstr>
      <vt:lpstr>Power Up: English ACT Prep, Week 2</vt:lpstr>
      <vt:lpstr>This Is Not Quite Right…</vt:lpstr>
      <vt:lpstr>This Is Not Quite Right…</vt:lpstr>
      <vt:lpstr>This Is Not Quite Right…</vt:lpstr>
      <vt:lpstr>This Is Not Quite Right…</vt:lpstr>
      <vt:lpstr>Essential Question</vt:lpstr>
      <vt:lpstr>Learning Objectives</vt:lpstr>
      <vt:lpstr>Why Does Usage Matter?</vt:lpstr>
      <vt:lpstr>Card Matching</vt:lpstr>
      <vt:lpstr>Desmos Screen 1 | Check-In</vt:lpstr>
      <vt:lpstr>Desmos Screen 1 | Reasoning</vt:lpstr>
      <vt:lpstr>PowerPoint Presentation</vt:lpstr>
      <vt:lpstr>Desmos Screen 2 | Check-In</vt:lpstr>
      <vt:lpstr>Desmos Screen 2 | Reasoning</vt:lpstr>
      <vt:lpstr>PowerPoint Presentation</vt:lpstr>
      <vt:lpstr>Desmos Screen 3 | Check-In</vt:lpstr>
      <vt:lpstr>Desmos Screen 3| Reasoning</vt:lpstr>
      <vt:lpstr>PowerPoint Presentation</vt:lpstr>
      <vt:lpstr>Desmos Screen 4| Reasoning</vt:lpstr>
      <vt:lpstr>This Is Not Quite Right…</vt:lpstr>
      <vt:lpstr>You Powered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</dc:creator>
  <cp:lastModifiedBy>Gracia, Ann M.</cp:lastModifiedBy>
  <cp:revision>1</cp:revision>
  <dcterms:modified xsi:type="dcterms:W3CDTF">2024-01-04T16:22:15Z</dcterms:modified>
</cp:coreProperties>
</file>