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YPNZlRKvSuyKEkWDdpYNJctd7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A9457-3F58-4966-9D78-79E60A41F5AD}">
  <a:tblStyle styleId="{C04A9457-3F58-4966-9D78-79E60A41F5A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AF3E265-AC55-4ADB-8E56-0B708F3AFE04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806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84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tech-tool/1077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text.wordpress.com/2012/11/22/a-light-hearted-look-at-how-punctuation-can-change-meanin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2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liteediting.com/resources/comma-mistakes/" TargetMode="External"/><Relationship Id="rId4" Type="http://schemas.openxmlformats.org/officeDocument/2006/relationships/hyperlink" Target="https://missohllovesgrammar.wordpress.com/apostrophe-usage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a54fd111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7a54fd111f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7a54fd111f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7a54fd111f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ed99d0f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78ed99d0f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ed99d0f0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78ed99d0f0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8ed99d0f0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78ed99d0f0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78ed99d0f0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78ed99d0f0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7921b338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27921b3382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What Do You Meme?.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https://learn.k20center.ou.edu/strategy/984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Padlet. Tech Tool.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https://learn.k20center.ou.edu/tech-tool/1077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dd11010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5dd11010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762c56808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762c56808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4-Minute </a:t>
            </a:r>
            <a:r>
              <a:rPr lang="en-US"/>
              <a:t>Timer. https</a:t>
            </a:r>
            <a:r>
              <a:rPr lang="en-US" dirty="0"/>
              <a:t>://www.youtube.com/watch?v=kpCsfuvzQeY&amp;list=PL-aUhEQeaZXLMF3fItNDxiuSkEr0pq0c2&amp;index=6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09bd5459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409bd5459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03de4b7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03de4b7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09bd54594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409bd54594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c03de4b7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c03de4b7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62c5680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762c5680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c4ab6b7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5c4ab6b7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light-hearted look at how punctuation can change meaning. CyberText Newsletter. (2012, November 22).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https://cybertext.wordpress.com/2012/11/22/a-light-hearted-look-at-how-punctuation-can-change-meaning/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62c5680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762c5680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Bell ringers and exit tickets.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Example 3: Apostrophe usage. Miss Ohl Loves Grammar. (2011, December 9).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https://missohllovesgrammar.wordpress.com/apostrophe-usage/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 4: Rotner, J. (2017, November 15). </a:t>
            </a:r>
            <a:r>
              <a:rPr lang="en" i="1">
                <a:solidFill>
                  <a:schemeClr val="dk1"/>
                </a:solidFill>
              </a:rPr>
              <a:t>Unnecessary commas &amp; common comma mistakes</a:t>
            </a:r>
            <a:r>
              <a:rPr lang="en">
                <a:solidFill>
                  <a:schemeClr val="dk1"/>
                </a:solidFill>
              </a:rPr>
              <a:t>. Elite Editing.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https://eliteediting.com/resources/comma-mistakes/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c03de4b7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c03de4b7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5f2f371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75f2f371e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a54fd111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7a54fd111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3de4b7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3de4b78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c03de4b78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3de4b78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c03de4b78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3de4b78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c03de4b78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3de4b78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c03de4b78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3de4b78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c03de4b78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3de4b78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c03de4b78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3de4b78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c03de4b78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3de4b78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c03de4b78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3de4b78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c03de4b78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3de4b78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c03de4b78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3de4b7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c03de4b7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3de4b78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c03de4b78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3de4b78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c03de4b78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3de4b78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c03de4b78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3de4b78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c03de4b78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c03de4b78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3de4b78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3de4b7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c03de4b7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c03de4b7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c03de4b7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3de4b78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3de4b7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03de4b7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3de4b78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3de4b7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c03de4b7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c03de4b7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3de4b78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3de4b7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c03de4b7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3de4b78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3de4b7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c03de4b7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c03de4b7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c03de4b7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c03de4b7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3de4b78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3de4b7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3de4b78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3de4b78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c03de4b78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3de4b7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c03de4b7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c03de4b78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 1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3de4b78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c03de4b78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3de4b78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c03de4b78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3de4b78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c03de4b78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3de4b78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c03de4b78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3de4b78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c03de4b78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3de4b78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c03de4b78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3de4b78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c03de4b78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3de4b78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c03de4b78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3de4b7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c03de4b7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c03de4b7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memegenerator/Two-Buttons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imgflip.com/memegenerator/Ancient-Alie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s://www.youtube.com/watch?v=kpCsfuvzQeY&amp;list=PL-aUhEQeaZXLMF3fItNDxiuSkEr0pq0c2&amp;index=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a54fd111f_1_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89" name="Google Shape;189;g27a54fd111f_1_123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Apostrophes ≠ Plurals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✔️She collects button’s.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Introductory Elements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✔️When she was a little girl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Josie played football.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Parenthetical Elements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✔️Megan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best friend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a senior in high school.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0" name="Google Shape;190;g27a54fd111f_1_123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7a54fd111f_1_123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g27a54fd111f_1_123"/>
          <p:cNvCxnSpPr/>
          <p:nvPr/>
        </p:nvCxnSpPr>
        <p:spPr>
          <a:xfrm rot="10800000" flipH="1">
            <a:off x="6786963" y="2058925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a54fd111f_1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0555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98" name="Google Shape;198;g27a54fd111f_1_114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Colons ( : )</a:t>
                      </a:r>
                      <a:endParaRPr sz="20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✔️These are my favorite colleges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BYU, OU, and OSU.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Semicolons ( ; 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✔️The shoe is red, the sock is blue.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9" name="Google Shape;199;g27a54fd111f_1_114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7a54fd111f_1_114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g27a54fd111f_1_114"/>
          <p:cNvCxnSpPr/>
          <p:nvPr/>
        </p:nvCxnSpPr>
        <p:spPr>
          <a:xfrm rot="10800000" flipH="1">
            <a:off x="6414225" y="297210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g27a54fd111f_1_114"/>
          <p:cNvSpPr txBox="1"/>
          <p:nvPr/>
        </p:nvSpPr>
        <p:spPr>
          <a:xfrm>
            <a:off x="6414225" y="2571750"/>
            <a:ext cx="24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" sz="19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1900" b="1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8ed99d0f0_2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Meme? Overview </a:t>
            </a:r>
            <a:endParaRPr/>
          </a:p>
        </p:txBody>
      </p:sp>
      <p:sp>
        <p:nvSpPr>
          <p:cNvPr id="208" name="Google Shape;208;g278ed99d0f0_2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Create a meme breaking your assigned rule.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Upload your meme and </a:t>
            </a:r>
            <a:r>
              <a:rPr lang="en" sz="23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rationale</a:t>
            </a:r>
            <a:r>
              <a:rPr lang="en" sz="2300"/>
              <a:t> to Padlet.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" sz="2300"/>
              <a:t>Use peers’ memes to complete your Skill Sets Check handout.</a:t>
            </a: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09" name="Google Shape;209;g278ed99d0f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7300" y="2572176"/>
            <a:ext cx="2598420" cy="226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78ed99d0f0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500" y="2571750"/>
            <a:ext cx="1500386" cy="22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78ed99d0f0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8ed99d0f0_2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? </a:t>
            </a:r>
            <a:endParaRPr/>
          </a:p>
        </p:txBody>
      </p:sp>
      <p:sp>
        <p:nvSpPr>
          <p:cNvPr id="217" name="Google Shape;217;g278ed99d0f0_2_1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Independently create a meme that breaks your assigned rule.</a:t>
            </a:r>
            <a:endParaRPr/>
          </a:p>
          <a:p>
            <a:pPr marL="536575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Choose a template.</a:t>
            </a: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50"/>
          </a:p>
          <a:p>
            <a:pPr marL="536575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AutoNum type="arabicPeriod"/>
            </a:pPr>
            <a:r>
              <a:rPr lang="en" sz="2350"/>
              <a:t>Either go to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imgflip.com/memegenerator/Two-Buttons</a:t>
            </a:r>
            <a:endParaRPr sz="2350">
              <a:solidFill>
                <a:schemeClr val="accent4"/>
              </a:solidFill>
            </a:endParaRPr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Noto Sans Symbols"/>
              <a:buChar char="▪"/>
            </a:pPr>
            <a:r>
              <a:rPr lang="en" sz="235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imgflip.com/memegenerator/Ancient-Aliens</a:t>
            </a:r>
            <a:endParaRPr sz="2350">
              <a:solidFill>
                <a:schemeClr val="accent4"/>
              </a:solidFill>
            </a:endParaRPr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AutoNum type="arabicPeriod"/>
            </a:pPr>
            <a:r>
              <a:rPr lang="en" sz="2350"/>
              <a:t>Write text that illustrates your </a:t>
            </a:r>
            <a:r>
              <a:rPr lang="en" sz="235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rule being broken. </a:t>
            </a:r>
            <a:endParaRPr sz="2350"/>
          </a:p>
        </p:txBody>
      </p:sp>
      <p:pic>
        <p:nvPicPr>
          <p:cNvPr id="218" name="Google Shape;218;g278ed99d0f0_2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7600" y="1666500"/>
            <a:ext cx="2063983" cy="181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278ed99d0f0_2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3050" y="1665363"/>
            <a:ext cx="119894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278ed99d0f0_2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ed99d0f0_2_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? </a:t>
            </a:r>
            <a:endParaRPr/>
          </a:p>
        </p:txBody>
      </p:sp>
      <p:pic>
        <p:nvPicPr>
          <p:cNvPr id="226" name="Google Shape;226;g278ed99d0f0_2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78ed99d0f0_2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0873" y="1643100"/>
            <a:ext cx="2016725" cy="1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78ed99d0f0_2_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25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Now upload your meme on Padlet.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eriod" startAt="4"/>
            </a:pPr>
            <a:r>
              <a:rPr lang="en"/>
              <a:t>On imgflip, click </a:t>
            </a:r>
            <a:r>
              <a:rPr lang="en" b="1" i="1"/>
              <a:t>Generate  Meme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Copy </a:t>
            </a:r>
            <a:r>
              <a:rPr lang="en" b="1"/>
              <a:t>Image Link</a:t>
            </a:r>
            <a:r>
              <a:rPr lang="en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Calibri"/>
              <a:buAutoNum type="arabicPeriod" startAt="4"/>
            </a:pPr>
            <a:r>
              <a:rPr lang="en"/>
              <a:t>Go to </a:t>
            </a:r>
            <a:r>
              <a:rPr lang="en" sz="2350">
                <a:highlight>
                  <a:schemeClr val="accent4"/>
                </a:highlight>
              </a:rPr>
              <a:t>&lt;insert Padlet URL&gt;</a:t>
            </a:r>
            <a:r>
              <a:rPr lang="en" sz="2350"/>
              <a:t> </a:t>
            </a:r>
            <a:r>
              <a:rPr lang="en"/>
              <a:t>or scan the QR code.</a:t>
            </a:r>
            <a:endParaRPr sz="23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78ed99d0f0_2_56"/>
          <p:cNvSpPr/>
          <p:nvPr/>
        </p:nvSpPr>
        <p:spPr>
          <a:xfrm>
            <a:off x="2037897" y="1277678"/>
            <a:ext cx="388800" cy="38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78ed99d0f0_2_56"/>
          <p:cNvSpPr txBox="1">
            <a:spLocks noGrp="1"/>
          </p:cNvSpPr>
          <p:nvPr>
            <p:ph type="body" idx="1"/>
          </p:nvPr>
        </p:nvSpPr>
        <p:spPr>
          <a:xfrm>
            <a:off x="311700" y="1156175"/>
            <a:ext cx="7392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Click</a:t>
            </a:r>
            <a:r>
              <a:rPr lang="en"/>
              <a:t> the  </a:t>
            </a:r>
            <a:r>
              <a:rPr lang="en" b="1"/>
              <a:t>+</a:t>
            </a:r>
            <a:r>
              <a:rPr lang="en"/>
              <a:t>  button.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AutoNum type="arabicPeriod" startAt="7"/>
            </a:pPr>
            <a:r>
              <a:rPr lang="en"/>
              <a:t>Click the        button to add your </a:t>
            </a:r>
            <a:br>
              <a:rPr lang="en"/>
            </a:br>
            <a:r>
              <a:rPr lang="en" b="1"/>
              <a:t>image link</a:t>
            </a:r>
            <a:r>
              <a:rPr lang="en"/>
              <a:t>.</a:t>
            </a:r>
            <a:endParaRPr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Add text before you post: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Subject = Class Period</a:t>
            </a:r>
            <a:endParaRPr sz="2350"/>
          </a:p>
          <a:p>
            <a:pPr marL="914400" lvl="1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Noto Sans Symbols"/>
              <a:buChar char="▪"/>
            </a:pPr>
            <a:r>
              <a:rPr lang="en" sz="2350"/>
              <a:t>Caption = Your Rationale </a:t>
            </a:r>
            <a:endParaRPr sz="2350"/>
          </a:p>
          <a:p>
            <a:pPr marL="457200" lvl="0" indent="-3778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50"/>
              <a:buFont typeface="Calibri"/>
              <a:buAutoNum type="arabicPeriod" startAt="7"/>
            </a:pPr>
            <a:r>
              <a:rPr lang="en" sz="2350"/>
              <a:t> Drag you post and add under your assigned rule.</a:t>
            </a:r>
            <a:endParaRPr>
              <a:highlight>
                <a:srgbClr val="F9B814"/>
              </a:highlight>
            </a:endParaRPr>
          </a:p>
        </p:txBody>
      </p:sp>
      <p:pic>
        <p:nvPicPr>
          <p:cNvPr id="235" name="Google Shape;235;g278ed99d0f0_2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4563" y="1767777"/>
            <a:ext cx="388800" cy="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78ed99d0f0_2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78ed99d0f0_2_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? </a:t>
            </a:r>
            <a:endParaRPr/>
          </a:p>
        </p:txBody>
      </p:sp>
      <p:pic>
        <p:nvPicPr>
          <p:cNvPr id="238" name="Google Shape;238;g278ed99d0f0_2_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6950" y="1292001"/>
            <a:ext cx="1496750" cy="2831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g278ed99d0f0_2_56"/>
          <p:cNvCxnSpPr/>
          <p:nvPr/>
        </p:nvCxnSpPr>
        <p:spPr>
          <a:xfrm rot="10800000" flipH="1">
            <a:off x="4087475" y="2240775"/>
            <a:ext cx="2851500" cy="913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  <p:cxnSp>
        <p:nvCxnSpPr>
          <p:cNvPr id="240" name="Google Shape;240;g278ed99d0f0_2_56"/>
          <p:cNvCxnSpPr/>
          <p:nvPr/>
        </p:nvCxnSpPr>
        <p:spPr>
          <a:xfrm rot="10800000" flipH="1">
            <a:off x="4378200" y="3531650"/>
            <a:ext cx="2489400" cy="67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g27921b3382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577" y="27250"/>
            <a:ext cx="1575549" cy="13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7921b33825_0_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Do You Meme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? </a:t>
            </a:r>
            <a:endParaRPr/>
          </a:p>
        </p:txBody>
      </p:sp>
      <p:sp>
        <p:nvSpPr>
          <p:cNvPr id="247" name="Google Shape;247;g27921b33825_0_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Add </a:t>
            </a:r>
            <a:r>
              <a:rPr lang="en" sz="2400"/>
              <a:t>your non-example sentence to your Skill Sets Check handout in the “examples” column next to your assigned rule.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 startAt="11"/>
            </a:pPr>
            <a:r>
              <a:rPr lang="en" sz="2400"/>
              <a:t> Fix the non-example by marking out or adding the correct punctuation as needed.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eriod" startAt="11"/>
            </a:pPr>
            <a:r>
              <a:rPr lang="en" sz="2400"/>
              <a:t> Find other non-examples from the Padlet to add in other blank spaces and fix them.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dd1101097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English Subject Test Tip</a:t>
            </a:r>
            <a:endParaRPr/>
          </a:p>
        </p:txBody>
      </p:sp>
      <p:sp>
        <p:nvSpPr>
          <p:cNvPr id="253" name="Google Shape;253;g25dd1101097_0_5"/>
          <p:cNvSpPr txBox="1">
            <a:spLocks noGrp="1"/>
          </p:cNvSpPr>
          <p:nvPr>
            <p:ph type="body" idx="1"/>
          </p:nvPr>
        </p:nvSpPr>
        <p:spPr>
          <a:xfrm>
            <a:off x="282197" y="1325697"/>
            <a:ext cx="8520600" cy="259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chemeClr val="accent4"/>
                </a:solidFill>
              </a:rPr>
              <a:t>Instructions</a:t>
            </a:r>
            <a:r>
              <a:rPr lang="en"/>
              <a:t> - Read the adapted instructions now so that you don’t waste time during the actual test!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Become </a:t>
            </a:r>
            <a:r>
              <a:rPr lang="en">
                <a:solidFill>
                  <a:schemeClr val="accent4"/>
                </a:solidFill>
              </a:rPr>
              <a:t>familiar</a:t>
            </a:r>
            <a:r>
              <a:rPr lang="en"/>
              <a:t> with how the instructions are worded.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>
                <a:solidFill>
                  <a:schemeClr val="accent4"/>
                </a:solidFill>
              </a:rPr>
              <a:t>Ask questions </a:t>
            </a:r>
            <a:r>
              <a:rPr lang="en"/>
              <a:t>now if you don’t understand what it’s asking for so you don’t struggle on test day.</a:t>
            </a:r>
            <a:endParaRPr/>
          </a:p>
        </p:txBody>
      </p:sp>
      <p:sp>
        <p:nvSpPr>
          <p:cNvPr id="254" name="Google Shape;254;g25dd1101097_0_5"/>
          <p:cNvSpPr txBox="1"/>
          <p:nvPr/>
        </p:nvSpPr>
        <p:spPr>
          <a:xfrm>
            <a:off x="261577" y="4436865"/>
            <a:ext cx="82163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*Note: The instructions provided on the handout are not verbatim of those on the ACT. They do capture the same information.</a:t>
            </a:r>
            <a:endParaRPr/>
          </a:p>
        </p:txBody>
      </p:sp>
      <p:pic>
        <p:nvPicPr>
          <p:cNvPr id="255" name="Google Shape;255;g25dd1101097_0_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030" y="-25453"/>
            <a:ext cx="859288" cy="161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2c56808d_0_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 Your Skills! </a:t>
            </a:r>
          </a:p>
        </p:txBody>
      </p:sp>
      <p:sp>
        <p:nvSpPr>
          <p:cNvPr id="261" name="Google Shape;261;g2762c56808d_0_2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You have 4 minutes to read and answer the questions in the provided passage. </a:t>
            </a:r>
          </a:p>
        </p:txBody>
      </p:sp>
      <p:sp>
        <p:nvSpPr>
          <p:cNvPr id="263" name="Google Shape;263;g2762c56808d_0_245"/>
          <p:cNvSpPr txBox="1"/>
          <p:nvPr/>
        </p:nvSpPr>
        <p:spPr>
          <a:xfrm>
            <a:off x="3265270" y="4446136"/>
            <a:ext cx="247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400"/>
            </a:pPr>
            <a:r>
              <a:rPr lang="en-US" b="1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4 minute timer</a:t>
            </a:r>
            <a:endParaRPr sz="1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Online Media 9" title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63682FBE-B0FC-A443-D1C3-C18E257588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88770" y="1806001"/>
            <a:ext cx="4321126" cy="244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09bd54594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69" name="Google Shape;269;g2409bd54594_1_6"/>
          <p:cNvGraphicFramePr/>
          <p:nvPr/>
        </p:nvGraphicFramePr>
        <p:xfrm>
          <a:off x="279250" y="1113025"/>
          <a:ext cx="8565900" cy="276260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          </a:ext>
                          </a:extLst>
                        </a:rPr>
                        <a:t>Explanation</a:t>
                      </a: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punctuation in straightforward situations, such as simple items in a series.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commas to set off simple parenthetical elements.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create basic sense problems.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3de4b78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Power Up: English ACT Prep Week 3</a:t>
            </a:r>
            <a:endParaRPr b="1"/>
          </a:p>
        </p:txBody>
      </p:sp>
      <p:sp>
        <p:nvSpPr>
          <p:cNvPr id="127" name="Google Shape;127;g2ac03de4b78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Punctuation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09bd54594_1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“Anita Garibaldi” | Reflection </a:t>
            </a:r>
            <a:endParaRPr/>
          </a:p>
        </p:txBody>
      </p:sp>
      <p:graphicFrame>
        <p:nvGraphicFramePr>
          <p:cNvPr id="275" name="Google Shape;275;g2409bd54594_1_11"/>
          <p:cNvGraphicFramePr/>
          <p:nvPr/>
        </p:nvGraphicFramePr>
        <p:xfrm>
          <a:off x="279250" y="1113025"/>
          <a:ext cx="8565900" cy="2214450"/>
        </p:xfrm>
        <a:graphic>
          <a:graphicData uri="http://schemas.openxmlformats.org/drawingml/2006/table">
            <a:tbl>
              <a:tblPr>
                <a:noFill/>
                <a:tableStyleId>{BAF3E265-AC55-4ADB-8E56-0B708F3AFE04}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          </a:ext>
                          </a:extLst>
                        </a:rPr>
                        <a:t>Explanation</a:t>
                      </a: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apostrophes used incorrectly to form plural nouns.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Delete commas that markedly disturb sentence flow.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Recognize and correct inappropriate uses of colons and semicolons.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c03de4b78_0_123"/>
          <p:cNvSpPr txBox="1"/>
          <p:nvPr/>
        </p:nvSpPr>
        <p:spPr>
          <a:xfrm>
            <a:off x="2239953" y="-351950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Powered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sz="5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ac03de4b78_0_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00" y="0"/>
            <a:ext cx="1376871" cy="18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ac03de4b78_0_123"/>
          <p:cNvSpPr txBox="1">
            <a:spLocks noGrp="1"/>
          </p:cNvSpPr>
          <p:nvPr>
            <p:ph type="subTitle" idx="4294967295"/>
          </p:nvPr>
        </p:nvSpPr>
        <p:spPr>
          <a:xfrm>
            <a:off x="311700" y="1700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Before next time fill in the remaining example spaces on your Skill Sets Check handout!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focus on Sentence Structure, Fragments, and Verb Tense Shifts.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62c56808d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Grammar Fails…</a:t>
            </a:r>
            <a:endParaRPr/>
          </a:p>
        </p:txBody>
      </p:sp>
      <p:sp>
        <p:nvSpPr>
          <p:cNvPr id="133" name="Google Shape;133;g2762c56808d_0_20"/>
          <p:cNvSpPr txBox="1">
            <a:spLocks noGrp="1"/>
          </p:cNvSpPr>
          <p:nvPr>
            <p:ph type="body" idx="1"/>
          </p:nvPr>
        </p:nvSpPr>
        <p:spPr>
          <a:xfrm>
            <a:off x="311700" y="1304025"/>
            <a:ext cx="8520600" cy="3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With a partner, discuss the real-world examples on </a:t>
            </a:r>
            <a:br>
              <a:rPr lang="en"/>
            </a:br>
            <a:r>
              <a:rPr lang="en"/>
              <a:t>the following slides.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Determine what the “grammar fail” is with each image.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Write your observations on a piece of paper.</a:t>
            </a:r>
            <a:endParaRPr/>
          </a:p>
        </p:txBody>
      </p:sp>
      <p:pic>
        <p:nvPicPr>
          <p:cNvPr id="134" name="Google Shape;134;g2762c56808d_0_20" descr="A yellow bell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0631" y="445026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c4ab6b774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40" name="Google Shape;140;g25c4ab6b774_0_5"/>
          <p:cNvSpPr txBox="1">
            <a:spLocks noGrp="1"/>
          </p:cNvSpPr>
          <p:nvPr>
            <p:ph type="body" idx="1"/>
          </p:nvPr>
        </p:nvSpPr>
        <p:spPr>
          <a:xfrm>
            <a:off x="3117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1</a:t>
            </a:r>
            <a:endParaRPr/>
          </a:p>
        </p:txBody>
      </p:sp>
      <p:pic>
        <p:nvPicPr>
          <p:cNvPr id="141" name="Google Shape;141;g25c4ab6b774_0_5"/>
          <p:cNvPicPr preferRelativeResize="0"/>
          <p:nvPr/>
        </p:nvPicPr>
        <p:blipFill rotWithShape="1">
          <a:blip r:embed="rId3">
            <a:alphaModFix/>
          </a:blip>
          <a:srcRect t="2692" b="9603"/>
          <a:stretch/>
        </p:blipFill>
        <p:spPr>
          <a:xfrm>
            <a:off x="5954625" y="1847575"/>
            <a:ext cx="2546850" cy="24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5c4ab6b774_0_5"/>
          <p:cNvSpPr txBox="1">
            <a:spLocks noGrp="1"/>
          </p:cNvSpPr>
          <p:nvPr>
            <p:ph type="body" idx="1"/>
          </p:nvPr>
        </p:nvSpPr>
        <p:spPr>
          <a:xfrm>
            <a:off x="56238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2</a:t>
            </a:r>
            <a:endParaRPr/>
          </a:p>
        </p:txBody>
      </p:sp>
      <p:pic>
        <p:nvPicPr>
          <p:cNvPr id="143" name="Google Shape;143;g25c4ab6b774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775" y="1847563"/>
            <a:ext cx="2460350" cy="264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5c4ab6b774_0_5" descr="A yellow bell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62c56808d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Grammar Fails </a:t>
            </a:r>
            <a:endParaRPr/>
          </a:p>
        </p:txBody>
      </p:sp>
      <p:sp>
        <p:nvSpPr>
          <p:cNvPr id="150" name="Google Shape;150;g2762c56808d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51" name="Google Shape;151;g2762c56808d_0_5"/>
          <p:cNvSpPr txBox="1">
            <a:spLocks noGrp="1"/>
          </p:cNvSpPr>
          <p:nvPr>
            <p:ph type="body" idx="1"/>
          </p:nvPr>
        </p:nvSpPr>
        <p:spPr>
          <a:xfrm>
            <a:off x="5289300" y="1152463"/>
            <a:ext cx="32085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Example 4</a:t>
            </a:r>
            <a:endParaRPr/>
          </a:p>
        </p:txBody>
      </p:sp>
      <p:pic>
        <p:nvPicPr>
          <p:cNvPr id="152" name="Google Shape;152;g2762c56808d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00" y="1847575"/>
            <a:ext cx="2864900" cy="2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762c56808d_0_5"/>
          <p:cNvPicPr preferRelativeResize="0"/>
          <p:nvPr/>
        </p:nvPicPr>
        <p:blipFill rotWithShape="1">
          <a:blip r:embed="rId4">
            <a:alphaModFix/>
          </a:blip>
          <a:srcRect l="2308" t="51793" r="50001"/>
          <a:stretch/>
        </p:blipFill>
        <p:spPr>
          <a:xfrm>
            <a:off x="4954825" y="1847575"/>
            <a:ext cx="3877475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762c56808d_0_5" descr="A yellow bell with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0631" y="192989"/>
            <a:ext cx="881669" cy="10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c03de4b78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 b="1"/>
          </a:p>
        </p:txBody>
      </p:sp>
      <p:sp>
        <p:nvSpPr>
          <p:cNvPr id="160" name="Google Shape;160;g2ac03de4b78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2605"/>
              <a:t>How can I increase my ACT score? </a:t>
            </a:r>
            <a:endParaRPr sz="260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605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 </a:t>
            </a:r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Apply proper use of apostrophes, commas, colons, and semicolons in real-world scenarios.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/>
              <a:t>Identify when these rules are broken.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f2f371e3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72" name="Google Shape;172;g275f2f371e3_0_2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>
                <a:solidFill>
                  <a:srgbClr val="F9B814"/>
                </a:solidFill>
              </a:rPr>
              <a:t>Conventions of Standard English</a:t>
            </a:r>
            <a:r>
              <a:rPr lang="en" sz="2400" b="1">
                <a:solidFill>
                  <a:srgbClr val="F9B814"/>
                </a:solidFill>
              </a:rPr>
              <a:t>: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Sentence Structure and Format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sz="2400" b="1" i="1">
                <a:solidFill>
                  <a:schemeClr val="accent4"/>
                </a:solidFill>
              </a:rPr>
              <a:t>Punctuation</a:t>
            </a:r>
            <a:endParaRPr sz="2400" b="1" i="1">
              <a:solidFill>
                <a:schemeClr val="accent4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sz="2400"/>
              <a:t>Usage</a:t>
            </a:r>
            <a:endParaRPr/>
          </a:p>
        </p:txBody>
      </p:sp>
      <p:pic>
        <p:nvPicPr>
          <p:cNvPr id="173" name="Google Shape;173;g275f2f371e3_0_2"/>
          <p:cNvPicPr preferRelativeResize="0"/>
          <p:nvPr/>
        </p:nvPicPr>
        <p:blipFill rotWithShape="1">
          <a:blip r:embed="rId3">
            <a:alphaModFix/>
          </a:blip>
          <a:srcRect l="33892" t="26971" r="33658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a54fd111f_1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4000"/>
              <a:t>Check your work </a:t>
            </a: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79" name="Google Shape;179;g27a54fd111f_1_6"/>
          <p:cNvGraphicFramePr/>
          <p:nvPr/>
        </p:nvGraphicFramePr>
        <p:xfrm>
          <a:off x="470114" y="174815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{C04A9457-3F58-4966-9D78-79E60A41F5AD}</a:tableStyleId>
              </a:tblPr>
              <a:tblGrid>
                <a:gridCol w="4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Commas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Randy likes, cake.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Items in a series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like cooking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9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family</a:t>
                      </a:r>
                      <a:r>
                        <a:rPr lang="en" sz="19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n" sz="19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my pets.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Misplaced Commas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 plays soccer, because he’s fast.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0" name="Google Shape;180;g27a54fd111f_1_6" descr="A red and black rectangle with whit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601" y="784106"/>
            <a:ext cx="4162508" cy="112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7a54fd111f_1_6" descr="A green rectangle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009" y="822218"/>
            <a:ext cx="4162508" cy="1121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g27a54fd111f_1_6"/>
          <p:cNvCxnSpPr/>
          <p:nvPr/>
        </p:nvCxnSpPr>
        <p:spPr>
          <a:xfrm rot="10800000" flipH="1">
            <a:off x="6071625" y="214670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27a54fd111f_1_6"/>
          <p:cNvCxnSpPr/>
          <p:nvPr/>
        </p:nvCxnSpPr>
        <p:spPr>
          <a:xfrm rot="10800000" flipH="1">
            <a:off x="6472750" y="3806050"/>
            <a:ext cx="120600" cy="2088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1178</Words>
  <Application>Microsoft Office PowerPoint</Application>
  <PresentationFormat>On-screen Show (16:9)</PresentationFormat>
  <Paragraphs>130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Noto Sans Symbols</vt:lpstr>
      <vt:lpstr>ACT Math</vt:lpstr>
      <vt:lpstr>PowerPoint Presentation</vt:lpstr>
      <vt:lpstr>Power Up: English ACT Prep Week 3</vt:lpstr>
      <vt:lpstr>Grammar Fails…</vt:lpstr>
      <vt:lpstr>Real-World Grammar Fails </vt:lpstr>
      <vt:lpstr>Real-World Grammar Fails </vt:lpstr>
      <vt:lpstr>Essential Question</vt:lpstr>
      <vt:lpstr>Learning Objectives </vt:lpstr>
      <vt:lpstr>Why Does Punctuation Matter?</vt:lpstr>
      <vt:lpstr>Check your work  </vt:lpstr>
      <vt:lpstr>Check your work  </vt:lpstr>
      <vt:lpstr>Check your work  </vt:lpstr>
      <vt:lpstr>What Do You Meme? Overview </vt:lpstr>
      <vt:lpstr>What Do You Meme? </vt:lpstr>
      <vt:lpstr>What Do You Meme? </vt:lpstr>
      <vt:lpstr>What Do You Meme? </vt:lpstr>
      <vt:lpstr>What Do You Meme? </vt:lpstr>
      <vt:lpstr>ACT English Subject Test Tip</vt:lpstr>
      <vt:lpstr>Test Your Skills! </vt:lpstr>
      <vt:lpstr>“Anita Garibaldi” | Reflection </vt:lpstr>
      <vt:lpstr>“Anita Garibaldi” | Reflection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Kelsey Willems</dc:creator>
  <cp:lastModifiedBy>McLeod Porter, Delma</cp:lastModifiedBy>
  <cp:revision>2</cp:revision>
  <dcterms:modified xsi:type="dcterms:W3CDTF">2025-10-10T17:00:26Z</dcterms:modified>
</cp:coreProperties>
</file>