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hSFdh20TIPB7RGfpKsjJeKMld6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4543C2D-6DA3-4017-B29E-DBC619ABA5E4}">
  <a:tblStyle styleId="{04543C2D-6DA3-4017-B29E-DBC619ABA5E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762"/>
  </p:normalViewPr>
  <p:slideViewPr>
    <p:cSldViewPr snapToGrid="0">
      <p:cViewPr varScale="1">
        <p:scale>
          <a:sx n="102" d="100"/>
          <a:sy n="102" d="100"/>
        </p:scale>
        <p:origin x="260" y="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kAbVuuXVcQ?feature=shared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cEEAnwOt2c?feature=shared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qosity.com/act-english-strategies-tips/#:~:text=The%20first%20answer%20to%20many,least%20some%20of%20the%20answers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WwvdLxwV9c?feature=shared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t.org/content/act/en/products-and-services/the-act/test-preparation/description-of-english-test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37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ISP02KPau0?feature=shared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JZzAaexLd4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ISP02KPau0?feature=shared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7d94581d83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27d94581d83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marR="101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 sz="1200" dirty="0">
                <a:solidFill>
                  <a:schemeClr val="dk1"/>
                </a:solidFill>
              </a:rPr>
              <a:t>We suggest changing the speed from “normal” to “0.75” to help students follow along easier.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 sz="1200" dirty="0">
                <a:solidFill>
                  <a:srgbClr val="292929"/>
                </a:solidFill>
              </a:rPr>
              <a:t>FYC at USF. (2013). CC-Style &amp; Grammar | Verb Tense Shifts. YouTube. </a:t>
            </a:r>
            <a:r>
              <a:rPr lang="en" sz="1200" dirty="0">
                <a:solidFill>
                  <a:schemeClr val="hlink"/>
                </a:solidFill>
                <a:uFill>
                  <a:noFill/>
                </a:uFill>
                <a:hlinkClick r:id="rId3"/>
              </a:rPr>
              <a:t>https://youtu.be/mkAbVuuXVcQ?feature=shared</a:t>
            </a:r>
            <a:r>
              <a:rPr lang="en" sz="1200" dirty="0">
                <a:solidFill>
                  <a:srgbClr val="292929"/>
                </a:solidFill>
              </a:rPr>
              <a:t>.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7d94581d83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g27d94581d83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K20 Center. (2021, September 21). K20 Center 2 minute timer. YouTube.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https://youtu.be/HcEEAnwOt2c?feature=shared</a:t>
            </a:r>
            <a:r>
              <a:rPr lang="en" dirty="0">
                <a:solidFill>
                  <a:schemeClr val="dk1"/>
                </a:solidFill>
              </a:rPr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7d94581d83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g27d94581d83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 dirty="0">
                <a:solidFill>
                  <a:schemeClr val="dk1"/>
                </a:solidFill>
              </a:rPr>
              <a:t>Stop the video at 3:16.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 dirty="0">
                <a:solidFill>
                  <a:srgbClr val="292929"/>
                </a:solidFill>
              </a:rPr>
              <a:t>Chegg. (2017). ACT English: Sentence Structure. YouTube. </a:t>
            </a:r>
            <a:r>
              <a:rPr lang="en" sz="1200" dirty="0">
                <a:solidFill>
                  <a:schemeClr val="hlink"/>
                </a:solidFill>
              </a:rPr>
              <a:t>https://</a:t>
            </a:r>
            <a:r>
              <a:rPr lang="en" sz="1200" dirty="0" err="1">
                <a:solidFill>
                  <a:schemeClr val="hlink"/>
                </a:solidFill>
              </a:rPr>
              <a:t>youtu.be</a:t>
            </a:r>
            <a:r>
              <a:rPr lang="en" sz="1200" dirty="0">
                <a:solidFill>
                  <a:schemeClr val="hlink"/>
                </a:solidFill>
              </a:rPr>
              <a:t>/o-3bu54h4EU?feature=</a:t>
            </a:r>
            <a:r>
              <a:rPr lang="en" sz="1200" dirty="0" err="1">
                <a:solidFill>
                  <a:schemeClr val="hlink"/>
                </a:solidFill>
              </a:rPr>
              <a:t>shared&amp;t</a:t>
            </a:r>
            <a:r>
              <a:rPr lang="en" sz="1200" dirty="0">
                <a:solidFill>
                  <a:schemeClr val="hlink"/>
                </a:solidFill>
              </a:rPr>
              <a:t>=48</a:t>
            </a:r>
            <a:r>
              <a:rPr lang="en" sz="1200" dirty="0">
                <a:solidFill>
                  <a:srgbClr val="292929"/>
                </a:solidFill>
              </a:rPr>
              <a:t>.</a:t>
            </a:r>
            <a:endParaRPr sz="1200" dirty="0">
              <a:solidFill>
                <a:srgbClr val="292929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7d94581d83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g27d94581d83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8224dc038c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g28224dc038c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8224dc038c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g28224dc038c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8224dc038c_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g28224dc038c_2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8224dc038c_2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g28224dc038c_2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64d07292bc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64d07292bc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7912aea54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g27912aea54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Description of English test. ACT. (n.d.). https://</a:t>
            </a:r>
            <a:r>
              <a:rPr lang="en" dirty="0" err="1">
                <a:solidFill>
                  <a:schemeClr val="dk1"/>
                </a:solidFill>
              </a:rPr>
              <a:t>www.act.org</a:t>
            </a:r>
            <a:r>
              <a:rPr lang="en" dirty="0">
                <a:solidFill>
                  <a:schemeClr val="dk1"/>
                </a:solidFill>
              </a:rPr>
              <a:t>/content/act/</a:t>
            </a:r>
            <a:r>
              <a:rPr lang="en" dirty="0" err="1">
                <a:solidFill>
                  <a:schemeClr val="dk1"/>
                </a:solidFill>
              </a:rPr>
              <a:t>en</a:t>
            </a:r>
            <a:r>
              <a:rPr lang="en" dirty="0">
                <a:solidFill>
                  <a:schemeClr val="dk1"/>
                </a:solidFill>
              </a:rPr>
              <a:t>/products-and-services/the-act/test-preparation/description-of-</a:t>
            </a:r>
            <a:r>
              <a:rPr lang="en" dirty="0" err="1">
                <a:solidFill>
                  <a:schemeClr val="dk1"/>
                </a:solidFill>
              </a:rPr>
              <a:t>english</a:t>
            </a:r>
            <a:r>
              <a:rPr lang="en" dirty="0">
                <a:solidFill>
                  <a:schemeClr val="dk1"/>
                </a:solidFill>
              </a:rPr>
              <a:t>-</a:t>
            </a:r>
            <a:r>
              <a:rPr lang="en" dirty="0" err="1">
                <a:solidFill>
                  <a:schemeClr val="dk1"/>
                </a:solidFill>
              </a:rPr>
              <a:t>test.html</a:t>
            </a:r>
            <a:r>
              <a:rPr lang="en" dirty="0">
                <a:solidFill>
                  <a:schemeClr val="dk1"/>
                </a:solidFill>
              </a:rPr>
              <a:t>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 err="1">
                <a:solidFill>
                  <a:srgbClr val="292929"/>
                </a:solidFill>
              </a:rPr>
              <a:t>Sult</a:t>
            </a:r>
            <a:r>
              <a:rPr lang="en" dirty="0">
                <a:solidFill>
                  <a:srgbClr val="292929"/>
                </a:solidFill>
              </a:rPr>
              <a:t>, E. P., &amp; </a:t>
            </a:r>
            <a:r>
              <a:rPr lang="en" dirty="0" err="1">
                <a:solidFill>
                  <a:srgbClr val="292929"/>
                </a:solidFill>
              </a:rPr>
              <a:t>Piqosity</a:t>
            </a:r>
            <a:r>
              <a:rPr lang="en" dirty="0">
                <a:solidFill>
                  <a:srgbClr val="292929"/>
                </a:solidFill>
              </a:rPr>
              <a:t>. (2021, October 20). ACT English Strategies. </a:t>
            </a:r>
            <a:r>
              <a:rPr lang="en" dirty="0" err="1">
                <a:solidFill>
                  <a:srgbClr val="292929"/>
                </a:solidFill>
              </a:rPr>
              <a:t>Piqosity</a:t>
            </a:r>
            <a:r>
              <a:rPr lang="en" dirty="0">
                <a:solidFill>
                  <a:srgbClr val="292929"/>
                </a:solidFill>
              </a:rPr>
              <a:t>. </a:t>
            </a:r>
            <a:r>
              <a:rPr lang="en" dirty="0">
                <a:solidFill>
                  <a:schemeClr val="hlink"/>
                </a:solidFill>
                <a:uFill>
                  <a:noFill/>
                </a:uFill>
                <a:hlinkClick r:id="rId3"/>
              </a:rPr>
              <a:t>https://www.piqosity.com/act-english-strategies-tips/#:~:text=The%20first%20answer%20to%20many,least%20some%20of%20the%20answers</a:t>
            </a:r>
            <a:r>
              <a:rPr lang="en" dirty="0">
                <a:solidFill>
                  <a:srgbClr val="292929"/>
                </a:solidFill>
              </a:rPr>
              <a:t>. </a:t>
            </a:r>
            <a:endParaRPr dirty="0">
              <a:solidFill>
                <a:srgbClr val="29292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err="1"/>
              <a:t>Sult</a:t>
            </a:r>
            <a:r>
              <a:rPr lang="en" dirty="0"/>
              <a:t>, E. P., &amp; </a:t>
            </a:r>
            <a:r>
              <a:rPr lang="en" dirty="0" err="1"/>
              <a:t>Piqosity</a:t>
            </a:r>
            <a:r>
              <a:rPr lang="en" dirty="0"/>
              <a:t>. (2021, October 20). </a:t>
            </a:r>
            <a:r>
              <a:rPr lang="en" i="1" dirty="0"/>
              <a:t>ACT English Strategies</a:t>
            </a:r>
            <a:r>
              <a:rPr lang="en" dirty="0"/>
              <a:t>. </a:t>
            </a:r>
            <a:r>
              <a:rPr lang="en" dirty="0" err="1"/>
              <a:t>Piqosity</a:t>
            </a:r>
            <a:r>
              <a:rPr lang="en" dirty="0"/>
              <a:t>.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https://www.piqosity.com/act-english-strategies-tips/#:~:text=The%20first%20answer%20to%20many,least%20some%20of%20the%20answers</a:t>
            </a:r>
            <a:r>
              <a:rPr lang="en" dirty="0"/>
              <a:t>. 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7912aea543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g27912aea543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 sz="1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K20 Center. (2021, September 21). K20 Center 7 minute timer. YouTube. </a:t>
            </a:r>
            <a:r>
              <a:rPr lang="en" sz="1800" b="0" i="0" u="sng" strike="noStrike" dirty="0">
                <a:solidFill>
                  <a:srgbClr val="2200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https://youtu.be/gWwvdLxwV9c?feature=shared</a:t>
            </a:r>
            <a:r>
              <a:rPr lang="en" sz="1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dirty="0"/>
          </a:p>
          <a:p>
            <a:pPr marL="15875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64d07292bc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64d07292bc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64d07292bc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264d07292bc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64d07292bc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64d07292bc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3d9688978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23d9688978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Description of English test. ACT. (n.d.).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https://www.act.org/content/act/en/products-and-services/the-act/test-preparation/description-of-english-test</a:t>
            </a:r>
            <a:r>
              <a:rPr lang="en" dirty="0">
                <a:solidFill>
                  <a:schemeClr val="dk1"/>
                </a:solidFill>
              </a:rPr>
              <a:t>. 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37e113d37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237e113d37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292929"/>
                </a:solidFill>
              </a:rPr>
              <a:t>K20 Center. (n.d.). Card Matching. Strategies. </a:t>
            </a:r>
            <a:r>
              <a:rPr lang="en" u="sng" dirty="0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https://learn.k20center.ou.edu/strategy/1837</a:t>
            </a:r>
            <a:r>
              <a:rPr lang="en" dirty="0">
                <a:solidFill>
                  <a:srgbClr val="292929"/>
                </a:solidFill>
              </a:rPr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7c5257f838_2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g27c5257f838_2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K20 Center. (2021, September 21). K20 Center 3 minute timer. YouTube. </a:t>
            </a:r>
            <a:r>
              <a:rPr lang="en" u="sng" dirty="0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https://youtu.be/iISP02KPau0?feature=shared</a:t>
            </a:r>
            <a:r>
              <a:rPr lang="en" dirty="0">
                <a:solidFill>
                  <a:schemeClr val="dk1"/>
                </a:solidFill>
              </a:rPr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37e113d376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237e113d376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dirty="0"/>
              <a:t>Stop at 2:40.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dirty="0">
              <a:solidFill>
                <a:srgbClr val="29292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 dirty="0">
                <a:solidFill>
                  <a:srgbClr val="292929"/>
                </a:solidFill>
              </a:rPr>
              <a:t>Kevin </a:t>
            </a:r>
            <a:r>
              <a:rPr lang="en" sz="1200" dirty="0" err="1">
                <a:solidFill>
                  <a:srgbClr val="292929"/>
                </a:solidFill>
              </a:rPr>
              <a:t>Spaans</a:t>
            </a:r>
            <a:r>
              <a:rPr lang="en" sz="1200" dirty="0">
                <a:solidFill>
                  <a:srgbClr val="292929"/>
                </a:solidFill>
              </a:rPr>
              <a:t>. (2021). Sentences, Fragments, &amp; Run-Ons. YouTube. </a:t>
            </a:r>
            <a:r>
              <a:rPr lang="en" sz="1200" dirty="0">
                <a:solidFill>
                  <a:schemeClr val="hlink"/>
                </a:solidFill>
                <a:uFill>
                  <a:noFill/>
                </a:uFill>
                <a:hlinkClick r:id="rId3"/>
              </a:rPr>
              <a:t>https://www.youtube.com/watch?v=GJZzAaexLd4</a:t>
            </a:r>
            <a:r>
              <a:rPr lang="en" sz="1200" dirty="0">
                <a:solidFill>
                  <a:srgbClr val="292929"/>
                </a:solidFill>
              </a:rPr>
              <a:t>.</a:t>
            </a:r>
            <a:endParaRPr sz="1200" dirty="0">
              <a:solidFill>
                <a:srgbClr val="292929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K20 Center. (2021, September 21). K20 Center 3 minute timer. YouTube. </a:t>
            </a:r>
            <a:r>
              <a:rPr lang="en" u="sng" dirty="0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https://youtu.be/iISP02KPau0?feature=shared</a:t>
            </a:r>
            <a:r>
              <a:rPr lang="en" dirty="0">
                <a:solidFill>
                  <a:schemeClr val="dk1"/>
                </a:solidFill>
              </a:rPr>
              <a:t> 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64d07292bc_0_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9 Title - Blue">
  <p:cSld name="CUSTOM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64d07292bc_0_3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g264d07292bc_0_3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10 Title - Blue">
  <p:cSld name="CUSTOM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264d07292bc_0_3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g264d07292bc_0_3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1 Title - Green">
  <p:cSld name="CUSTOM_1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64d07292bc_0_3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g264d07292bc_0_3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2 Title - Green">
  <p:cSld name="CUSTOM_1_1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64d07292bc_0_3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g264d07292bc_0_3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3 Title - Green">
  <p:cSld name="CUSTOM_1_1_1_1_1_1_1_1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64d07292bc_0_4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g264d07292bc_0_4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4 Title - Green">
  <p:cSld name="CUSTOM_1_1_1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64d07292bc_0_4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g264d07292bc_0_4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5 Title - Green">
  <p:cSld name="CUSTOM_1_1_1_1_1_1_1_1_1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64d07292bc_0_4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g264d07292bc_0_4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6 Title - Green">
  <p:cSld name="CUSTOM_1_1_1_1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64d07292bc_0_5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g264d07292bc_0_5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7 Title - Green">
  <p:cSld name="CUSTOM_1_1_1_1_1_1_1_1_1_1_2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64d07292bc_0_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g264d07292bc_0_5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8 Title - Green">
  <p:cSld name="CUSTOM_1_1_1_1_1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64d07292bc_0_5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g264d07292bc_0_5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1 Title - Blue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64d07292bc_0_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g264d07292bc_0_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9 Title - Green">
  <p:cSld name="CUSTOM_1_1_1_1_1_1_1_1_1_1_2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64d07292bc_0_6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g264d07292bc_0_6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10 Title - Green">
  <p:cSld name="CUSTOM_1_1_1_1_1_1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64d07292bc_0_6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g264d07292bc_0_6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64d07292bc_0_6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73" name="Google Shape;73;g264d07292bc_0_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64d07292bc_0_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g264d07292bc_0_6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g264d07292bc_0_6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8" name="Google Shape;78;g264d07292bc_0_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64d07292bc_0_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g264d07292bc_0_7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g264d07292bc_0_7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g264d07292bc_0_7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4" name="Google Shape;84;g264d07292bc_0_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64d07292bc_0_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g264d07292bc_0_8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8" name="Google Shape;88;g264d07292bc_0_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64d07292bc_0_8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8001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g264d07292bc_0_8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83472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g264d07292bc_0_8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3" name="Google Shape;93;g264d07292bc_0_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64d07292bc_0_8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6" name="Google Shape;96;g264d07292bc_0_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7" name="Google Shape;97;g264d07292bc_0_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64d07292bc_0_9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264d07292bc_0_9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g264d07292bc_0_9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g264d07292bc_0_9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g264d07292bc_0_9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g264d07292bc_0_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64d07292bc_0_10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7" name="Google Shape;107;g264d07292bc_0_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2 Title - Blue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264d07292bc_0_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g264d07292bc_0_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64d07292bc_0_10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0" name="Google Shape;110;g264d07292bc_0_10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1" name="Google Shape;111;g264d07292bc_0_10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4 Title - Blue 1">
  <p:cSld name="CUSTOM_1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64d07292bc_0_10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g264d07292bc_0_10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5 Title - Blue 1">
  <p:cSld name="CUSTOM_1_1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64d07292bc_0_1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g264d07292bc_0_1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3 Title - Blue">
  <p:cSld name="CUSTOM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264d07292bc_0_1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g264d07292bc_0_1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4 Title - Blue">
  <p:cSld name="CUSTOM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264d07292bc_0_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g264d07292bc_0_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5 Title - Blue">
  <p:cSld name="CUSTOM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64d07292bc_0_1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g264d07292bc_0_1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6 Title - Blue">
  <p:cSld name="CUSTOM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264d07292bc_0_2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g264d07292bc_0_2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7 Title - Blue">
  <p:cSld name="CUSTOM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64d07292bc_0_2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g264d07292bc_0_2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8 Title - Blue">
  <p:cSld name="CUSTOM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64d07292bc_0_2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g264d07292bc_0_2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3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64d07292bc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g264d07292bc_0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g264d07292bc_0_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4.xml"/><Relationship Id="rId1" Type="http://schemas.openxmlformats.org/officeDocument/2006/relationships/video" Target="https://www.youtube.com/embed/mkAbVuuXVcQ?feature=oembed" TargetMode="External"/><Relationship Id="rId5" Type="http://schemas.openxmlformats.org/officeDocument/2006/relationships/hyperlink" Target="https://youtu.be/mkAbVuuXVcQ?feature=shared" TargetMode="Externa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3.xml"/><Relationship Id="rId1" Type="http://schemas.openxmlformats.org/officeDocument/2006/relationships/video" Target="https://www.youtube.com/embed/HcEEAnwOt2c?feature=oembed" TargetMode="External"/><Relationship Id="rId5" Type="http://schemas.openxmlformats.org/officeDocument/2006/relationships/hyperlink" Target="https://youtu.be/HcEEAnwOt2c?feature=shared" TargetMode="Externa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4.xml"/><Relationship Id="rId1" Type="http://schemas.openxmlformats.org/officeDocument/2006/relationships/video" Target="https://www.youtube.com/embed/o-3bu54h4EU?start=48&amp;feature=oembed" TargetMode="External"/><Relationship Id="rId5" Type="http://schemas.openxmlformats.org/officeDocument/2006/relationships/hyperlink" Target="https://youtu.be/o-3bu54h4EU?feature=shared&amp;t=48" TargetMode="Externa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3.xml"/><Relationship Id="rId1" Type="http://schemas.openxmlformats.org/officeDocument/2006/relationships/video" Target="https://www.youtube.com/embed/gWwvdLxwV9c?feature=oembed" TargetMode="External"/><Relationship Id="rId5" Type="http://schemas.openxmlformats.org/officeDocument/2006/relationships/hyperlink" Target="https://youtu.be/gWwvdLxwV9c?feature=shared" TargetMode="Externa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3.xml"/><Relationship Id="rId1" Type="http://schemas.openxmlformats.org/officeDocument/2006/relationships/video" Target="https://www.youtube.com/embed/iISP02KPau0?feature=oembed" TargetMode="External"/><Relationship Id="rId5" Type="http://schemas.openxmlformats.org/officeDocument/2006/relationships/hyperlink" Target="https://youtu.be/iISP02KPau0?feature=shared" TargetMode="External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4.xml"/><Relationship Id="rId1" Type="http://schemas.openxmlformats.org/officeDocument/2006/relationships/video" Target="https://www.youtube.com/embed/GJZzAaexLd4?feature=oembed" TargetMode="External"/><Relationship Id="rId5" Type="http://schemas.openxmlformats.org/officeDocument/2006/relationships/hyperlink" Target="https://youtu.be/GJZzAaexLd4?feature=shared" TargetMode="Externa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3.xml"/><Relationship Id="rId1" Type="http://schemas.openxmlformats.org/officeDocument/2006/relationships/video" Target="https://www.youtube.com/embed/iISP02KPau0?feature=oembed" TargetMode="External"/><Relationship Id="rId5" Type="http://schemas.openxmlformats.org/officeDocument/2006/relationships/hyperlink" Target="https://youtu.be/iISP02KPau0?feature=shared" TargetMode="Externa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4" title="CC-Style &amp; Grammar: Verb Tense Shifts">
            <a:hlinkClick r:id="" action="ppaction://media"/>
            <a:extLst>
              <a:ext uri="{FF2B5EF4-FFF2-40B4-BE49-F238E27FC236}">
                <a16:creationId xmlns:a16="http://schemas.microsoft.com/office/drawing/2014/main" id="{FE6A942A-E0D6-2D0A-7E07-1E715423DF5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819562" y="1164204"/>
            <a:ext cx="3854822" cy="2176272"/>
          </a:xfrm>
          <a:prstGeom prst="rect">
            <a:avLst/>
          </a:prstGeom>
        </p:spPr>
      </p:pic>
      <p:sp>
        <p:nvSpPr>
          <p:cNvPr id="4" name="Google Shape;167;g237e113d376_0_11">
            <a:extLst>
              <a:ext uri="{FF2B5EF4-FFF2-40B4-BE49-F238E27FC236}">
                <a16:creationId xmlns:a16="http://schemas.microsoft.com/office/drawing/2014/main" id="{7572089E-F147-CF35-0037-E080FD6FAF6F}"/>
              </a:ext>
            </a:extLst>
          </p:cNvPr>
          <p:cNvSpPr txBox="1">
            <a:spLocks/>
          </p:cNvSpPr>
          <p:nvPr/>
        </p:nvSpPr>
        <p:spPr>
          <a:xfrm>
            <a:off x="4812818" y="3334260"/>
            <a:ext cx="3861566" cy="3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lnSpc>
                <a:spcPct val="95000"/>
              </a:lnSpc>
              <a:buSzPts val="523"/>
              <a:buNone/>
            </a:pPr>
            <a:r>
              <a:rPr lang="en-US" sz="1800" u="sng" dirty="0">
                <a:solidFill>
                  <a:schemeClr val="accent4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Verb Tense Shifts</a:t>
            </a:r>
            <a:endParaRPr lang="en-US" sz="1800" dirty="0">
              <a:solidFill>
                <a:schemeClr val="accent4"/>
              </a:solidFill>
            </a:endParaRPr>
          </a:p>
        </p:txBody>
      </p:sp>
      <p:sp>
        <p:nvSpPr>
          <p:cNvPr id="180" name="Google Shape;180;g27d94581d83_0_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Rule: Verb Tense Shifts </a:t>
            </a:r>
            <a:endParaRPr/>
          </a:p>
        </p:txBody>
      </p:sp>
      <p:sp>
        <p:nvSpPr>
          <p:cNvPr id="181" name="Google Shape;181;g27d94581d83_0_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02824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" b="0" i="0" u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Watch the video.  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" b="0" i="0" u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Write notes on the rule.  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" b="0" i="0" u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Check to see if you are in the right group.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K20 Center 2 minute timer">
            <a:hlinkClick r:id="" action="ppaction://media"/>
            <a:extLst>
              <a:ext uri="{FF2B5EF4-FFF2-40B4-BE49-F238E27FC236}">
                <a16:creationId xmlns:a16="http://schemas.microsoft.com/office/drawing/2014/main" id="{8F5C742F-6E72-53D2-9298-ECAEB3C2CDD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42489" y="1361514"/>
            <a:ext cx="4859020" cy="2743200"/>
          </a:xfrm>
          <a:prstGeom prst="rect">
            <a:avLst/>
          </a:prstGeom>
        </p:spPr>
      </p:pic>
      <p:sp>
        <p:nvSpPr>
          <p:cNvPr id="188" name="Google Shape;188;g27d94581d83_0_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4"/>
              <a:buFont typeface="Arial"/>
              <a:buNone/>
            </a:pPr>
            <a:r>
              <a:rPr lang="en" sz="4000" dirty="0"/>
              <a:t>Rearrange Yourself as Needed</a:t>
            </a:r>
            <a:endParaRPr sz="4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4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4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 dirty="0"/>
          </a:p>
        </p:txBody>
      </p:sp>
      <p:sp>
        <p:nvSpPr>
          <p:cNvPr id="189" name="Google Shape;189;g27d94581d83_0_22"/>
          <p:cNvSpPr txBox="1"/>
          <p:nvPr/>
        </p:nvSpPr>
        <p:spPr>
          <a:xfrm>
            <a:off x="4285826" y="6966251"/>
            <a:ext cx="3685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59;g27c5257f838_2_17">
            <a:extLst>
              <a:ext uri="{FF2B5EF4-FFF2-40B4-BE49-F238E27FC236}">
                <a16:creationId xmlns:a16="http://schemas.microsoft.com/office/drawing/2014/main" id="{D7017770-E496-3A7D-FD80-2355BA690855}"/>
              </a:ext>
            </a:extLst>
          </p:cNvPr>
          <p:cNvSpPr txBox="1"/>
          <p:nvPr/>
        </p:nvSpPr>
        <p:spPr>
          <a:xfrm>
            <a:off x="2142490" y="4104714"/>
            <a:ext cx="485901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SzPts val="1800"/>
            </a:pPr>
            <a:r>
              <a:rPr lang="en-US" sz="1800" b="0" i="0" u="sng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K20 Center 2 Minute Timer</a:t>
            </a:r>
            <a:endParaRPr lang="en-US" sz="1800" b="0" i="0" u="none" strike="noStrike" cap="none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nline Media 5" title="ACT English: Sentence Structure - Chegg Test Prep">
            <a:hlinkClick r:id="" action="ppaction://media"/>
            <a:extLst>
              <a:ext uri="{FF2B5EF4-FFF2-40B4-BE49-F238E27FC236}">
                <a16:creationId xmlns:a16="http://schemas.microsoft.com/office/drawing/2014/main" id="{E9D313E9-51E7-EF4F-3DD5-956A8F21B96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819562" y="1157988"/>
            <a:ext cx="3854822" cy="2176272"/>
          </a:xfrm>
          <a:prstGeom prst="rect">
            <a:avLst/>
          </a:prstGeom>
        </p:spPr>
      </p:pic>
      <p:sp>
        <p:nvSpPr>
          <p:cNvPr id="3" name="Google Shape;167;g237e113d376_0_11">
            <a:extLst>
              <a:ext uri="{FF2B5EF4-FFF2-40B4-BE49-F238E27FC236}">
                <a16:creationId xmlns:a16="http://schemas.microsoft.com/office/drawing/2014/main" id="{CF15AA5A-3586-73FC-27F5-EADB2598DD9C}"/>
              </a:ext>
            </a:extLst>
          </p:cNvPr>
          <p:cNvSpPr txBox="1">
            <a:spLocks/>
          </p:cNvSpPr>
          <p:nvPr/>
        </p:nvSpPr>
        <p:spPr>
          <a:xfrm>
            <a:off x="4812818" y="3334260"/>
            <a:ext cx="3861566" cy="3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lnSpc>
                <a:spcPct val="95000"/>
              </a:lnSpc>
              <a:buSzPts val="523"/>
              <a:buNone/>
            </a:pPr>
            <a:r>
              <a:rPr lang="en-US" sz="1800" u="sng" dirty="0">
                <a:solidFill>
                  <a:schemeClr val="accent4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Sentence Structure</a:t>
            </a:r>
            <a:endParaRPr lang="en-US" sz="1800" dirty="0">
              <a:solidFill>
                <a:schemeClr val="accent4"/>
              </a:solidFill>
            </a:endParaRPr>
          </a:p>
        </p:txBody>
      </p:sp>
      <p:sp>
        <p:nvSpPr>
          <p:cNvPr id="195" name="Google Shape;195;g27d94581d83_0_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Rule: Sentence Structure </a:t>
            </a:r>
            <a:endParaRPr/>
          </a:p>
        </p:txBody>
      </p:sp>
      <p:sp>
        <p:nvSpPr>
          <p:cNvPr id="196" name="Google Shape;196;g27d94581d83_0_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07843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" b="0" i="0" u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Watch the video.  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" b="0" i="0" u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Write notes on the rule.  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" b="0" i="0" u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Check to see if you are in the right group.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7d94581d83_0_155"/>
          <p:cNvSpPr txBox="1">
            <a:spLocks noGrp="1"/>
          </p:cNvSpPr>
          <p:nvPr>
            <p:ph type="title"/>
          </p:nvPr>
        </p:nvSpPr>
        <p:spPr>
          <a:xfrm>
            <a:off x="311700" y="183876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Answers | Fragments</a:t>
            </a:r>
            <a:endParaRPr/>
          </a:p>
        </p:txBody>
      </p:sp>
      <p:graphicFrame>
        <p:nvGraphicFramePr>
          <p:cNvPr id="204" name="Google Shape;204;g27d94581d83_0_155"/>
          <p:cNvGraphicFramePr/>
          <p:nvPr/>
        </p:nvGraphicFramePr>
        <p:xfrm>
          <a:off x="223549" y="879550"/>
          <a:ext cx="8696900" cy="3213155"/>
        </p:xfrm>
        <a:graphic>
          <a:graphicData uri="http://schemas.openxmlformats.org/drawingml/2006/table">
            <a:tbl>
              <a:tblPr>
                <a:noFill/>
                <a:tableStyleId>{04543C2D-6DA3-4017-B29E-DBC619ABA5E4}</a:tableStyleId>
              </a:tblPr>
              <a:tblGrid>
                <a:gridCol w="2931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5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8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Explanations 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0">
                    <a:solidFill>
                      <a:srgbClr val="18A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Examples 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0">
                    <a:solidFill>
                      <a:srgbClr val="18A2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9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Noun participial phrase fragments often begin with a word ending in “ing” or “ed,” which results in a missing main clause. 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❌Jumping over the puddle.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✔️</a:t>
                      </a:r>
                      <a:r>
                        <a:rPr lang="en" sz="1800" u="none" strike="noStrike" cap="none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Children are </a:t>
                      </a: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jumping over the puddle.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5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Fix awkward-sounding fragments or run-ons with correct punctuation or conjunctions.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❌The pin is hers, the hat is mine. 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✔️</a:t>
                      </a: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pin is hers, </a:t>
                      </a:r>
                      <a:r>
                        <a:rPr lang="en" sz="1800" u="none" strike="noStrike" cap="none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and </a:t>
                      </a: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hat is mine. 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5" name="Google Shape;205;g27d94581d83_0_1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0350" y="0"/>
            <a:ext cx="1671950" cy="94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8224dc038c_2_0"/>
          <p:cNvSpPr txBox="1">
            <a:spLocks noGrp="1"/>
          </p:cNvSpPr>
          <p:nvPr>
            <p:ph type="title"/>
          </p:nvPr>
        </p:nvSpPr>
        <p:spPr>
          <a:xfrm>
            <a:off x="311700" y="183876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Answers | Verb Tense</a:t>
            </a:r>
            <a:endParaRPr/>
          </a:p>
        </p:txBody>
      </p:sp>
      <p:graphicFrame>
        <p:nvGraphicFramePr>
          <p:cNvPr id="211" name="Google Shape;211;g28224dc038c_2_0"/>
          <p:cNvGraphicFramePr/>
          <p:nvPr/>
        </p:nvGraphicFramePr>
        <p:xfrm>
          <a:off x="223549" y="879550"/>
          <a:ext cx="8696900" cy="3761795"/>
        </p:xfrm>
        <a:graphic>
          <a:graphicData uri="http://schemas.openxmlformats.org/drawingml/2006/table">
            <a:tbl>
              <a:tblPr>
                <a:noFill/>
                <a:tableStyleId>{04543C2D-6DA3-4017-B29E-DBC619ABA5E4}</a:tableStyleId>
              </a:tblPr>
              <a:tblGrid>
                <a:gridCol w="309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5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8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Explanations 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0">
                    <a:solidFill>
                      <a:srgbClr val="18A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Examples 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0">
                    <a:solidFill>
                      <a:srgbClr val="18A2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7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Make sure verb tense and voice between simple clauses, simple adjoining sentences, and entire sentences match the subject (s).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❌Yesterday, I </a:t>
                      </a:r>
                      <a:r>
                        <a:rPr lang="en" sz="1800" u="sng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went</a:t>
                      </a: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to Sarah's place and I </a:t>
                      </a:r>
                      <a:r>
                        <a:rPr lang="en" sz="1800" u="sng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take</a:t>
                      </a: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an Uber.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✔️</a:t>
                      </a: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Yesterday, I went to Sarah's place and I </a:t>
                      </a:r>
                      <a:r>
                        <a:rPr lang="en" sz="1800" u="none" strike="noStrike" cap="none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took </a:t>
                      </a: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 Uber.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5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 consistent and logical verb tense and pronoun references throughout the entire work.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❌School dress codes </a:t>
                      </a:r>
                      <a:r>
                        <a:rPr lang="en" sz="1800" u="sng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were not adopted</a:t>
                      </a: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in the US until 1969, but the basic idea for such a system </a:t>
                      </a:r>
                      <a:r>
                        <a:rPr lang="en" sz="1800" u="sng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has been proposed</a:t>
                      </a: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years earlier.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✔️</a:t>
                      </a: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School dress codes were not adopted in the US until 1969, but the basic idea for such a system </a:t>
                      </a:r>
                      <a:r>
                        <a:rPr lang="en" sz="1800" u="none" strike="noStrike" cap="none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had </a:t>
                      </a: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been proposed years earlier.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12" name="Google Shape;212;g28224dc038c_2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0350" y="0"/>
            <a:ext cx="1671950" cy="94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8224dc038c_2_6"/>
          <p:cNvSpPr txBox="1">
            <a:spLocks noGrp="1"/>
          </p:cNvSpPr>
          <p:nvPr>
            <p:ph type="title"/>
          </p:nvPr>
        </p:nvSpPr>
        <p:spPr>
          <a:xfrm>
            <a:off x="311700" y="183876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Answers | Sentence Structure</a:t>
            </a:r>
            <a:endParaRPr/>
          </a:p>
        </p:txBody>
      </p:sp>
      <p:graphicFrame>
        <p:nvGraphicFramePr>
          <p:cNvPr id="218" name="Google Shape;218;g28224dc038c_2_6"/>
          <p:cNvGraphicFramePr/>
          <p:nvPr/>
        </p:nvGraphicFramePr>
        <p:xfrm>
          <a:off x="223549" y="879550"/>
          <a:ext cx="8696900" cy="3487475"/>
        </p:xfrm>
        <a:graphic>
          <a:graphicData uri="http://schemas.openxmlformats.org/drawingml/2006/table">
            <a:tbl>
              <a:tblPr>
                <a:noFill/>
                <a:tableStyleId>{04543C2D-6DA3-4017-B29E-DBC619ABA5E4}</a:tableStyleId>
              </a:tblPr>
              <a:tblGrid>
                <a:gridCol w="2931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5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8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Explanations 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0">
                    <a:solidFill>
                      <a:srgbClr val="18A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Examples 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0">
                    <a:solidFill>
                      <a:srgbClr val="18A2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9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misplaced modifier is placed too far from the word(s) it adds meaning to.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❌She wore a bicycle helmet on her head </a:t>
                      </a:r>
                      <a:r>
                        <a:rPr lang="en" sz="1800" u="sng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that was too large</a:t>
                      </a: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✔️</a:t>
                      </a: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 wore a bicycle helmet </a:t>
                      </a:r>
                      <a:r>
                        <a:rPr lang="en" sz="1800" u="none" strike="noStrike" cap="none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that was too large for </a:t>
                      </a: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her head.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5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Parallelisms repeat grammatical elements (like noun/verb phrases) to create and emphasize memorable phrases and flow. 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❌Strategy for developing speaking skills includes using minimal response, </a:t>
                      </a:r>
                      <a:r>
                        <a:rPr lang="en" sz="1800" u="sng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how to recognize scripts</a:t>
                      </a: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and using language to discuss language.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✔️</a:t>
                      </a: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Strategy for developing speaking skills includes using minimal response, </a:t>
                      </a:r>
                      <a:r>
                        <a:rPr lang="en" sz="1800" u="none" strike="noStrike" cap="none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recognizing </a:t>
                      </a: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scripts, and using language to discuss language.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19" name="Google Shape;219;g28224dc038c_2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0350" y="0"/>
            <a:ext cx="1671950" cy="94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8224dc038c_2_12"/>
          <p:cNvSpPr txBox="1">
            <a:spLocks noGrp="1"/>
          </p:cNvSpPr>
          <p:nvPr>
            <p:ph type="title"/>
          </p:nvPr>
        </p:nvSpPr>
        <p:spPr>
          <a:xfrm>
            <a:off x="311700" y="183876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Answers | Sentence Structure</a:t>
            </a:r>
            <a:endParaRPr/>
          </a:p>
        </p:txBody>
      </p:sp>
      <p:graphicFrame>
        <p:nvGraphicFramePr>
          <p:cNvPr id="225" name="Google Shape;225;g28224dc038c_2_12"/>
          <p:cNvGraphicFramePr/>
          <p:nvPr/>
        </p:nvGraphicFramePr>
        <p:xfrm>
          <a:off x="223549" y="879550"/>
          <a:ext cx="8696900" cy="4167935"/>
        </p:xfrm>
        <a:graphic>
          <a:graphicData uri="http://schemas.openxmlformats.org/drawingml/2006/table">
            <a:tbl>
              <a:tblPr>
                <a:noFill/>
                <a:tableStyleId>{04543C2D-6DA3-4017-B29E-DBC619ABA5E4}</a:tableStyleId>
              </a:tblPr>
              <a:tblGrid>
                <a:gridCol w="2931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5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8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Explanations 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0">
                    <a:solidFill>
                      <a:srgbClr val="18A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Examples 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0">
                    <a:solidFill>
                      <a:srgbClr val="18A2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9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Join simple sentences with punctuation or conjunctions.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❌I’m looking forward to meeting </a:t>
                      </a:r>
                      <a:r>
                        <a:rPr lang="en" sz="1800" u="sng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you.</a:t>
                      </a: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 hope it will be fun.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✔️</a:t>
                      </a: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I’m looking forward to meeting you </a:t>
                      </a:r>
                      <a:r>
                        <a:rPr lang="en" sz="1800" u="none" strike="noStrike" cap="none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and </a:t>
                      </a: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 hope it will be fun.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5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Put adjectives in this order: opinion-size-age-shape-color-origin-material-purpose.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❌The </a:t>
                      </a:r>
                      <a:r>
                        <a:rPr lang="en" sz="1800" u="sng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blue square, large </a:t>
                      </a: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box is mine. 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✔️</a:t>
                      </a: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</a:t>
                      </a:r>
                      <a:r>
                        <a:rPr lang="en" sz="1800" u="none" strike="noStrike" cap="none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large square, blue </a:t>
                      </a: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box is mine. 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3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Pronoun agreement must match the noun it replaces in number, place, and gender. 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❌Alice, </a:t>
                      </a:r>
                      <a:r>
                        <a:rPr lang="en" sz="1800" u="sng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that</a:t>
                      </a: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does my hair, has moved to another hairdresser.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✔️</a:t>
                      </a: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Alice, </a:t>
                      </a:r>
                      <a:r>
                        <a:rPr lang="en" sz="1800" u="none" strike="noStrike" cap="none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who </a:t>
                      </a: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does my hair, has moved to another hairdresser.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26" name="Google Shape;226;g28224dc038c_2_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0350" y="0"/>
            <a:ext cx="1671950" cy="94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8224dc038c_2_18"/>
          <p:cNvSpPr txBox="1">
            <a:spLocks noGrp="1"/>
          </p:cNvSpPr>
          <p:nvPr>
            <p:ph type="title"/>
          </p:nvPr>
        </p:nvSpPr>
        <p:spPr>
          <a:xfrm>
            <a:off x="311700" y="183876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Answers | Sentence Structure</a:t>
            </a:r>
            <a:endParaRPr/>
          </a:p>
        </p:txBody>
      </p:sp>
      <p:graphicFrame>
        <p:nvGraphicFramePr>
          <p:cNvPr id="232" name="Google Shape;232;g28224dc038c_2_18"/>
          <p:cNvGraphicFramePr/>
          <p:nvPr/>
        </p:nvGraphicFramePr>
        <p:xfrm>
          <a:off x="223549" y="879550"/>
          <a:ext cx="8696900" cy="4036115"/>
        </p:xfrm>
        <a:graphic>
          <a:graphicData uri="http://schemas.openxmlformats.org/drawingml/2006/table">
            <a:tbl>
              <a:tblPr>
                <a:noFill/>
                <a:tableStyleId>{04543C2D-6DA3-4017-B29E-DBC619ABA5E4}</a:tableStyleId>
              </a:tblPr>
              <a:tblGrid>
                <a:gridCol w="2931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5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8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Explanations 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0">
                    <a:solidFill>
                      <a:srgbClr val="18A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Examples 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0">
                    <a:solidFill>
                      <a:srgbClr val="18A2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9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Dangling modifiers are words, phrases, or clauses that describe something that has been left out of the sentence.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❌</a:t>
                      </a:r>
                      <a:r>
                        <a:rPr lang="en" sz="1800" u="sng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While walking </a:t>
                      </a: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 work, a taxi ran a stop sign. 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✔️</a:t>
                      </a: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While walking to work,</a:t>
                      </a:r>
                      <a:r>
                        <a:rPr lang="en" sz="1800" u="none" strike="noStrike" cap="none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 saw </a:t>
                      </a: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taxi ran a stop sign. 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5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Coordination links words, clauses, or sentences of equal type/importance, while subordination emphasizes which are most important.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❌LaTosha enjoyed those special moments when a group of students who also came from Northern Oklahoma visited her dorm, </a:t>
                      </a:r>
                      <a:r>
                        <a:rPr lang="en" sz="1800" u="sng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which was lonely for most of the school year.</a:t>
                      </a:r>
                      <a:endParaRPr sz="1800" u="sng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✔️</a:t>
                      </a:r>
                      <a:r>
                        <a:rPr lang="en" sz="1800" u="none" strike="noStrike" cap="none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Because LaTosha’s dorm was lonely most of the school year</a:t>
                      </a: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she enjoyed those special moments when a group of students who also were from Northern Oklahoma would visit.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33" name="Google Shape;233;g28224dc038c_2_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0350" y="0"/>
            <a:ext cx="1671950" cy="94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6"/>
          <p:cNvSpPr txBox="1">
            <a:spLocks noGrp="1"/>
          </p:cNvSpPr>
          <p:nvPr>
            <p:ph type="title"/>
          </p:nvPr>
        </p:nvSpPr>
        <p:spPr>
          <a:xfrm>
            <a:off x="272510" y="203837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Extras | Answer Key</a:t>
            </a:r>
            <a:endParaRPr/>
          </a:p>
        </p:txBody>
      </p:sp>
      <p:graphicFrame>
        <p:nvGraphicFramePr>
          <p:cNvPr id="239" name="Google Shape;239;p36"/>
          <p:cNvGraphicFramePr/>
          <p:nvPr/>
        </p:nvGraphicFramePr>
        <p:xfrm>
          <a:off x="233323" y="862588"/>
          <a:ext cx="8598975" cy="4077075"/>
        </p:xfrm>
        <a:graphic>
          <a:graphicData uri="http://schemas.openxmlformats.org/drawingml/2006/table">
            <a:tbl>
              <a:tblPr>
                <a:noFill/>
                <a:tableStyleId>{04543C2D-6DA3-4017-B29E-DBC619ABA5E4}</a:tableStyleId>
              </a:tblPr>
              <a:tblGrid>
                <a:gridCol w="1682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2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8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Rule</a:t>
                      </a:r>
                      <a:endParaRPr sz="14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0">
                    <a:solidFill>
                      <a:srgbClr val="18A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Explanations </a:t>
                      </a:r>
                      <a:endParaRPr sz="14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0">
                    <a:solidFill>
                      <a:srgbClr val="18A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Examples </a:t>
                      </a:r>
                      <a:endParaRPr sz="14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0">
                    <a:solidFill>
                      <a:srgbClr val="18A2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22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Fragments</a:t>
                      </a:r>
                      <a:endParaRPr sz="14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Noun participial phrase fragments</a:t>
                      </a:r>
                      <a:endParaRPr sz="14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❌</a:t>
                      </a:r>
                      <a:r>
                        <a:rPr lang="en" sz="1400" b="0" i="0" u="sng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Went </a:t>
                      </a:r>
                      <a:r>
                        <a:rPr lang="en" sz="1400" b="0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 dinner after the game.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✔️</a:t>
                      </a:r>
                      <a:r>
                        <a:rPr lang="en" sz="1400" u="none" strike="noStrike" cap="none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 w</a:t>
                      </a:r>
                      <a:r>
                        <a:rPr lang="en" sz="1400" b="0" i="0" u="none" strike="noStrike" cap="none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 </a:t>
                      </a:r>
                      <a:r>
                        <a:rPr lang="en" sz="1400" b="0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 dinner after the game.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❌</a:t>
                      </a:r>
                      <a:r>
                        <a:rPr lang="en" sz="1400" b="0" i="0" u="sng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Swimming </a:t>
                      </a:r>
                      <a:r>
                        <a:rPr lang="en" sz="1400" b="0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 the crystal-clear water.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✔️</a:t>
                      </a:r>
                      <a:r>
                        <a:rPr lang="en" sz="1400" u="none" strike="noStrike" cap="none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 went s</a:t>
                      </a:r>
                      <a:r>
                        <a:rPr lang="en" sz="1400" b="0" i="0" u="none" strike="noStrike" cap="none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wimming</a:t>
                      </a:r>
                      <a:r>
                        <a:rPr lang="en" sz="1400" b="0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in the crystal-clear water.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❌</a:t>
                      </a:r>
                      <a:r>
                        <a:rPr lang="en" sz="1400" b="0" i="0" u="sng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Dancing </a:t>
                      </a:r>
                      <a:r>
                        <a:rPr lang="en" sz="1400" b="0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under the stars. 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✔️</a:t>
                      </a:r>
                      <a:r>
                        <a:rPr lang="en" sz="1400" u="none" strike="noStrike" cap="none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 are d</a:t>
                      </a:r>
                      <a:r>
                        <a:rPr lang="en" sz="1400" b="0" i="0" u="none" strike="noStrike" cap="none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ancing </a:t>
                      </a:r>
                      <a:r>
                        <a:rPr lang="en" sz="1400" b="0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under the stars. 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6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Fix awkward-sounding fragments or run-ons</a:t>
                      </a:r>
                      <a:endParaRPr sz="14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❌</a:t>
                      </a:r>
                      <a:r>
                        <a:rPr lang="en" sz="1400" b="0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After the tennis match, Jamal celebrated with his</a:t>
                      </a:r>
                      <a:r>
                        <a:rPr lang="en" sz="1400" b="0" i="0" u="sng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family, he </a:t>
                      </a:r>
                      <a:r>
                        <a:rPr lang="en" sz="1400" b="0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also hung out with friends.  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✔️</a:t>
                      </a:r>
                      <a:r>
                        <a:rPr lang="en" sz="1400" b="0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After the tennis match, Jamal celebrated with his family </a:t>
                      </a:r>
                      <a:r>
                        <a:rPr lang="en" sz="1400" b="0" i="0" u="none" strike="noStrike" cap="none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and</a:t>
                      </a:r>
                      <a:r>
                        <a:rPr lang="en" sz="1400" b="0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hung out with friends.  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❌</a:t>
                      </a:r>
                      <a:r>
                        <a:rPr lang="en" sz="1400" b="0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 wanted to go to the store for </a:t>
                      </a:r>
                      <a:r>
                        <a:rPr lang="en" sz="1400" b="0" i="0" u="sng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groceries I also </a:t>
                      </a:r>
                      <a:r>
                        <a:rPr lang="en" sz="1400" b="0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wanted to get some snacks for the party tonight. 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✔️</a:t>
                      </a:r>
                      <a:r>
                        <a:rPr lang="en" sz="1400" b="0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 wanted to go to the store for groceries</a:t>
                      </a:r>
                      <a:r>
                        <a:rPr lang="en" sz="1400" b="0" i="0" u="none" strike="noStrike" cap="none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but </a:t>
                      </a:r>
                      <a:r>
                        <a:rPr lang="en" sz="1400" b="0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 also wanted to get some snacks for the party tonight.</a:t>
                      </a:r>
                      <a:endParaRPr sz="14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40" name="Google Shape;240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60700" y="0"/>
            <a:ext cx="1485423" cy="808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7"/>
          <p:cNvSpPr txBox="1">
            <a:spLocks noGrp="1"/>
          </p:cNvSpPr>
          <p:nvPr>
            <p:ph type="title"/>
          </p:nvPr>
        </p:nvSpPr>
        <p:spPr>
          <a:xfrm>
            <a:off x="272512" y="25299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Extras | Answer Key</a:t>
            </a:r>
            <a:endParaRPr/>
          </a:p>
        </p:txBody>
      </p:sp>
      <p:graphicFrame>
        <p:nvGraphicFramePr>
          <p:cNvPr id="246" name="Google Shape;246;p37"/>
          <p:cNvGraphicFramePr/>
          <p:nvPr/>
        </p:nvGraphicFramePr>
        <p:xfrm>
          <a:off x="233325" y="946625"/>
          <a:ext cx="8598975" cy="3943885"/>
        </p:xfrm>
        <a:graphic>
          <a:graphicData uri="http://schemas.openxmlformats.org/drawingml/2006/table">
            <a:tbl>
              <a:tblPr>
                <a:noFill/>
                <a:tableStyleId>{04543C2D-6DA3-4017-B29E-DBC619ABA5E4}</a:tableStyleId>
              </a:tblPr>
              <a:tblGrid>
                <a:gridCol w="1682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2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7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Rule</a:t>
                      </a:r>
                      <a:endParaRPr sz="14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0">
                    <a:solidFill>
                      <a:srgbClr val="18A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Explanations </a:t>
                      </a:r>
                      <a:endParaRPr sz="14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0">
                    <a:solidFill>
                      <a:srgbClr val="18A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Examples </a:t>
                      </a:r>
                      <a:endParaRPr sz="14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0">
                    <a:solidFill>
                      <a:srgbClr val="18A2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5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Verb Tense Shifts</a:t>
                      </a:r>
                      <a:endParaRPr sz="14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 consistent and logical verb tense throughout a work</a:t>
                      </a:r>
                      <a:endParaRPr sz="14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❌</a:t>
                      </a:r>
                      <a:r>
                        <a:rPr lang="en" sz="1400" b="0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 </a:t>
                      </a:r>
                      <a:r>
                        <a:rPr lang="en" sz="1400" b="0" i="0" u="sng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detangle</a:t>
                      </a:r>
                      <a:r>
                        <a:rPr lang="en" sz="1400" b="0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my hair, and I </a:t>
                      </a:r>
                      <a:r>
                        <a:rPr lang="en" sz="1400" b="0" i="0" u="sng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screamed</a:t>
                      </a:r>
                      <a:r>
                        <a:rPr lang="en" sz="1400" b="0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✔️</a:t>
                      </a:r>
                      <a:r>
                        <a:rPr lang="en" sz="1400" b="0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 </a:t>
                      </a:r>
                      <a:r>
                        <a:rPr lang="en" sz="1400" b="0" i="0" u="none" strike="noStrike" cap="none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detangled</a:t>
                      </a:r>
                      <a:r>
                        <a:rPr lang="en" sz="1400" b="0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my hair, and I screamed.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❌</a:t>
                      </a:r>
                      <a:r>
                        <a:rPr lang="en" sz="1400" b="0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Derek always </a:t>
                      </a:r>
                      <a:r>
                        <a:rPr lang="en" sz="1400" b="0" i="0" u="sng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neglects</a:t>
                      </a:r>
                      <a:r>
                        <a:rPr lang="en" sz="1400" b="0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the trash, so his wife </a:t>
                      </a:r>
                      <a:r>
                        <a:rPr lang="en" sz="1400" b="0" i="0" u="sng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dragged</a:t>
                      </a:r>
                      <a:r>
                        <a:rPr lang="en" sz="1400" b="0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the can to the curb.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✔️</a:t>
                      </a:r>
                      <a:r>
                        <a:rPr lang="en" sz="1400" b="0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Derek always neglects the trash, so his wife </a:t>
                      </a:r>
                      <a:r>
                        <a:rPr lang="en" sz="1400" b="0" i="0" u="none" strike="noStrike" cap="none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drags</a:t>
                      </a:r>
                      <a:r>
                        <a:rPr lang="en" sz="1400" b="0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the can to the curb.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❌</a:t>
                      </a:r>
                      <a:r>
                        <a:rPr lang="en" sz="1400" b="0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 will visit her grandmother tomorrow,</a:t>
                      </a:r>
                      <a:r>
                        <a:rPr lang="en" sz="1400" b="0" i="0" u="sng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who she see</a:t>
                      </a:r>
                      <a:r>
                        <a:rPr lang="en" sz="1400" b="0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every weekend.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✔️</a:t>
                      </a:r>
                      <a:r>
                        <a:rPr lang="en" sz="1400" b="0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 will visit her grandmother tomorrow,</a:t>
                      </a:r>
                      <a:r>
                        <a:rPr lang="en" sz="1400" b="0" i="0" u="sng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" sz="1400" b="0" i="0" u="none" strike="noStrike" cap="none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who she has seen </a:t>
                      </a:r>
                      <a:r>
                        <a:rPr lang="en" sz="1400" b="0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every weekend.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❌</a:t>
                      </a:r>
                      <a:r>
                        <a:rPr lang="en" sz="1400" b="0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They</a:t>
                      </a:r>
                      <a:r>
                        <a:rPr lang="en" sz="1400" b="0" i="0" u="sng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have went</a:t>
                      </a:r>
                      <a:r>
                        <a:rPr lang="en" sz="1400" b="0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to the store.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✔️</a:t>
                      </a:r>
                      <a:r>
                        <a:rPr lang="en" sz="1400" b="0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They </a:t>
                      </a:r>
                      <a:r>
                        <a:rPr lang="en" sz="1400" b="0" i="0" u="none" strike="noStrike" cap="none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have gone </a:t>
                      </a:r>
                      <a:r>
                        <a:rPr lang="en" sz="1400" b="0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 the store.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47" name="Google Shape;247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60700" y="0"/>
            <a:ext cx="1771598" cy="996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64d07292bc_0_11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Power Up: English ACT Prep Week 4</a:t>
            </a:r>
            <a:endParaRPr/>
          </a:p>
        </p:txBody>
      </p:sp>
      <p:sp>
        <p:nvSpPr>
          <p:cNvPr id="127" name="Google Shape;127;g264d07292bc_0_11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Sentence Structure + Format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8"/>
          <p:cNvSpPr txBox="1">
            <a:spLocks noGrp="1"/>
          </p:cNvSpPr>
          <p:nvPr>
            <p:ph type="title"/>
          </p:nvPr>
        </p:nvSpPr>
        <p:spPr>
          <a:xfrm>
            <a:off x="272513" y="21376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Extras | Answer Key</a:t>
            </a:r>
            <a:endParaRPr/>
          </a:p>
        </p:txBody>
      </p:sp>
      <p:graphicFrame>
        <p:nvGraphicFramePr>
          <p:cNvPr id="253" name="Google Shape;253;p38"/>
          <p:cNvGraphicFramePr/>
          <p:nvPr/>
        </p:nvGraphicFramePr>
        <p:xfrm>
          <a:off x="272513" y="786462"/>
          <a:ext cx="8598975" cy="4071625"/>
        </p:xfrm>
        <a:graphic>
          <a:graphicData uri="http://schemas.openxmlformats.org/drawingml/2006/table">
            <a:tbl>
              <a:tblPr>
                <a:noFill/>
                <a:tableStyleId>{04543C2D-6DA3-4017-B29E-DBC619ABA5E4}</a:tableStyleId>
              </a:tblPr>
              <a:tblGrid>
                <a:gridCol w="1682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2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2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Rule</a:t>
                      </a:r>
                      <a:endParaRPr sz="14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0">
                    <a:solidFill>
                      <a:srgbClr val="18A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Explanations </a:t>
                      </a:r>
                      <a:endParaRPr sz="14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0">
                    <a:solidFill>
                      <a:srgbClr val="18A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Examples </a:t>
                      </a:r>
                      <a:endParaRPr sz="14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0">
                    <a:solidFill>
                      <a:srgbClr val="18A2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600"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Sentence Structure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Parallelism </a:t>
                      </a:r>
                      <a:endParaRPr sz="14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❌</a:t>
                      </a:r>
                      <a:r>
                        <a:rPr lang="en" sz="1400" b="0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 likes </a:t>
                      </a:r>
                      <a:r>
                        <a:rPr lang="en" sz="1400" b="0" i="0" u="sng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cooking, jogging, and to read</a:t>
                      </a:r>
                      <a:r>
                        <a:rPr lang="en" sz="1400" b="0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✔️</a:t>
                      </a:r>
                      <a:r>
                        <a:rPr lang="en" sz="1400" b="0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 likes cooking, jogging, and </a:t>
                      </a:r>
                      <a:r>
                        <a:rPr lang="en" sz="1400" b="0" i="0" u="none" strike="noStrike" cap="none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reading</a:t>
                      </a:r>
                      <a:r>
                        <a:rPr lang="en" sz="1400" b="0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09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Join simple sentences</a:t>
                      </a:r>
                      <a:endParaRPr sz="14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❌</a:t>
                      </a:r>
                      <a:r>
                        <a:rPr lang="en" sz="1400" b="0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 ate pasta for dinner. </a:t>
                      </a:r>
                      <a:r>
                        <a:rPr lang="en" sz="1400" b="0" i="0" u="sng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 also ate </a:t>
                      </a:r>
                      <a:r>
                        <a:rPr lang="en" sz="1400" b="0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salad. 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✔️</a:t>
                      </a:r>
                      <a:r>
                        <a:rPr lang="en" sz="1400" b="0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 ate pasta </a:t>
                      </a:r>
                      <a:r>
                        <a:rPr lang="en" sz="1400" b="0" i="0" u="none" strike="noStrike" cap="none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and salad </a:t>
                      </a:r>
                      <a:r>
                        <a:rPr lang="en" sz="1400" b="0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 dinner. 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❌</a:t>
                      </a:r>
                      <a:r>
                        <a:rPr lang="en" sz="1400" b="0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 wanted to go for a </a:t>
                      </a:r>
                      <a:r>
                        <a:rPr lang="en" sz="1400" b="0" i="0" u="sng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walk, he</a:t>
                      </a:r>
                      <a:r>
                        <a:rPr lang="en" sz="1400" b="0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couldn't find his shoes.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✔️</a:t>
                      </a:r>
                      <a:r>
                        <a:rPr lang="en" sz="1400" b="0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 wanted to go for a walk, </a:t>
                      </a:r>
                      <a:r>
                        <a:rPr lang="en" sz="1400" b="0" i="0" u="none" strike="noStrike" cap="none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but</a:t>
                      </a:r>
                      <a:r>
                        <a:rPr lang="en" sz="1400" b="0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he couldn't find his shoes.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❌</a:t>
                      </a:r>
                      <a:r>
                        <a:rPr lang="en" sz="1400" b="0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 love</a:t>
                      </a:r>
                      <a:r>
                        <a:rPr lang="en" sz="1400" b="0" i="0" u="sng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chocolate. I</a:t>
                      </a:r>
                      <a:r>
                        <a:rPr lang="en" sz="1400" b="0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also enjoy vanilla ice cream.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✔️</a:t>
                      </a:r>
                      <a:r>
                        <a:rPr lang="en" sz="1400" b="0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 love chocolate</a:t>
                      </a:r>
                      <a:r>
                        <a:rPr lang="en" sz="1400" b="0" i="0" u="none" strike="noStrike" cap="none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but </a:t>
                      </a:r>
                      <a:r>
                        <a:rPr lang="en" sz="1400" b="0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 also enjoy vanilla ice cream.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95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Order of adjectives</a:t>
                      </a:r>
                      <a:endParaRPr sz="14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❌</a:t>
                      </a:r>
                      <a:r>
                        <a:rPr lang="en" sz="1400" b="0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They stayed at a </a:t>
                      </a:r>
                      <a:r>
                        <a:rPr lang="en" sz="1400" b="0" i="0" u="sng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luxurious European old</a:t>
                      </a:r>
                      <a:r>
                        <a:rPr lang="en" sz="1400" b="0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hotel.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✔️</a:t>
                      </a:r>
                      <a:r>
                        <a:rPr lang="en" sz="1400" b="0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They stayed at a </a:t>
                      </a:r>
                      <a:r>
                        <a:rPr lang="en" sz="1400" b="0" i="0" u="none" strike="noStrike" cap="none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luxurious old European </a:t>
                      </a:r>
                      <a:r>
                        <a:rPr lang="en" sz="1400" b="0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hotel.</a:t>
                      </a:r>
                      <a:endParaRPr sz="14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54" name="Google Shape;254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60700" y="0"/>
            <a:ext cx="1400211" cy="715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7912aea543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ACT English Subject Tips</a:t>
            </a:r>
            <a:endParaRPr/>
          </a:p>
        </p:txBody>
      </p:sp>
      <p:sp>
        <p:nvSpPr>
          <p:cNvPr id="260" name="Google Shape;260;g27912aea543_0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814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b="0" i="0" u="none" strike="noStrike">
                <a:solidFill>
                  <a:srgbClr val="FFAB40"/>
                </a:solidFill>
                <a:latin typeface="Calibri"/>
                <a:ea typeface="Calibri"/>
                <a:cs typeface="Calibri"/>
                <a:sym typeface="Calibri"/>
              </a:rPr>
              <a:t>Answer Choices</a:t>
            </a:r>
            <a:r>
              <a:rPr lang="en" b="0" i="0" u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It’s okay to choose “NO CHANGE” as it is just as likely to be correct as any other option. 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If you’re running out of time or just don’t know the answer, make an educated guess. “Often, the most concise answer is the correct one” compared to the longer wordier answer choices. </a:t>
            </a:r>
            <a:endParaRPr/>
          </a:p>
        </p:txBody>
      </p:sp>
      <p:pic>
        <p:nvPicPr>
          <p:cNvPr id="261" name="Google Shape;261;g27912aea543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5867" y="-28517"/>
            <a:ext cx="823903" cy="1738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K20 Center 7 minute timer">
            <a:hlinkClick r:id="" action="ppaction://media"/>
            <a:extLst>
              <a:ext uri="{FF2B5EF4-FFF2-40B4-BE49-F238E27FC236}">
                <a16:creationId xmlns:a16="http://schemas.microsoft.com/office/drawing/2014/main" id="{CBED32B8-B86B-8195-1309-92BB5C87BD5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42490" y="1692254"/>
            <a:ext cx="4859020" cy="2743200"/>
          </a:xfrm>
          <a:prstGeom prst="rect">
            <a:avLst/>
          </a:prstGeom>
        </p:spPr>
      </p:pic>
      <p:sp>
        <p:nvSpPr>
          <p:cNvPr id="3" name="Google Shape;159;g27c5257f838_2_17">
            <a:extLst>
              <a:ext uri="{FF2B5EF4-FFF2-40B4-BE49-F238E27FC236}">
                <a16:creationId xmlns:a16="http://schemas.microsoft.com/office/drawing/2014/main" id="{D5CEB88F-F504-FFC1-2EEA-F1F9FC02FBC0}"/>
              </a:ext>
            </a:extLst>
          </p:cNvPr>
          <p:cNvSpPr txBox="1"/>
          <p:nvPr/>
        </p:nvSpPr>
        <p:spPr>
          <a:xfrm>
            <a:off x="2142490" y="4435454"/>
            <a:ext cx="485901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SzPts val="1800"/>
            </a:pPr>
            <a:r>
              <a:rPr lang="en-US" sz="1800" b="0" i="0" u="sng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K20 Center 7 Minute Timer</a:t>
            </a:r>
            <a:endParaRPr lang="en-US" sz="1800" b="0" i="0" u="none" strike="noStrike" cap="none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g27912aea543_0_1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Test Your Skills! </a:t>
            </a:r>
            <a:endParaRPr/>
          </a:p>
        </p:txBody>
      </p:sp>
      <p:sp>
        <p:nvSpPr>
          <p:cNvPr id="267" name="Google Shape;267;g27912aea543_0_1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000" dirty="0"/>
              <a:t>You have 7 minutes to read and answer the questions in the provided passage. </a:t>
            </a: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64d07292bc_0_128"/>
          <p:cNvSpPr txBox="1"/>
          <p:nvPr/>
        </p:nvSpPr>
        <p:spPr>
          <a:xfrm>
            <a:off x="2239953" y="-87425"/>
            <a:ext cx="58938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You </a:t>
            </a:r>
            <a:r>
              <a:rPr lang="en" sz="5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Powered </a:t>
            </a:r>
            <a:r>
              <a:rPr lang="en" sz="5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Up!</a:t>
            </a:r>
            <a:endParaRPr sz="5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5" name="Google Shape;275;g264d07292bc_0_1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8806" y="188375"/>
            <a:ext cx="1432112" cy="1973777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g264d07292bc_0_128"/>
          <p:cNvSpPr txBox="1">
            <a:spLocks noGrp="1"/>
          </p:cNvSpPr>
          <p:nvPr>
            <p:ph type="subTitle" idx="4294967295"/>
          </p:nvPr>
        </p:nvSpPr>
        <p:spPr>
          <a:xfrm>
            <a:off x="311700" y="2126664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64"/>
              <a:buFont typeface="Arial"/>
              <a:buNone/>
            </a:pPr>
            <a:r>
              <a:rPr lang="en"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Side Quest: Listen for sentence fragments in everyday speech, posts, or other forms of communication. Write down the corrected form.</a:t>
            </a: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64"/>
              <a:buFont typeface="Arial"/>
              <a:buNone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64"/>
              <a:buFont typeface="Arial"/>
              <a:buNone/>
            </a:pPr>
            <a:r>
              <a:rPr lang="en"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Sneak Peek: Next time we will be reviewing all that we have learned about the Conventions of Standard English. So be sure to bring your Skill Sets Check handouts!  </a:t>
            </a: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64d07292bc_0_136"/>
          <p:cNvSpPr txBox="1"/>
          <p:nvPr/>
        </p:nvSpPr>
        <p:spPr>
          <a:xfrm>
            <a:off x="1689553" y="844300"/>
            <a:ext cx="58938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Side Quest Example</a:t>
            </a:r>
            <a:endParaRPr sz="5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g264d07292bc_0_136"/>
          <p:cNvSpPr txBox="1">
            <a:spLocks noGrp="1"/>
          </p:cNvSpPr>
          <p:nvPr>
            <p:ph type="subTitle" idx="4294967295"/>
          </p:nvPr>
        </p:nvSpPr>
        <p:spPr>
          <a:xfrm>
            <a:off x="311700" y="2657089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Arial"/>
              <a:buNone/>
            </a:pPr>
            <a:r>
              <a:rPr lang="en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Side Quest: Listen for sentence fragments in everyday speech, posts, or other forms of communication. Write down the corrected form.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Arial"/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Arial"/>
              <a:buNone/>
            </a:pPr>
            <a:r>
              <a:rPr lang="en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WARNING: Correcting people aloud or virtually may cause unforeseen hardships for you! 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64"/>
              <a:buFont typeface="Arial"/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3" name="Google Shape;283;g264d07292bc_0_136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6962" y="76715"/>
            <a:ext cx="2181225" cy="209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64d07292bc_0_12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Essential Question</a:t>
            </a:r>
            <a:endParaRPr b="1"/>
          </a:p>
        </p:txBody>
      </p:sp>
      <p:sp>
        <p:nvSpPr>
          <p:cNvPr id="133" name="Google Shape;133;g264d07292bc_0_12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I raise my ACT score?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Learning Objectives</a:t>
            </a:r>
            <a:endParaRPr/>
          </a:p>
        </p:txBody>
      </p:sp>
      <p:sp>
        <p:nvSpPr>
          <p:cNvPr id="139" name="Google Shape;139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2400"/>
              <a:t>Categorize different instances of fragments, verb tense shifts, and sentence structure errors.</a:t>
            </a:r>
            <a:endParaRPr sz="2400"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2400"/>
              <a:t>Identify when fragments, verb tense shifts, and sentence structure rules are broken.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3d96889780_1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Why Does Punctuation Matter?</a:t>
            </a:r>
            <a:endParaRPr/>
          </a:p>
        </p:txBody>
      </p:sp>
      <p:sp>
        <p:nvSpPr>
          <p:cNvPr id="145" name="Google Shape;145;g23d96889780_1_0"/>
          <p:cNvSpPr txBox="1">
            <a:spLocks noGrp="1"/>
          </p:cNvSpPr>
          <p:nvPr>
            <p:ph type="body" idx="1"/>
          </p:nvPr>
        </p:nvSpPr>
        <p:spPr>
          <a:xfrm>
            <a:off x="4025900" y="1152475"/>
            <a:ext cx="4926076" cy="2742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b="1" u="sng">
                <a:solidFill>
                  <a:srgbClr val="F9B814"/>
                </a:solidFill>
              </a:rPr>
              <a:t>Conventions of Standard English</a:t>
            </a:r>
            <a:r>
              <a:rPr lang="en" b="1">
                <a:solidFill>
                  <a:srgbClr val="F9B814"/>
                </a:solidFill>
              </a:rPr>
              <a:t>:</a:t>
            </a:r>
            <a:endParaRPr/>
          </a:p>
          <a:p>
            <a:pPr marL="4572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" b="1" i="1">
                <a:solidFill>
                  <a:schemeClr val="accent4"/>
                </a:solidFill>
              </a:rPr>
              <a:t>Sentence Structure and Format</a:t>
            </a:r>
            <a:endParaRPr b="1" i="1">
              <a:solidFill>
                <a:schemeClr val="accent4"/>
              </a:solidFill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Punctuation</a:t>
            </a:r>
            <a:endParaRPr/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Usage</a:t>
            </a:r>
            <a:endParaRPr/>
          </a:p>
        </p:txBody>
      </p:sp>
      <p:pic>
        <p:nvPicPr>
          <p:cNvPr id="146" name="Google Shape;146;g23d96889780_1_0"/>
          <p:cNvPicPr preferRelativeResize="0"/>
          <p:nvPr/>
        </p:nvPicPr>
        <p:blipFill rotWithShape="1">
          <a:blip r:embed="rId3">
            <a:alphaModFix/>
          </a:blip>
          <a:srcRect l="33892" t="26971" r="33658" b="27205"/>
          <a:stretch/>
        </p:blipFill>
        <p:spPr>
          <a:xfrm>
            <a:off x="528147" y="1017725"/>
            <a:ext cx="3413231" cy="37246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37e113d376_0_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Card Matching</a:t>
            </a:r>
            <a:endParaRPr/>
          </a:p>
        </p:txBody>
      </p:sp>
      <p:sp>
        <p:nvSpPr>
          <p:cNvPr id="152" name="Google Shape;152;g237e113d376_0_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AutoNum type="arabicPeriod"/>
            </a:pPr>
            <a:r>
              <a:rPr lang="en" sz="2300"/>
              <a:t>Read your given card. </a:t>
            </a:r>
            <a:endParaRPr sz="2300"/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AutoNum type="arabicPeriod"/>
            </a:pPr>
            <a:r>
              <a:rPr lang="en" sz="2300"/>
              <a:t>Create a small group with matching cards:</a:t>
            </a:r>
            <a:endParaRPr sz="2300"/>
          </a:p>
          <a:p>
            <a:pPr marL="914400" lvl="1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Noto Sans Symbols"/>
              <a:buChar char="▪"/>
            </a:pPr>
            <a:r>
              <a:rPr lang="en" sz="2300"/>
              <a:t>Explanation card </a:t>
            </a:r>
            <a:endParaRPr sz="2300"/>
          </a:p>
          <a:p>
            <a:pPr marL="914400" lvl="1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Noto Sans Symbols"/>
              <a:buChar char="▪"/>
            </a:pPr>
            <a:r>
              <a:rPr lang="en" sz="2300"/>
              <a:t>Example(s) card(s)</a:t>
            </a:r>
            <a:endParaRPr sz="230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sz="2300"/>
              <a:t>Which rule applies to your group? Stand next to your rule.</a:t>
            </a:r>
            <a:endParaRPr sz="23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Noto Sans Symbols"/>
              <a:buChar char="▪"/>
            </a:pPr>
            <a:r>
              <a:rPr lang="en" sz="2300"/>
              <a:t>Fragments</a:t>
            </a:r>
            <a:endParaRPr sz="23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Noto Sans Symbols"/>
              <a:buChar char="▪"/>
            </a:pPr>
            <a:r>
              <a:rPr lang="en" sz="2300"/>
              <a:t>Verb Tense </a:t>
            </a:r>
            <a:endParaRPr sz="23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Noto Sans Symbols"/>
              <a:buChar char="▪"/>
            </a:pPr>
            <a:r>
              <a:rPr lang="en" sz="2300"/>
              <a:t>Sentence Structure</a:t>
            </a:r>
            <a:endParaRPr sz="2300"/>
          </a:p>
        </p:txBody>
      </p:sp>
      <p:pic>
        <p:nvPicPr>
          <p:cNvPr id="153" name="Google Shape;153;g237e113d376_0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9070" y="199968"/>
            <a:ext cx="2747245" cy="1545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K20 Center 3 minute timer">
            <a:hlinkClick r:id="" action="ppaction://media"/>
            <a:extLst>
              <a:ext uri="{FF2B5EF4-FFF2-40B4-BE49-F238E27FC236}">
                <a16:creationId xmlns:a16="http://schemas.microsoft.com/office/drawing/2014/main" id="{7985FF39-9EEB-4AA0-50BF-A737DB265C1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42490" y="1361514"/>
            <a:ext cx="4859020" cy="2743200"/>
          </a:xfrm>
          <a:prstGeom prst="rect">
            <a:avLst/>
          </a:prstGeom>
        </p:spPr>
      </p:pic>
      <p:sp>
        <p:nvSpPr>
          <p:cNvPr id="158" name="Google Shape;158;g27c5257f838_2_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Find Your Group + Rule</a:t>
            </a:r>
            <a:endParaRPr/>
          </a:p>
        </p:txBody>
      </p:sp>
      <p:sp>
        <p:nvSpPr>
          <p:cNvPr id="159" name="Google Shape;159;g27c5257f838_2_17"/>
          <p:cNvSpPr txBox="1"/>
          <p:nvPr/>
        </p:nvSpPr>
        <p:spPr>
          <a:xfrm>
            <a:off x="2142490" y="4104714"/>
            <a:ext cx="485901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sng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K20 Center 3 Minute Timer</a:t>
            </a:r>
            <a:endParaRPr sz="1800" b="0" i="0" u="none" strike="noStrike" cap="none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SENTENCES, FRAGMENTS, &amp; RUN-ONS | English Lesson">
            <a:hlinkClick r:id="" action="ppaction://media"/>
            <a:extLst>
              <a:ext uri="{FF2B5EF4-FFF2-40B4-BE49-F238E27FC236}">
                <a16:creationId xmlns:a16="http://schemas.microsoft.com/office/drawing/2014/main" id="{31EAA488-F827-A240-347E-F0041810D3B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812818" y="1154181"/>
            <a:ext cx="3861566" cy="2180079"/>
          </a:xfrm>
          <a:prstGeom prst="rect">
            <a:avLst/>
          </a:prstGeom>
        </p:spPr>
      </p:pic>
      <p:sp>
        <p:nvSpPr>
          <p:cNvPr id="165" name="Google Shape;165;g237e113d376_0_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Rule: Fragments </a:t>
            </a:r>
            <a:endParaRPr/>
          </a:p>
        </p:txBody>
      </p:sp>
      <p:sp>
        <p:nvSpPr>
          <p:cNvPr id="166" name="Google Shape;166;g237e113d376_0_11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401948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" b="0" i="0" u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Watch the video.  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" b="0" i="0" u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Write notes on the rule.  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" b="0" i="0" u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Check to see if you are in the right group.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sp>
        <p:nvSpPr>
          <p:cNvPr id="167" name="Google Shape;167;g237e113d376_0_11"/>
          <p:cNvSpPr txBox="1">
            <a:spLocks noGrp="1"/>
          </p:cNvSpPr>
          <p:nvPr>
            <p:ph type="body" idx="2"/>
          </p:nvPr>
        </p:nvSpPr>
        <p:spPr>
          <a:xfrm>
            <a:off x="4812818" y="3334260"/>
            <a:ext cx="3861566" cy="3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en" sz="1800" u="sng" dirty="0">
                <a:solidFill>
                  <a:schemeClr val="accent4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Fragments</a:t>
            </a:r>
            <a:endParaRPr sz="18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Rearrange Yourself as Needed</a:t>
            </a:r>
            <a:endParaRPr/>
          </a:p>
        </p:txBody>
      </p:sp>
      <p:pic>
        <p:nvPicPr>
          <p:cNvPr id="5" name="Online Media 2" title="K20 Center 3 minute timer">
            <a:hlinkClick r:id="" action="ppaction://media"/>
            <a:extLst>
              <a:ext uri="{FF2B5EF4-FFF2-40B4-BE49-F238E27FC236}">
                <a16:creationId xmlns:a16="http://schemas.microsoft.com/office/drawing/2014/main" id="{501BA00F-6A07-A2D3-CCC5-74AE6292FF1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42490" y="1361514"/>
            <a:ext cx="4859020" cy="2743200"/>
          </a:xfrm>
          <a:prstGeom prst="rect">
            <a:avLst/>
          </a:prstGeom>
        </p:spPr>
      </p:pic>
      <p:sp>
        <p:nvSpPr>
          <p:cNvPr id="6" name="Google Shape;159;g27c5257f838_2_17">
            <a:extLst>
              <a:ext uri="{FF2B5EF4-FFF2-40B4-BE49-F238E27FC236}">
                <a16:creationId xmlns:a16="http://schemas.microsoft.com/office/drawing/2014/main" id="{64CB97A6-0B36-8964-7820-4D916976F6F1}"/>
              </a:ext>
            </a:extLst>
          </p:cNvPr>
          <p:cNvSpPr txBox="1"/>
          <p:nvPr/>
        </p:nvSpPr>
        <p:spPr>
          <a:xfrm>
            <a:off x="2142490" y="4104714"/>
            <a:ext cx="485901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sng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K20 Center 3 Minute Timer</a:t>
            </a:r>
            <a:endParaRPr sz="1800" b="0" i="0" u="none" strike="noStrike" cap="none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ACT Math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1818</Words>
  <Application>Microsoft Office PowerPoint</Application>
  <PresentationFormat>On-screen Show (16:9)</PresentationFormat>
  <Paragraphs>212</Paragraphs>
  <Slides>24</Slides>
  <Notes>24</Notes>
  <HiddenSlides>3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Noto Sans Symbols</vt:lpstr>
      <vt:lpstr>ACT Math</vt:lpstr>
      <vt:lpstr>PowerPoint Presentation</vt:lpstr>
      <vt:lpstr>Power Up: English ACT Prep Week 4</vt:lpstr>
      <vt:lpstr>Essential Question</vt:lpstr>
      <vt:lpstr>Learning Objectives</vt:lpstr>
      <vt:lpstr>Why Does Punctuation Matter?</vt:lpstr>
      <vt:lpstr>Card Matching</vt:lpstr>
      <vt:lpstr>Find Your Group + Rule</vt:lpstr>
      <vt:lpstr>Rule: Fragments </vt:lpstr>
      <vt:lpstr>Rearrange Yourself as Needed</vt:lpstr>
      <vt:lpstr>Rule: Verb Tense Shifts </vt:lpstr>
      <vt:lpstr>Rearrange Yourself as Needed   </vt:lpstr>
      <vt:lpstr>Rule: Sentence Structure </vt:lpstr>
      <vt:lpstr>Answers | Fragments</vt:lpstr>
      <vt:lpstr>Answers | Verb Tense</vt:lpstr>
      <vt:lpstr>Answers | Sentence Structure</vt:lpstr>
      <vt:lpstr>Answers | Sentence Structure</vt:lpstr>
      <vt:lpstr>Answers | Sentence Structure</vt:lpstr>
      <vt:lpstr>Extras | Answer Key</vt:lpstr>
      <vt:lpstr>Extras | Answer Key</vt:lpstr>
      <vt:lpstr>Extras | Answer Key</vt:lpstr>
      <vt:lpstr>ACT English Subject Tips</vt:lpstr>
      <vt:lpstr>Test Your Skills!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Kelsey Willems</dc:creator>
  <cp:lastModifiedBy>K20 Center</cp:lastModifiedBy>
  <cp:revision>4</cp:revision>
  <dcterms:modified xsi:type="dcterms:W3CDTF">2024-03-20T16:17:48Z</dcterms:modified>
</cp:coreProperties>
</file>