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M8pmpWkC1pes/ysoaVnXvjSSW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048581-E8C8-4091-A373-CD00A7085DB7}">
  <a:tblStyle styleId="{C2048581-E8C8-4091-A373-CD00A7085DB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kAbVuuXVcQ?feature=share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feature=share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osity.com/act-english-strategies-tips/#:~:text=The%20first%20answer%20to%20many,least%20some%20of%20the%20answer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test-preparation/description-of-english-tes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SP02KPau0?feature=share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ZzAaexLd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?feature=share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d94581d8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7d94581d8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chemeClr val="dk1"/>
                </a:solidFill>
              </a:rPr>
              <a:t>We suggest changing the speed from “normal” to “0.75” to help students follow along easier.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</a:rPr>
              <a:t>FYC at USF. (2013). CC-Style &amp; Grammar | Verb Tense Shifts. YouTube. </a:t>
            </a: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https://youtu.be/mkAbVuuXVcQ?feature=shared</a:t>
            </a:r>
            <a:r>
              <a:rPr lang="en" sz="1200" dirty="0">
                <a:solidFill>
                  <a:srgbClr val="292929"/>
                </a:solidFill>
              </a:rPr>
              <a:t>.</a:t>
            </a:r>
            <a:endParaRPr sz="1200" dirty="0">
              <a:solidFill>
                <a:srgbClr val="292929"/>
              </a:solidFill>
            </a:endParaRPr>
          </a:p>
          <a:p>
            <a:pPr marL="101600" marR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101600" marR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d94581d8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7d94581d8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1 minute timer.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https://youtu.be/6ilD555O_RE?feature=shared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d94581d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7d94581d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</a:rPr>
              <a:t>Stop the video at 3:16.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Chegg. (2017). ACT English: Sentence Structure. YouTube. </a:t>
            </a:r>
            <a:r>
              <a:rPr lang="en" sz="1200">
                <a:solidFill>
                  <a:schemeClr val="hlink"/>
                </a:solidFill>
              </a:rPr>
              <a:t>https://youtu.be/o-3bu54h4EU?feature=shared&amp;t=48</a:t>
            </a:r>
            <a:r>
              <a:rPr lang="en" sz="1200">
                <a:solidFill>
                  <a:srgbClr val="292929"/>
                </a:solidFill>
              </a:rPr>
              <a:t>.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d94581d8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7d94581d8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d94581d8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7d94581d8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d94581d8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7d94581d8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912aea5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7912aea5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https://www.act.org/content/act/en/products-and-services/the-act/test-preparation/description-of-english-test.html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Sult, E. P., &amp; Piqosity. (2021, October 20). ACT English Strategies. Piqosity.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https://www.piqosity.com/act-english-strategies-tips/#:~:text=The%20first%20answer%20to%20many,least%20some%20of%20the%20answers</a:t>
            </a:r>
            <a:r>
              <a:rPr lang="en">
                <a:solidFill>
                  <a:srgbClr val="292929"/>
                </a:solidFill>
              </a:rPr>
              <a:t>. </a:t>
            </a:r>
            <a:endParaRPr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Sult, E. P., &amp; Piqosity. (2021, October 20). </a:t>
            </a:r>
            <a:r>
              <a:rPr lang="en" i="1"/>
              <a:t>ACT English Strategies</a:t>
            </a:r>
            <a:r>
              <a:rPr lang="en"/>
              <a:t>. Piqosity.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https://www.piqosity.com/act-english-strategies-tips/#:~:text=The%20first%20answer%20to%20many,least%20some%20of%20the%20answers</a:t>
            </a:r>
            <a:r>
              <a:rPr lang="en"/>
              <a:t>. 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912aea54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7912aea54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5 minute timer. YouTube. 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www.youtube.com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watch?v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EVS_yYQoLJg&amp;list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=PL-aUhEQeaZXLMF3fItNDxiuSkEr0pq0c2&amp;index=7</a:t>
            </a:r>
            <a:endParaRPr b="0" dirty="0"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d96889780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3d96889780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d96889780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3d96889780_1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ariestess. (2014, April 26). “Friday funnies: When English teachers snap”. LiveJournal. https://fandom-grammar.livejournal.com/131137.html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7e113d3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37e113d3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d968897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3d968897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https://www.act.org/content/act/en/products-and-services/the-act/test-preparation/description-of-english-test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7e113d3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37e113d3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Retrieved from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c5257f83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7c5257f838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3 minute timer. YouTube.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https://youtu.be/iISP02KPau0?feature=shared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7e113d37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37e113d37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Stop at 2:40.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Kevin Spaans. (2021). Sentences, Fragments, &amp; Run-Ons. YouTube. 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https://www.youtube.com/watch?v=GJZzAaexLd4</a:t>
            </a:r>
            <a:r>
              <a:rPr lang="en" sz="1200">
                <a:solidFill>
                  <a:srgbClr val="292929"/>
                </a:solidFill>
              </a:rPr>
              <a:t>.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c7a5804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ec7a5804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2 minute timer.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https://youtu.be/HcEEAnwOt2c?feature=shared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28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32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33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34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kAbVuuXVcQ?feature=shar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feature=shar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hyperlink" Target="http://www.youtube.com/watch?v=6ilD555O_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-3bu54h4EU?feature=shared&amp;t=4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S_yYQoLJg&amp;list=PL-aUhEQeaZXLMF3fItNDxiuSkEr0pq0c2&amp;index=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SP02KPau0?feature=shar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hyperlink" Target="http://www.youtube.com/watch?v=iISP02KPau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JZzAaexLd4?feature=shar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?feature=shar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hyperlink" Target="http://www.youtube.com/watch?v=HcEEAnwOt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d94581d83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Rule: Verb Tense Shifts </a:t>
            </a:r>
            <a:endParaRPr/>
          </a:p>
        </p:txBody>
      </p:sp>
      <p:sp>
        <p:nvSpPr>
          <p:cNvPr id="177" name="Google Shape;177;g27d94581d83_0_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2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/>
              <a:t>Rearrange cards if necessary.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78" name="Google Shape;178;g27d94581d83_0_2"/>
          <p:cNvSpPr txBox="1">
            <a:spLocks noGrp="1"/>
          </p:cNvSpPr>
          <p:nvPr>
            <p:ph type="body" idx="2"/>
          </p:nvPr>
        </p:nvSpPr>
        <p:spPr>
          <a:xfrm>
            <a:off x="4666459" y="3497338"/>
            <a:ext cx="39999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 Tense Shifts</a:t>
            </a:r>
            <a:endParaRPr sz="1800">
              <a:solidFill>
                <a:schemeClr val="accent4"/>
              </a:solidFill>
            </a:endParaRPr>
          </a:p>
        </p:txBody>
      </p:sp>
      <p:pic>
        <p:nvPicPr>
          <p:cNvPr id="179" name="Google Shape;179;g27d94581d83_0_2" title="CC-Style &amp; Grammar: Verb Tense Shif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17725"/>
            <a:ext cx="4188818" cy="236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d94581d83_0_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Rearrange Your Cards as Needed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5" name="Google Shape;185;g27d94581d83_0_22"/>
          <p:cNvSpPr txBox="1"/>
          <p:nvPr/>
        </p:nvSpPr>
        <p:spPr>
          <a:xfrm>
            <a:off x="2729400" y="4499693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</a:t>
            </a:r>
            <a:r>
              <a:rPr lang="en" sz="1800" u="sng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 sz="1800" u="sng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1800" b="0" i="0" u="sng" strike="noStrike" cap="non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Minute Timer</a:t>
            </a:r>
            <a:endParaRPr sz="1800" b="0" i="0" u="none" strike="noStrike" cap="none" dirty="0">
              <a:solidFill>
                <a:srgbClr val="FFAB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7d94581d83_0_22" title="K20 Center 1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8425" y="1543550"/>
            <a:ext cx="4567150" cy="2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d94581d83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Rule: Sentence Structure </a:t>
            </a:r>
            <a:endParaRPr/>
          </a:p>
        </p:txBody>
      </p:sp>
      <p:sp>
        <p:nvSpPr>
          <p:cNvPr id="192" name="Google Shape;192;g27d94581d83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2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/>
              <a:t>Rearrange cards if necessary.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93" name="Google Shape;193;g27d94581d83_0_9"/>
          <p:cNvSpPr txBox="1">
            <a:spLocks noGrp="1"/>
          </p:cNvSpPr>
          <p:nvPr>
            <p:ph type="body" idx="2"/>
          </p:nvPr>
        </p:nvSpPr>
        <p:spPr>
          <a:xfrm>
            <a:off x="4646475" y="3674409"/>
            <a:ext cx="39999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Sentence Structure</a:t>
            </a:r>
            <a:endParaRPr sz="1800">
              <a:solidFill>
                <a:schemeClr val="accent4"/>
              </a:solidFill>
            </a:endParaRPr>
          </a:p>
        </p:txBody>
      </p:sp>
      <p:pic>
        <p:nvPicPr>
          <p:cNvPr id="194" name="Google Shape;194;g27d94581d83_0_9" title="ACT English: Sentence Structure - Chegg Test Pre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800" y="1017725"/>
            <a:ext cx="4529251" cy="255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d94581d83_0_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 | Fragments</a:t>
            </a:r>
            <a:endParaRPr/>
          </a:p>
        </p:txBody>
      </p:sp>
      <p:graphicFrame>
        <p:nvGraphicFramePr>
          <p:cNvPr id="200" name="Google Shape;200;g27d94581d83_0_28"/>
          <p:cNvGraphicFramePr/>
          <p:nvPr/>
        </p:nvGraphicFramePr>
        <p:xfrm>
          <a:off x="311700" y="1226850"/>
          <a:ext cx="8471675" cy="1575810"/>
        </p:xfrm>
        <a:graphic>
          <a:graphicData uri="http://schemas.openxmlformats.org/drawingml/2006/table">
            <a:tbl>
              <a:tblPr>
                <a:noFill/>
                <a:tableStyleId>{C2048581-E8C8-4091-A373-CD00A7085DB7}</a:tableStyleId>
              </a:tblPr>
              <a:tblGrid>
                <a:gridCol w="41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 simple sentences with punctuation or conjunctions.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❌The pin is hers, the hat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pin is hers,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hat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1" name="Google Shape;201;g27d94581d83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531" y="0"/>
            <a:ext cx="1772469" cy="1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d94581d83_0_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 | Verb Tense</a:t>
            </a:r>
            <a:endParaRPr/>
          </a:p>
        </p:txBody>
      </p:sp>
      <p:graphicFrame>
        <p:nvGraphicFramePr>
          <p:cNvPr id="207" name="Google Shape;207;g27d94581d83_0_143"/>
          <p:cNvGraphicFramePr/>
          <p:nvPr>
            <p:extLst>
              <p:ext uri="{D42A27DB-BD31-4B8C-83A1-F6EECF244321}">
                <p14:modId xmlns:p14="http://schemas.microsoft.com/office/powerpoint/2010/main" val="2960170074"/>
              </p:ext>
            </p:extLst>
          </p:nvPr>
        </p:nvGraphicFramePr>
        <p:xfrm>
          <a:off x="194975" y="1169050"/>
          <a:ext cx="8637325" cy="3571575"/>
        </p:xfrm>
        <a:graphic>
          <a:graphicData uri="http://schemas.openxmlformats.org/drawingml/2006/table">
            <a:tbl>
              <a:tblPr>
                <a:noFill/>
                <a:tableStyleId>{C2048581-E8C8-4091-A373-CD00A7085DB7}</a:tableStyleId>
              </a:tblPr>
              <a:tblGrid>
                <a:gridCol w="32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sure verb tense and voice between simple clauses, simple adjoining sentences, and entire sentences match the subject (s).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❌Yesterday, I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Sarah's place, and I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Uber.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Yesterday, I went to Sarah's place, and I </a:t>
                      </a:r>
                      <a:r>
                        <a:rPr lang="en" sz="180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took 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Uber.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consistent and logical verb tense and pronoun references throughout the entire work.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❌School dress codes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were not adopted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US until 1969, but the basic idea for such a system </a:t>
                      </a:r>
                      <a:r>
                        <a:rPr lang="en" sz="1800" u="sng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been proposed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years earlier.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dress codes were not adopted in the US until 1969, but the basic idea for such a system </a:t>
                      </a:r>
                      <a:r>
                        <a:rPr lang="en" sz="180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had </a:t>
                      </a: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been proposed years earlier.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8" name="Google Shape;208;g27d94581d83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531" y="0"/>
            <a:ext cx="1772469" cy="1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d94581d83_0_149"/>
          <p:cNvSpPr txBox="1">
            <a:spLocks noGrp="1"/>
          </p:cNvSpPr>
          <p:nvPr>
            <p:ph type="title"/>
          </p:nvPr>
        </p:nvSpPr>
        <p:spPr>
          <a:xfrm>
            <a:off x="344288" y="284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 | Sentence Structure</a:t>
            </a:r>
            <a:endParaRPr/>
          </a:p>
        </p:txBody>
      </p:sp>
      <p:graphicFrame>
        <p:nvGraphicFramePr>
          <p:cNvPr id="214" name="Google Shape;214;g27d94581d83_0_149"/>
          <p:cNvGraphicFramePr/>
          <p:nvPr/>
        </p:nvGraphicFramePr>
        <p:xfrm>
          <a:off x="376888" y="1014500"/>
          <a:ext cx="8455425" cy="3580050"/>
        </p:xfrm>
        <a:graphic>
          <a:graphicData uri="http://schemas.openxmlformats.org/drawingml/2006/table">
            <a:tbl>
              <a:tblPr>
                <a:noFill/>
                <a:tableStyleId>{C2048581-E8C8-4091-A373-CD00A7085DB7}</a:tableStyleId>
              </a:tblPr>
              <a:tblGrid>
                <a:gridCol w="28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misplaced modifier is placed too far from the word(s) it adds meaning to.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❌She wore a bicycle helmet on her head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was too large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wore a bicycle helmet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was too large for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 head 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Parallelisms repeat grammatical elements (like noun/verb phrases) to create and emphasize memorable phrases and flow.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❌Strategy for developing speaking skills includes using minimal response,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recognize scripts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and using language to discuss language.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 for developing speaking skills includes using minimal response,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recognizing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scripts, and using language to discuss language.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" name="Google Shape;215;g27d94581d83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531" y="0"/>
            <a:ext cx="1772469" cy="1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912aea543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English Subject Tips</a:t>
            </a:r>
            <a:endParaRPr/>
          </a:p>
        </p:txBody>
      </p:sp>
      <p:sp>
        <p:nvSpPr>
          <p:cNvPr id="221" name="Google Shape;221;g27912aea543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0" i="0" u="none" strike="noStrik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Answer Choices</a:t>
            </a:r>
            <a:r>
              <a:rPr lang="en" sz="2400" b="0" i="0" u="none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000" dirty="0"/>
              <a:t>It’s okay to choose “NO CHANGE” as it is just as likely to be as correct as any other option.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000" dirty="0"/>
              <a:t>If you’re running out of time or just don’t know the answer, make an educated guess.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1800" dirty="0"/>
              <a:t>“Often, the most concise answer is the correct one” versus the longer wordier answer choices. </a:t>
            </a:r>
            <a:endParaRPr sz="2000" dirty="0"/>
          </a:p>
        </p:txBody>
      </p:sp>
      <p:pic>
        <p:nvPicPr>
          <p:cNvPr id="222" name="Google Shape;222;g27912aea54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-59409"/>
            <a:ext cx="823903" cy="173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912aea543_0_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 Your Skills! </a:t>
            </a:r>
            <a:endParaRPr/>
          </a:p>
        </p:txBody>
      </p:sp>
      <p:sp>
        <p:nvSpPr>
          <p:cNvPr id="228" name="Google Shape;228;g27912aea543_0_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 dirty="0"/>
              <a:t>You have 5 minutes to read and answer the questions in the provided passage. </a:t>
            </a:r>
            <a:endParaRPr sz="2000" dirty="0"/>
          </a:p>
        </p:txBody>
      </p:sp>
      <p:sp>
        <p:nvSpPr>
          <p:cNvPr id="229" name="Google Shape;229;g27912aea543_0_114"/>
          <p:cNvSpPr txBox="1"/>
          <p:nvPr/>
        </p:nvSpPr>
        <p:spPr>
          <a:xfrm>
            <a:off x="3334199" y="4264494"/>
            <a:ext cx="247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5-Minute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blue and red circle with black numbers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D5A246BE-B16D-C7EB-2126-4DB7A0FA6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294" y="1917117"/>
            <a:ext cx="4599830" cy="22126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d96889780_1_1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Powered Up!</a:t>
            </a:r>
            <a:endParaRPr/>
          </a:p>
        </p:txBody>
      </p:sp>
      <p:sp>
        <p:nvSpPr>
          <p:cNvPr id="236" name="Google Shape;236;g23d96889780_1_1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r>
              <a:rPr lang="en" sz="1340"/>
              <a:t>Side Quest: Listen for sentence fragments in everyday speech, posts, or other forms of communication. Write down the corrected form.</a:t>
            </a:r>
            <a:endParaRPr sz="134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endParaRPr sz="134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r>
              <a:rPr lang="en" sz="1340"/>
              <a:t>Sneak Peek: Next time we will be reviewing all that we have learned about the Conventions of Standard English. So be sure to bring your Skill Sets Check handouts!  </a:t>
            </a:r>
            <a:endParaRPr sz="1340"/>
          </a:p>
        </p:txBody>
      </p:sp>
      <p:pic>
        <p:nvPicPr>
          <p:cNvPr id="237" name="Google Shape;237;g23d96889780_1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915" y="744574"/>
            <a:ext cx="886174" cy="1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d96889780_1_235"/>
          <p:cNvSpPr txBox="1">
            <a:spLocks noGrp="1"/>
          </p:cNvSpPr>
          <p:nvPr>
            <p:ph type="ctrTitle"/>
          </p:nvPr>
        </p:nvSpPr>
        <p:spPr>
          <a:xfrm>
            <a:off x="311733" y="9835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Side Quest Example!</a:t>
            </a:r>
            <a:endParaRPr/>
          </a:p>
        </p:txBody>
      </p:sp>
      <p:sp>
        <p:nvSpPr>
          <p:cNvPr id="243" name="Google Shape;243;g23d96889780_1_235"/>
          <p:cNvSpPr txBox="1">
            <a:spLocks noGrp="1"/>
          </p:cNvSpPr>
          <p:nvPr>
            <p:ph type="subTitle" idx="1"/>
          </p:nvPr>
        </p:nvSpPr>
        <p:spPr>
          <a:xfrm>
            <a:off x="311725" y="3087175"/>
            <a:ext cx="85206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9999"/>
              <a:buFont typeface="Arial"/>
              <a:buNone/>
            </a:pPr>
            <a:r>
              <a:rPr lang="en"/>
              <a:t>Side Quest: Listen for sentence fragments in everyday speech, posts, or other forms of communication. Write down the corrected form.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9999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9999"/>
              <a:buFont typeface="Arial"/>
              <a:buNone/>
            </a:pPr>
            <a:r>
              <a:rPr lang="en"/>
              <a:t>WARNING: Correcting people aloud or virtually may cause unforeseen hardships for you! </a:t>
            </a:r>
            <a:endParaRPr/>
          </a:p>
        </p:txBody>
      </p:sp>
      <p:pic>
        <p:nvPicPr>
          <p:cNvPr id="244" name="Google Shape;244;g23d96889780_1_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1773" y="4070300"/>
            <a:ext cx="676276" cy="9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3d96889780_1_23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1388" y="71600"/>
            <a:ext cx="21812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Power Up: English ACT Prep, Week 4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Sentence Structure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7e113d376_0_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8" name="Google Shape;128;g237e113d376_0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can I raise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 dirty="0"/>
              <a:t>Categorize different examples of fragments, verb tense shifts, and sentence structure errors.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 dirty="0"/>
              <a:t>Identify when fragments, verb tense shifts, and sentence structure rules are broken.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d96889780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Why Does Punctuation Matter?</a:t>
            </a:r>
            <a:endParaRPr/>
          </a:p>
        </p:txBody>
      </p:sp>
      <p:sp>
        <p:nvSpPr>
          <p:cNvPr id="140" name="Google Shape;140;g23d96889780_1_0"/>
          <p:cNvSpPr txBox="1">
            <a:spLocks noGrp="1"/>
          </p:cNvSpPr>
          <p:nvPr>
            <p:ph type="body" idx="1"/>
          </p:nvPr>
        </p:nvSpPr>
        <p:spPr>
          <a:xfrm>
            <a:off x="4025900" y="1152475"/>
            <a:ext cx="480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1" u="sng" dirty="0">
                <a:solidFill>
                  <a:srgbClr val="F9B814"/>
                </a:solidFill>
              </a:rPr>
              <a:t>Conventions of Standard English</a:t>
            </a:r>
            <a:r>
              <a:rPr lang="en" sz="2400" b="1" dirty="0">
                <a:solidFill>
                  <a:srgbClr val="F9B814"/>
                </a:solidFill>
              </a:rPr>
              <a:t>: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</a:pPr>
            <a:r>
              <a:rPr lang="en" sz="2400" b="1" i="1" dirty="0">
                <a:solidFill>
                  <a:schemeClr val="accent4"/>
                </a:solidFill>
              </a:rPr>
              <a:t>Sentence Structure and Format</a:t>
            </a:r>
            <a:endParaRPr b="1" i="1" dirty="0">
              <a:solidFill>
                <a:schemeClr val="accent4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400" dirty="0"/>
              <a:t>Punctuation</a:t>
            </a:r>
            <a:endParaRPr sz="24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400" dirty="0"/>
              <a:t>Usage</a:t>
            </a:r>
            <a:endParaRPr dirty="0"/>
          </a:p>
        </p:txBody>
      </p:sp>
      <p:pic>
        <p:nvPicPr>
          <p:cNvPr id="141" name="Google Shape;141;g23d96889780_1_0"/>
          <p:cNvPicPr preferRelativeResize="0"/>
          <p:nvPr/>
        </p:nvPicPr>
        <p:blipFill rotWithShape="1">
          <a:blip r:embed="rId3">
            <a:alphaModFix/>
          </a:blip>
          <a:srcRect l="33892" t="26971" r="33658" b="27205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7e113d376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Card Sort</a:t>
            </a:r>
            <a:endParaRPr/>
          </a:p>
        </p:txBody>
      </p:sp>
      <p:sp>
        <p:nvSpPr>
          <p:cNvPr id="147" name="Google Shape;147;g237e113d376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As a group, read through your Explanation and Example cards to determine which rule they fall under. </a:t>
            </a:r>
            <a:endParaRPr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Match an Explanation card to an Example card.</a:t>
            </a:r>
            <a:endParaRPr sz="23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300" dirty="0"/>
              <a:t>Which rule applies to the match? </a:t>
            </a:r>
            <a:endParaRPr sz="23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300" dirty="0"/>
              <a:t>Fragments</a:t>
            </a:r>
            <a:endParaRPr sz="23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300" dirty="0"/>
              <a:t>Verb Tense </a:t>
            </a:r>
            <a:endParaRPr sz="23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300" dirty="0"/>
              <a:t>Sentence Structure</a:t>
            </a:r>
            <a:endParaRPr sz="2300" dirty="0"/>
          </a:p>
        </p:txBody>
      </p:sp>
      <p:pic>
        <p:nvPicPr>
          <p:cNvPr id="148" name="Google Shape;148;g237e113d37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900" y="0"/>
            <a:ext cx="2191100" cy="12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c5257f838_2_17"/>
          <p:cNvSpPr/>
          <p:nvPr/>
        </p:nvSpPr>
        <p:spPr>
          <a:xfrm>
            <a:off x="323675" y="176250"/>
            <a:ext cx="8498700" cy="105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7c5257f838_2_17"/>
          <p:cNvSpPr txBox="1">
            <a:spLocks noGrp="1"/>
          </p:cNvSpPr>
          <p:nvPr>
            <p:ph type="title"/>
          </p:nvPr>
        </p:nvSpPr>
        <p:spPr>
          <a:xfrm>
            <a:off x="311700" y="168250"/>
            <a:ext cx="85206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1"/>
                </a:solidFill>
              </a:rPr>
              <a:t>Match </a:t>
            </a:r>
            <a:r>
              <a:rPr lang="en">
                <a:solidFill>
                  <a:srgbClr val="18A24A"/>
                </a:solidFill>
              </a:rPr>
              <a:t>Explanation </a:t>
            </a:r>
            <a:r>
              <a:rPr lang="en">
                <a:solidFill>
                  <a:schemeClr val="dk1"/>
                </a:solidFill>
              </a:rPr>
              <a:t>to an</a:t>
            </a:r>
            <a:r>
              <a:rPr lang="en"/>
              <a:t> </a:t>
            </a:r>
            <a:r>
              <a:rPr lang="en">
                <a:solidFill>
                  <a:srgbClr val="2200CC"/>
                </a:solidFill>
              </a:rPr>
              <a:t>Example</a:t>
            </a:r>
            <a:r>
              <a:rPr lang="en">
                <a:solidFill>
                  <a:schemeClr val="dk1"/>
                </a:solidFill>
              </a:rPr>
              <a:t>, then place pair under a</a:t>
            </a:r>
            <a:r>
              <a:rPr lang="en"/>
              <a:t> </a:t>
            </a:r>
            <a:r>
              <a:rPr lang="en">
                <a:solidFill>
                  <a:srgbClr val="FF0000"/>
                </a:solidFill>
              </a:rPr>
              <a:t>Rule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" name="Google Shape;155;g27c5257f838_2_17"/>
          <p:cNvSpPr txBox="1"/>
          <p:nvPr/>
        </p:nvSpPr>
        <p:spPr>
          <a:xfrm>
            <a:off x="2729400" y="4476518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3-Minute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27c5257f838_2_17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0950" y="1618725"/>
            <a:ext cx="4584625" cy="25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7e113d376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Rule: Fragments </a:t>
            </a:r>
            <a:endParaRPr/>
          </a:p>
        </p:txBody>
      </p:sp>
      <p:sp>
        <p:nvSpPr>
          <p:cNvPr id="162" name="Google Shape;162;g237e113d376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2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Rearrange cards if necessary.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63" name="Google Shape;163;g237e113d376_0_11"/>
          <p:cNvSpPr txBox="1">
            <a:spLocks noGrp="1"/>
          </p:cNvSpPr>
          <p:nvPr>
            <p:ph type="body" idx="2"/>
          </p:nvPr>
        </p:nvSpPr>
        <p:spPr>
          <a:xfrm>
            <a:off x="4734191" y="3552711"/>
            <a:ext cx="39999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Fragments</a:t>
            </a:r>
            <a:endParaRPr sz="1800">
              <a:solidFill>
                <a:schemeClr val="accent4"/>
              </a:solidFill>
            </a:endParaRPr>
          </a:p>
        </p:txBody>
      </p:sp>
      <p:pic>
        <p:nvPicPr>
          <p:cNvPr id="164" name="Google Shape;164;g237e113d376_0_11" title="SENTENCES, FRAGMENTS, &amp; RUN-ONS | English Les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17725"/>
            <a:ext cx="4324282" cy="244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c7a58049b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r>
              <a:rPr lang="en"/>
              <a:t>Rearrange Your Cards as Needed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3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0" name="Google Shape;170;g2ec7a58049b_1_0"/>
          <p:cNvSpPr txBox="1"/>
          <p:nvPr/>
        </p:nvSpPr>
        <p:spPr>
          <a:xfrm>
            <a:off x="2729400" y="4499693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2-Minute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ec7a58049b_1_0" title="K20 Center 2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4050" y="1595000"/>
            <a:ext cx="4575900" cy="25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1156</Words>
  <Application>Microsoft Macintosh PowerPoint</Application>
  <PresentationFormat>On-screen Show (16:9)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ACT Math</vt:lpstr>
      <vt:lpstr>PowerPoint Presentation</vt:lpstr>
      <vt:lpstr>Power Up: English ACT Prep, Week 4</vt:lpstr>
      <vt:lpstr>Essential Question</vt:lpstr>
      <vt:lpstr>Learning Objectives</vt:lpstr>
      <vt:lpstr>Why Does Punctuation Matter?</vt:lpstr>
      <vt:lpstr>Card Sort</vt:lpstr>
      <vt:lpstr>Match Explanation to an Example, then place pair under a Rule.</vt:lpstr>
      <vt:lpstr>Rule: Fragments </vt:lpstr>
      <vt:lpstr>Rearrange Your Cards as Needed    </vt:lpstr>
      <vt:lpstr>Rule: Verb Tense Shifts </vt:lpstr>
      <vt:lpstr>Rearrange Your Cards as Needed   </vt:lpstr>
      <vt:lpstr>Rule: Sentence Structure </vt:lpstr>
      <vt:lpstr>Answers | Fragments</vt:lpstr>
      <vt:lpstr>Answers | Verb Tense</vt:lpstr>
      <vt:lpstr>Answers | Sentence Structure</vt:lpstr>
      <vt:lpstr>ACT English Subject Tips</vt:lpstr>
      <vt:lpstr>Test Your Skills! </vt:lpstr>
      <vt:lpstr>You Powered Up!</vt:lpstr>
      <vt:lpstr>Side Quest Example!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Kelsey Willems</dc:creator>
  <cp:lastModifiedBy>Moharram, Jehanne</cp:lastModifiedBy>
  <cp:revision>2</cp:revision>
  <dcterms:modified xsi:type="dcterms:W3CDTF">2025-04-28T12:02:59Z</dcterms:modified>
</cp:coreProperties>
</file>