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kN7NKUMG3WI9jwWJ90bmwgw1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0162FE-64D7-4E52-B6B1-C2D547850036}">
  <a:tblStyle styleId="{E90162FE-64D7-4E52-B6B1-C2D54785003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>
        <p:scale>
          <a:sx n="113" d="100"/>
          <a:sy n="113" d="100"/>
        </p:scale>
        <p:origin x="2144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osity.com/act-english-strategies-tips/#:~:text=The%20first%20answer%20to%20many,least%20some%20of%20the%20answer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.org/content/act/en/products-and-services/the-act/test-preparation/description-of-english-tes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22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8a611ab3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48a611ab3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https://www.act.org/content/act/en/products-and-services/the-act/test-preparation/description-of-english-test.html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Sult, E. P., &amp; Piqosity. (2021, October 20). </a:t>
            </a:r>
            <a:r>
              <a:rPr lang="en" i="1"/>
              <a:t>ACT English Strategies</a:t>
            </a:r>
            <a:r>
              <a:rPr lang="en"/>
              <a:t>. Piqosity.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https://www.piqosity.com/act-english-strategies-tips/#:~:text=The%20first%20answer%20to%20many,least%20some%20of%20the%20answers</a:t>
            </a:r>
            <a:r>
              <a:rPr lang="en"/>
              <a:t>. 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8a611ab3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48a611ab3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8a611ab3f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48a611ab3f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48a611ab3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48a611ab3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8a611ab3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248a611ab3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rgbClr val="292929"/>
                </a:solidFill>
              </a:rPr>
              <a:t>K20 Center. (n.d.). Categorical Highlighting. Strategies. </a:t>
            </a:r>
            <a:endParaRPr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48a611ab3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g248a611ab3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8a611ab3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48a611ab3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8a611ab3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248a611ab3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c07475d12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ac07475d12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c07475d1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c07475d1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77c0970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2777c0970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77c09704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2777c09704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c07475d1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ac07475d1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8a611ab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48a611ab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types of questions will all be Conventions of Standard English: sentence structure and formation, punctuation, and usage, see slide 7.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48a611ab3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48a611ab3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Description of English test. ACT. (n.d.).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https://www.act.org/content/act/en/products-and-services/the-act/test-preparation/description-of-english-test</a:t>
            </a:r>
            <a:r>
              <a:rPr lang="en">
                <a:solidFill>
                  <a:schemeClr val="dk1"/>
                </a:solidFill>
              </a:rPr>
              <a:t>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aec15cf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24aec15cf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8a611ab3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248a611ab3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92929"/>
                </a:solidFill>
              </a:rPr>
              <a:t>K20 Center. (n.d.). Rose, Bud, And Thorn. Strategies. </a:t>
            </a:r>
            <a:r>
              <a:rPr lang="en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https://learn.k20center.ou.edu/strategy/2224</a:t>
            </a:r>
            <a:r>
              <a:rPr lang="en">
                <a:solidFill>
                  <a:srgbClr val="292929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c07475d12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Blue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ac07475d12_0_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g2ac07475d12_0_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Blue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c07475d12_0_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g2ac07475d12_0_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Green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ac07475d12_0_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2ac07475d12_0_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Green">
  <p:cSld name="CUSTOM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ac07475d12_0_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g2ac07475d12_0_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Green">
  <p:cSld name="CUSTOM_1_1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c07475d12_0_4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g2ac07475d12_0_4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Green">
  <p:cSld name="CUSTOM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c07475d12_0_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ac07475d12_0_4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Green">
  <p:cSld name="CUSTOM_1_1_1_1_1_1_1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ac07475d12_0_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g2ac07475d12_0_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Green">
  <p:cSld name="CUSTOM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c07475d12_0_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ac07475d12_0_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Green">
  <p:cSld name="CUSTOM_1_1_1_1_1_1_1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ac07475d12_0_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2ac07475d12_0_5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Green">
  <p:cSld name="CUSTOM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c07475d12_0_5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g2ac07475d12_0_5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 Title - Blu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c07475d12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c07475d12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9 Title - Green">
  <p:cSld name="CUSTOM_1_1_1_1_1_1_1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c07475d12_0_6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g2ac07475d12_0_6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10 Title - Green">
  <p:cSld name="CUSTOM_1_1_1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c07475d12_0_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g2ac07475d12_0_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ac07475d12_0_6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3" name="Google Shape;73;g2ac07475d12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c07475d12_0_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g2ac07475d12_0_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g2ac07475d12_0_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g2ac07475d12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c07475d12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c07475d12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c07475d12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c07475d12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g2ac07475d12_0_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c07475d12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c07475d12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8" name="Google Shape;88;g2ac07475d12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c07475d12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c07475d12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c07475d12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3" name="Google Shape;93;g2ac07475d12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c07475d12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c07475d12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g2ac07475d12_0_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c07475d12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c07475d12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c07475d12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c07475d12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c07475d12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2ac07475d12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c07475d12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g2ac07475d12_0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2001" y="4313400"/>
            <a:ext cx="478875" cy="76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2 Title - Blu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c07475d12_0_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c07475d12_0_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c07475d12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g2ac07475d12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g2ac07475d12_0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 1">
  <p:cSld name="CUSTOM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c07475d12_0_10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g2ac07475d12_0_10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 1">
  <p:cSld name="CUSTOM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c07475d12_0_1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ac07475d12_0_1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c07475d12_0_2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g2ac07475d12_0_2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3 Title - Blue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ac07475d12_0_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g2ac07475d12_0_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4 Title - Blue">
  <p:cSld name="CUSTOM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ac07475d12_0_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g2ac07475d12_0_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5 Title - Blue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ac07475d12_0_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g2ac07475d12_0_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6 Title - Blu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ac07475d12_0_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g2ac07475d12_0_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7 Title - Blue">
  <p:cSld name="CUSTOM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ac07475d12_0_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g2ac07475d12_0_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ek 8 Title - Blue">
  <p:cSld name="CUSTOM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ac07475d12_0_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g2ac07475d12_0_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c07475d12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2ac07475d12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2ac07475d12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8a611ab3f_0_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 English Subject Tip</a:t>
            </a:r>
            <a:endParaRPr/>
          </a:p>
        </p:txBody>
      </p:sp>
      <p:sp>
        <p:nvSpPr>
          <p:cNvPr id="187" name="Google Shape;187;g248a611ab3f_0_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205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0" i="0" u="none" strike="noStrike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Answer Choices</a:t>
            </a:r>
            <a:r>
              <a:rPr lang="en" b="0" i="0" u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80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400"/>
              <a:t>Use the answer choices to figure out what the question is asking for. </a:t>
            </a:r>
            <a:endParaRPr sz="2400"/>
          </a:p>
          <a:p>
            <a:pPr marL="914400" lvl="1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•"/>
            </a:pPr>
            <a:r>
              <a:rPr lang="en" sz="2400"/>
              <a:t>For example, if all the answer choices have a common grammar pattern (i.e. they all have commas in different places) try to remember all that you learned about that specific grammar rule</a:t>
            </a:r>
            <a:r>
              <a:rPr lang="en" sz="24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.</a:t>
            </a:r>
            <a:endParaRPr sz="2400"/>
          </a:p>
        </p:txBody>
      </p:sp>
      <p:pic>
        <p:nvPicPr>
          <p:cNvPr id="188" name="Google Shape;188;g248a611ab3f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2789298"/>
            <a:ext cx="938625" cy="19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8a611ab3f_0_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Categorical Highlighting</a:t>
            </a:r>
            <a:endParaRPr/>
          </a:p>
        </p:txBody>
      </p:sp>
      <p:sp>
        <p:nvSpPr>
          <p:cNvPr id="194" name="Google Shape;194;g248a611ab3f_0_31"/>
          <p:cNvSpPr txBox="1">
            <a:spLocks noGrp="1"/>
          </p:cNvSpPr>
          <p:nvPr>
            <p:ph type="body" idx="1"/>
          </p:nvPr>
        </p:nvSpPr>
        <p:spPr>
          <a:xfrm>
            <a:off x="311700" y="126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Annotate the “Inflation A” handout by using three highlighters. </a:t>
            </a:r>
            <a:endParaRPr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Highlight the following in different colors: </a:t>
            </a:r>
            <a:endParaRPr/>
          </a:p>
          <a:p>
            <a:pPr marL="914400" lvl="1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○"/>
            </a:pPr>
            <a:r>
              <a:rPr lang="en">
                <a:solidFill>
                  <a:srgbClr val="6ACEF1"/>
                </a:solidFill>
              </a:rPr>
              <a:t>Usage</a:t>
            </a:r>
            <a:r>
              <a:rPr lang="en"/>
              <a:t> questions </a:t>
            </a:r>
            <a:endParaRPr/>
          </a:p>
          <a:p>
            <a:pPr marL="914400" lvl="1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○"/>
            </a:pPr>
            <a:r>
              <a:rPr lang="en">
                <a:solidFill>
                  <a:srgbClr val="F5E27C"/>
                </a:solidFill>
              </a:rPr>
              <a:t>Punctuation </a:t>
            </a:r>
            <a:r>
              <a:rPr lang="en"/>
              <a:t>questions </a:t>
            </a:r>
            <a:endParaRPr/>
          </a:p>
          <a:p>
            <a:pPr marL="914400" lvl="1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Char char="○"/>
            </a:pPr>
            <a:r>
              <a:rPr lang="en">
                <a:solidFill>
                  <a:srgbClr val="EB83B5"/>
                </a:solidFill>
              </a:rPr>
              <a:t>Sentence Structure</a:t>
            </a:r>
            <a:r>
              <a:rPr lang="en"/>
              <a:t> questions </a:t>
            </a:r>
            <a:endParaRPr/>
          </a:p>
          <a:p>
            <a:pPr marL="457200" lvl="0" indent="-40708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11"/>
              <a:buAutoNum type="arabicPeriod"/>
            </a:pPr>
            <a:r>
              <a:rPr lang="en"/>
              <a:t>Write notes next to the highlighted portions that explain your reason for highlighting. </a:t>
            </a:r>
            <a:endParaRPr/>
          </a:p>
        </p:txBody>
      </p:sp>
      <p:pic>
        <p:nvPicPr>
          <p:cNvPr id="195" name="Google Shape;195;g248a611ab3f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0668" y="-38650"/>
            <a:ext cx="1641623" cy="15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8a611ab3f_0_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Category: </a:t>
            </a:r>
            <a:r>
              <a:rPr lang="en">
                <a:solidFill>
                  <a:srgbClr val="6ACEF1"/>
                </a:solidFill>
              </a:rPr>
              <a:t>Usage</a:t>
            </a:r>
            <a:r>
              <a:rPr lang="en"/>
              <a:t> </a:t>
            </a:r>
            <a:endParaRPr/>
          </a:p>
        </p:txBody>
      </p:sp>
      <p:graphicFrame>
        <p:nvGraphicFramePr>
          <p:cNvPr id="201" name="Google Shape;201;g248a611ab3f_0_37"/>
          <p:cNvGraphicFramePr/>
          <p:nvPr/>
        </p:nvGraphicFramePr>
        <p:xfrm>
          <a:off x="1178463" y="133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15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          </a:ext>
                          </a:extLst>
                        </a:rPr>
                        <a:t>Explanation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testing when to use contractions.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asking about proper use of subject-verb agreement.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concerning subject-verb agreement.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          </a:ext>
                          </a:extLst>
                        </a:rPr>
                        <a:t>This question</a:t>
                      </a: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asks readers to choose an appropriate replacement for the word “consumers” without changing the meaning of the sentence.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2" name="Google Shape;202;g248a611ab3f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50" y="238373"/>
            <a:ext cx="1051048" cy="9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48a611ab3f_0_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Category: </a:t>
            </a:r>
            <a:r>
              <a:rPr lang="en">
                <a:solidFill>
                  <a:srgbClr val="F5E27C"/>
                </a:solidFill>
              </a:rPr>
              <a:t>Punctuation</a:t>
            </a:r>
            <a:endParaRPr>
              <a:solidFill>
                <a:srgbClr val="F5E27C"/>
              </a:solidFill>
            </a:endParaRPr>
          </a:p>
        </p:txBody>
      </p:sp>
      <p:graphicFrame>
        <p:nvGraphicFramePr>
          <p:cNvPr id="208" name="Google Shape;208;g248a611ab3f_0_43"/>
          <p:cNvGraphicFramePr/>
          <p:nvPr/>
        </p:nvGraphicFramePr>
        <p:xfrm>
          <a:off x="1178463" y="133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22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          </a:ext>
                          </a:extLst>
                        </a:rPr>
                        <a:t>Explanation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testing your knowledge of whether a comma is extra or used correctly.</a:t>
                      </a:r>
                      <a:endParaRPr sz="1800" u="none" strike="noStrike" cap="none">
                        <a:solidFill>
                          <a:schemeClr val="lt1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is concerning introductory phrases and commas.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9" name="Google Shape;209;g248a611ab3f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50" y="238373"/>
            <a:ext cx="1051048" cy="9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8a611ab3f_0_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Category: </a:t>
            </a:r>
            <a:r>
              <a:rPr lang="en">
                <a:solidFill>
                  <a:srgbClr val="EB83B5"/>
                </a:solidFill>
              </a:rPr>
              <a:t>Sentence Structure</a:t>
            </a:r>
            <a:endParaRPr>
              <a:solidFill>
                <a:srgbClr val="EB83B5"/>
              </a:solidFill>
            </a:endParaRPr>
          </a:p>
        </p:txBody>
      </p:sp>
      <p:graphicFrame>
        <p:nvGraphicFramePr>
          <p:cNvPr id="215" name="Google Shape;215;g248a611ab3f_0_49"/>
          <p:cNvGraphicFramePr/>
          <p:nvPr/>
        </p:nvGraphicFramePr>
        <p:xfrm>
          <a:off x="1178463" y="1333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16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          </a:ext>
                          </a:extLst>
                        </a:rPr>
                        <a:t>Explanation</a:t>
                      </a:r>
                      <a:r>
                        <a:rPr lang="en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This question asks about verb tense shifts.</a:t>
                      </a:r>
                      <a:endParaRPr sz="1800" u="none" strike="noStrike" cap="none">
                        <a:solidFill>
                          <a:schemeClr val="lt1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6" name="Google Shape;216;g248a611ab3f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50" y="238373"/>
            <a:ext cx="1051048" cy="98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8a611ab3f_0_55"/>
          <p:cNvSpPr txBox="1">
            <a:spLocks noGrp="1"/>
          </p:cNvSpPr>
          <p:nvPr>
            <p:ph type="title"/>
          </p:nvPr>
        </p:nvSpPr>
        <p:spPr>
          <a:xfrm>
            <a:off x="311700" y="14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College ACT Requirements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pic>
        <p:nvPicPr>
          <p:cNvPr id="222" name="Google Shape;222;g248a611ab3f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45887"/>
            <a:ext cx="8262548" cy="465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8a611ab3f_0_60"/>
          <p:cNvSpPr txBox="1">
            <a:spLocks noGrp="1"/>
          </p:cNvSpPr>
          <p:nvPr>
            <p:ph type="title"/>
          </p:nvPr>
        </p:nvSpPr>
        <p:spPr>
          <a:xfrm>
            <a:off x="311700" y="1629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English Score Chart</a:t>
            </a:r>
            <a:endParaRPr/>
          </a:p>
        </p:txBody>
      </p:sp>
      <p:sp>
        <p:nvSpPr>
          <p:cNvPr id="228" name="Google Shape;228;g248a611ab3f_0_60"/>
          <p:cNvSpPr/>
          <p:nvPr/>
        </p:nvSpPr>
        <p:spPr>
          <a:xfrm>
            <a:off x="4278175" y="735625"/>
            <a:ext cx="3375300" cy="1005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8A2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g248a611ab3f_0_60"/>
          <p:cNvGraphicFramePr/>
          <p:nvPr>
            <p:extLst>
              <p:ext uri="{D42A27DB-BD31-4B8C-83A1-F6EECF244321}">
                <p14:modId xmlns:p14="http://schemas.microsoft.com/office/powerpoint/2010/main" val="3360694187"/>
              </p:ext>
            </p:extLst>
          </p:nvPr>
        </p:nvGraphicFramePr>
        <p:xfrm>
          <a:off x="311700" y="735625"/>
          <a:ext cx="3262225" cy="417546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06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English Score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Answers Correct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b="1" u="none" strike="noStrike" cap="none">
                          <a:solidFill>
                            <a:srgbClr val="FFFFFF"/>
                          </a:solidFill>
                        </a:rPr>
                        <a:t>Percentage Correct</a:t>
                      </a:r>
                      <a:endParaRPr sz="14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16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22-23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≈ 44%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17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24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48%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18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25-26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52%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19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27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</a:t>
                      </a: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57%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20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28-29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62%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21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30-31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68%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22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32-33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72%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23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34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76%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rgbClr val="FFFFFF"/>
                          </a:solidFill>
                        </a:rPr>
                        <a:t>24</a:t>
                      </a:r>
                      <a:endParaRPr sz="1400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rgbClr val="FFFFFF"/>
                          </a:solidFill>
                        </a:rPr>
                        <a:t>35-36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</a:rPr>
                        <a:t>≈ 80%</a:t>
                      </a:r>
                      <a:endParaRPr sz="14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0" name="Google Shape;230;g248a611ab3f_0_60"/>
          <p:cNvSpPr txBox="1"/>
          <p:nvPr/>
        </p:nvSpPr>
        <p:spPr>
          <a:xfrm>
            <a:off x="4572000" y="782575"/>
            <a:ext cx="30816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I want to avoid remedial classes I just need to get about 57% correct!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48a611ab3f_0_60"/>
          <p:cNvSpPr txBox="1"/>
          <p:nvPr/>
        </p:nvSpPr>
        <p:spPr>
          <a:xfrm>
            <a:off x="4322325" y="545925"/>
            <a:ext cx="3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52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48a611ab3f_0_60"/>
          <p:cNvSpPr/>
          <p:nvPr/>
        </p:nvSpPr>
        <p:spPr>
          <a:xfrm>
            <a:off x="4204850" y="3032050"/>
            <a:ext cx="3375300" cy="1005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8A2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248a611ab3f_0_60"/>
          <p:cNvSpPr txBox="1"/>
          <p:nvPr/>
        </p:nvSpPr>
        <p:spPr>
          <a:xfrm>
            <a:off x="4257600" y="2863850"/>
            <a:ext cx="31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" sz="52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52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248a611ab3f_0_60"/>
          <p:cNvSpPr txBox="1"/>
          <p:nvPr/>
        </p:nvSpPr>
        <p:spPr>
          <a:xfrm>
            <a:off x="4572000" y="3064575"/>
            <a:ext cx="30816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have a chance at receiving scholarships when I get close to </a:t>
            </a:r>
            <a:r>
              <a:rPr lang="en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r>
              <a:rPr lang="en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% correct! </a:t>
            </a: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8a611ab3f_0_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Revisit Goal Setting</a:t>
            </a:r>
            <a:endParaRPr/>
          </a:p>
        </p:txBody>
      </p:sp>
      <p:sp>
        <p:nvSpPr>
          <p:cNvPr id="240" name="Google Shape;240;g248a611ab3f_0_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Take out your Goal Setting handout again and update your action!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Choose at least one NEW action from the provided list to increase your English score.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Add the action to the handout in the table provided.</a:t>
            </a:r>
            <a:endParaRPr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You may write it out completely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AutoNum type="alphaLcPeriod"/>
            </a:pPr>
            <a:r>
              <a:rPr lang="en" sz="2300"/>
              <a:t>Or you may just use the </a:t>
            </a:r>
            <a:r>
              <a:rPr lang="en" sz="2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number</a:t>
            </a:r>
            <a:r>
              <a:rPr lang="en" sz="2300"/>
              <a:t>.</a:t>
            </a:r>
            <a:endParaRPr sz="230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/>
              <a:t>Refer back to the action and add the dates you practiced your action throughout the rest of the school year. </a:t>
            </a:r>
            <a:endParaRPr/>
          </a:p>
        </p:txBody>
      </p:sp>
      <p:pic>
        <p:nvPicPr>
          <p:cNvPr id="241" name="Google Shape;241;g248a611ab3f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1875" y="58225"/>
            <a:ext cx="1541663" cy="109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c07475d12_0_245"/>
          <p:cNvSpPr txBox="1"/>
          <p:nvPr/>
        </p:nvSpPr>
        <p:spPr>
          <a:xfrm>
            <a:off x="2239953" y="-87425"/>
            <a:ext cx="58938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Powered </a:t>
            </a:r>
            <a:r>
              <a:rPr lang="en" sz="5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Up!</a:t>
            </a:r>
            <a:endParaRPr sz="5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g2ac07475d12_0_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806" y="188375"/>
            <a:ext cx="1432112" cy="197377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ac07475d12_0_245"/>
          <p:cNvSpPr txBox="1">
            <a:spLocks noGrp="1"/>
          </p:cNvSpPr>
          <p:nvPr>
            <p:ph type="subTitle" idx="4294967295"/>
          </p:nvPr>
        </p:nvSpPr>
        <p:spPr>
          <a:xfrm>
            <a:off x="311700" y="1965164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4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Side Quest: Try your skills and answer the questions on the Inflation A passage you just annotated.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4"/>
              <a:buFont typeface="Arial"/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74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Sneak Peek: Next time we will be learning about a new section of the ACT English subject focused on Organization and Topic Development. 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4"/>
              <a:buFont typeface="Arial"/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c07475d12_0_1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Power Up: English ACT Prep, Week 5</a:t>
            </a:r>
            <a:endParaRPr b="1"/>
          </a:p>
        </p:txBody>
      </p:sp>
      <p:sp>
        <p:nvSpPr>
          <p:cNvPr id="130" name="Google Shape;130;g2ac07475d12_0_1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77c09704b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“White Water Worrier” | Reflection </a:t>
            </a:r>
            <a:endParaRPr/>
          </a:p>
        </p:txBody>
      </p:sp>
      <p:graphicFrame>
        <p:nvGraphicFramePr>
          <p:cNvPr id="136" name="Google Shape;136;g2777c09704b_0_0"/>
          <p:cNvGraphicFramePr/>
          <p:nvPr/>
        </p:nvGraphicFramePr>
        <p:xfrm>
          <a:off x="289050" y="123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0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Explanation</a:t>
                      </a: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This is a comma splice, and one way to fix a comma splice is to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        </a:ext>
                          </a:extLst>
                        </a:rPr>
                        <a:t> make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it two separate sentences using the correct punctuation.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          </a:ext>
                          </a:extLst>
                        </a:rPr>
                        <a:t>Punctuation: The colon was used incorrectly.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It should be a semi-colon, which connects two independent clauses into one sentence.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          </a:ext>
                          </a:extLst>
                        </a:rPr>
                        <a:t>Punctuation: The colon was used incorrectly.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Colons are used to list items or to introduce a quote.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Usage: The verb tense in is incorrect.  It should be “want.”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77c09704b_0_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4"/>
              <a:buFont typeface="Arial"/>
              <a:buNone/>
            </a:pPr>
            <a:r>
              <a:rPr lang="en"/>
              <a:t>“White Water Worrier” | Reflection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graphicFrame>
        <p:nvGraphicFramePr>
          <p:cNvPr id="142" name="Google Shape;142;g2777c09704b_0_113"/>
          <p:cNvGraphicFramePr/>
          <p:nvPr/>
        </p:nvGraphicFramePr>
        <p:xfrm>
          <a:off x="289050" y="125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{E90162FE-64D7-4E52-B6B1-C2D547850036}</a:tableStyleId>
              </a:tblPr>
              <a:tblGrid>
                <a:gridCol w="1003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Correct Answer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Explanation</a:t>
                      </a:r>
                      <a:r>
                        <a:rPr lang="en" sz="17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0">
                    <a:solidFill>
                      <a:srgbClr val="18A2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A dependent phrase that begins with “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          </a:ext>
                          </a:extLst>
                        </a:rPr>
                        <a:t>because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” must connect to an independent clause for it to be a full sentence.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This is a comma splice.  It should be</a:t>
                      </a: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 separated into two complete sentences using the correct punctuation.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" sz="17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Sentence Structure: This is a run-on.  Separate the sentences into two using the correct punctuation.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c07475d12_0_1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 </a:t>
            </a:r>
            <a:endParaRPr b="1"/>
          </a:p>
        </p:txBody>
      </p:sp>
      <p:sp>
        <p:nvSpPr>
          <p:cNvPr id="148" name="Google Shape;148;g2ac07475d12_0_1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48a611ab3f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154" name="Google Shape;154;g248a611ab3f_0_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Recognize the type of question </a:t>
            </a:r>
            <a:r>
              <a:rPr lang="en"/>
              <a:t>on the English portion of the ACT.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Understand 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what</a:t>
            </a:r>
            <a:r>
              <a:rPr lang="en"/>
              <a:t> the type of question is asking for to more quickly answer questions.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8a611ab3f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LEVEL UP! </a:t>
            </a:r>
            <a:endParaRPr/>
          </a:p>
        </p:txBody>
      </p:sp>
      <p:sp>
        <p:nvSpPr>
          <p:cNvPr id="160" name="Google Shape;160;g248a611ab3f_0_10"/>
          <p:cNvSpPr txBox="1">
            <a:spLocks noGrp="1"/>
          </p:cNvSpPr>
          <p:nvPr>
            <p:ph type="body" idx="1"/>
          </p:nvPr>
        </p:nvSpPr>
        <p:spPr>
          <a:xfrm>
            <a:off x="4025900" y="1152475"/>
            <a:ext cx="480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 b="1" u="sng">
                <a:solidFill>
                  <a:srgbClr val="F9B814"/>
                </a:solidFill>
              </a:rPr>
              <a:t>Conventions of Standard English</a:t>
            </a:r>
            <a:r>
              <a:rPr lang="en" sz="2400" b="1">
                <a:solidFill>
                  <a:srgbClr val="F9B814"/>
                </a:solidFill>
              </a:rPr>
              <a:t>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     Sentence Structure and Format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     Punctuation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     Usage</a:t>
            </a:r>
            <a:endParaRPr/>
          </a:p>
        </p:txBody>
      </p:sp>
      <p:pic>
        <p:nvPicPr>
          <p:cNvPr id="161" name="Google Shape;161;g248a611ab3f_0_10"/>
          <p:cNvPicPr preferRelativeResize="0"/>
          <p:nvPr/>
        </p:nvPicPr>
        <p:blipFill rotWithShape="1">
          <a:blip r:embed="rId3">
            <a:alphaModFix/>
          </a:blip>
          <a:srcRect l="33890" t="26971" r="33659" b="27205"/>
          <a:stretch/>
        </p:blipFill>
        <p:spPr>
          <a:xfrm>
            <a:off x="528147" y="1017725"/>
            <a:ext cx="3413231" cy="372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248a611ab3f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5900" y="1790850"/>
            <a:ext cx="465956" cy="4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248a611ab3f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5900" y="2235875"/>
            <a:ext cx="465956" cy="4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48a611ab3f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5900" y="2657538"/>
            <a:ext cx="465956" cy="44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4aec15cf63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A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re </a:t>
            </a:r>
            <a:r>
              <a:rPr lang="en"/>
              <a:t>You Feeling? </a:t>
            </a:r>
            <a:endParaRPr/>
          </a:p>
        </p:txBody>
      </p:sp>
      <p:sp>
        <p:nvSpPr>
          <p:cNvPr id="170" name="Google Shape;170;g24aec15cf63_0_0"/>
          <p:cNvSpPr txBox="1">
            <a:spLocks noGrp="1"/>
          </p:cNvSpPr>
          <p:nvPr>
            <p:ph type="body" idx="1"/>
          </p:nvPr>
        </p:nvSpPr>
        <p:spPr>
          <a:xfrm>
            <a:off x="311700" y="1203499"/>
            <a:ext cx="8335800" cy="34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/>
              <a:t>Reflect on your progress and give one of the following to indicate how you feel about what you have learned so far.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	Thumbs up - “I got this!”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	Thumbs sideways - “I think I got this”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400"/>
              <a:t>	Thumbs down - “I don’t got this” </a:t>
            </a:r>
            <a:endParaRPr sz="2400"/>
          </a:p>
        </p:txBody>
      </p:sp>
      <p:pic>
        <p:nvPicPr>
          <p:cNvPr id="171" name="Google Shape;171;g24aec15cf6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902" y="2409542"/>
            <a:ext cx="1480460" cy="191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4aec15cf63_0_0" descr="A hand pointing at a blue rectang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98" y="2281215"/>
            <a:ext cx="490213" cy="45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24aec15cf63_0_0" descr="A hand pointing to a blue rectangl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908" y="3023400"/>
            <a:ext cx="482203" cy="47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24aec15cf63_0_0" descr="A hand pointing down and a thumb dow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7898" y="3866147"/>
            <a:ext cx="498223" cy="46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8a611ab3f_0_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Rose, Bud, and Thorn</a:t>
            </a:r>
            <a:endParaRPr/>
          </a:p>
        </p:txBody>
      </p:sp>
      <p:sp>
        <p:nvSpPr>
          <p:cNvPr id="180" name="Google Shape;180;g248a611ab3f_0_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Review your Skill Sets Check handouts from Power Up weeks 2, 3, and 4. Find </a:t>
            </a:r>
            <a:r>
              <a:rPr lang="en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an example of each of the following</a:t>
            </a:r>
            <a:r>
              <a:rPr lang="en"/>
              <a:t>: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Rose - This rule is beautifully </a:t>
            </a:r>
            <a:r>
              <a:rPr lang="en" i="1"/>
              <a:t>easy </a:t>
            </a:r>
            <a:r>
              <a:rPr lang="en"/>
              <a:t>to understand.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Bud - I’m </a:t>
            </a:r>
            <a:r>
              <a:rPr lang="en" i="1"/>
              <a:t>starting </a:t>
            </a:r>
            <a:r>
              <a:rPr lang="en"/>
              <a:t>to blossom with this rule. 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Thorn - This rule is </a:t>
            </a:r>
            <a:r>
              <a:rPr lang="en" i="1"/>
              <a:t>painful </a:t>
            </a:r>
            <a:r>
              <a:rPr lang="en"/>
              <a:t>to grasp!</a:t>
            </a:r>
            <a:endParaRPr/>
          </a:p>
        </p:txBody>
      </p:sp>
      <p:pic>
        <p:nvPicPr>
          <p:cNvPr id="181" name="Google Shape;181;g248a611ab3f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499476" y="2269950"/>
            <a:ext cx="2043374" cy="23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1081</Words>
  <Application>Microsoft Macintosh PowerPoint</Application>
  <PresentationFormat>On-screen Show (16:9)</PresentationFormat>
  <Paragraphs>148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ACT Math</vt:lpstr>
      <vt:lpstr>PowerPoint Presentation</vt:lpstr>
      <vt:lpstr>Power Up: English ACT Prep, Week 5</vt:lpstr>
      <vt:lpstr>“White Water Worrier” | Reflection </vt:lpstr>
      <vt:lpstr>“White Water Worrier” | Reflection  </vt:lpstr>
      <vt:lpstr>Essential Question </vt:lpstr>
      <vt:lpstr>Learning Objectives</vt:lpstr>
      <vt:lpstr>LEVEL UP! </vt:lpstr>
      <vt:lpstr>How Are You Feeling? </vt:lpstr>
      <vt:lpstr>Rose, Bud, and Thorn</vt:lpstr>
      <vt:lpstr>ACT English Subject Tip</vt:lpstr>
      <vt:lpstr>Categorical Highlighting</vt:lpstr>
      <vt:lpstr>Category: Usage </vt:lpstr>
      <vt:lpstr>Category: Punctuation</vt:lpstr>
      <vt:lpstr>Category: Sentence Structure</vt:lpstr>
      <vt:lpstr>College ACT Requirements </vt:lpstr>
      <vt:lpstr>English Score Chart</vt:lpstr>
      <vt:lpstr>Revisit Goal Setting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Moharram, Jehanne</cp:lastModifiedBy>
  <cp:revision>2</cp:revision>
  <dcterms:modified xsi:type="dcterms:W3CDTF">2025-04-28T12:14:14Z</dcterms:modified>
</cp:coreProperties>
</file>