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kZIglyQmMjiS2TeB7+8xRB7U0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1F9E9F-AC2C-45A4-9B82-85804E6E51EA}">
  <a:tblStyle styleId="{031F9E9F-AC2C-45A4-9B82-85804E6E51E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37e63b14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237e63b14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8a276ee2ad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28a276ee2ad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8b2eaa307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28b2eaa307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ad9147cda8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ad9147cda8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d9147cda8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ad9147cda8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d9147cda8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ad9147cda8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8fd05feb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288fd05feb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r>
              <a:rPr lang="en">
                <a:solidFill>
                  <a:srgbClr val="292929"/>
                </a:solidFill>
              </a:rPr>
              <a:t>K20 Center. (n.d.) Justified true or false. 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https://learn.k20center.ou.edu/strategy/174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8b7d6e1bc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28b7d6e1bc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r>
              <a:rPr lang="en">
                <a:solidFill>
                  <a:srgbClr val="292929"/>
                </a:solidFill>
              </a:rPr>
              <a:t>K20 Center. (n.d.) Justified True or False. 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https://learn.k20center.ou.edu/strategy/174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8b7d6e1bc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28b7d6e1bc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 dirty="0">
                <a:solidFill>
                  <a:srgbClr val="292929"/>
                </a:solidFill>
              </a:rPr>
              <a:t>K20 Center. (2021, September 21). K20 Center 10-minute timer. [Video]. YouTube.</a:t>
            </a:r>
            <a:r>
              <a:rPr lang="en-US" sz="1200" dirty="0">
                <a:solidFill>
                  <a:srgbClr val="292929"/>
                </a:solidFill>
              </a:rPr>
              <a:t> https://</a:t>
            </a:r>
            <a:r>
              <a:rPr lang="en-US" sz="1200" dirty="0" err="1">
                <a:solidFill>
                  <a:srgbClr val="292929"/>
                </a:solidFill>
              </a:rPr>
              <a:t>www.youtube.com</a:t>
            </a:r>
            <a:r>
              <a:rPr lang="en-US" sz="1200" dirty="0">
                <a:solidFill>
                  <a:srgbClr val="292929"/>
                </a:solidFill>
              </a:rPr>
              <a:t>/</a:t>
            </a:r>
            <a:r>
              <a:rPr lang="en-US" sz="1200" dirty="0" err="1">
                <a:solidFill>
                  <a:srgbClr val="292929"/>
                </a:solidFill>
              </a:rPr>
              <a:t>watch?v</a:t>
            </a:r>
            <a:r>
              <a:rPr lang="en-US" sz="1200" dirty="0">
                <a:solidFill>
                  <a:srgbClr val="292929"/>
                </a:solidFill>
              </a:rPr>
              <a:t>=9gy-1Z2Sa-c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4fbe61a70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24fbe61a70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88f87643f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288f87643f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d9147cda8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d9147cda8_0_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2ad9147cda8_0_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d9147cda8_0_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g2ad9147cda8_0_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d9147cda8_0_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g2ad9147cda8_0_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d9147cda8_0_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2ad9147cda8_0_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d9147cda8_0_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2ad9147cda8_0_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d9147cda8_0_4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g2ad9147cda8_0_4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d9147cda8_0_4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2ad9147cda8_0_4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d9147cda8_0_5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ad9147cda8_0_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d9147cda8_0_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2ad9147cda8_0_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d9147cda8_0_5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2ad9147cda8_0_5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d9147cda8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d9147cda8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d9147cda8_0_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g2ad9147cda8_0_6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d9147cda8_0_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2ad9147cda8_0_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d9147cda8_0_6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3" name="Google Shape;73;g2ad9147cda8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d9147cda8_0_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2ad9147cda8_0_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2ad9147cda8_0_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ad9147cda8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d9147cda8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d9147cda8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d9147cda8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d9147cda8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ad9147cda8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d9147cda8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d9147cda8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ad9147cda8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d9147cda8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d9147cda8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d9147cda8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ad9147cda8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d9147cda8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d9147cda8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ad9147cda8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d9147cda8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ad9147cda8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d9147cda8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d9147cda8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d9147cda8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ad9147cda8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d9147cda8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ad9147cda8_0_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d9147cda8_0_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d9147cda8_0_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d9147cda8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g2ad9147cda8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g2ad9147cda8_0_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d9147cda8_0_10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g2ad9147cda8_0_10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d9147cda8_0_1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g2ad9147cda8_0_1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d9147cda8_0_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2ad9147cda8_0_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d9147cda8_0_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g2ad9147cda8_0_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d9147cda8_0_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2ad9147cda8_0_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d9147cda8_0_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ad9147cda8_0_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d9147cda8_0_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2ad9147cda8_0_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d9147cda8_0_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2ad9147cda8_0_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d9147cda8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ad9147cda8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ad9147cda8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y.act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gy-1Z2Sa-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37e63b1493_0_0"/>
          <p:cNvSpPr txBox="1">
            <a:spLocks noGrp="1"/>
          </p:cNvSpPr>
          <p:nvPr>
            <p:ph type="title"/>
          </p:nvPr>
        </p:nvSpPr>
        <p:spPr>
          <a:xfrm>
            <a:off x="311700" y="229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Reading Score Chart</a:t>
            </a:r>
            <a:endParaRPr/>
          </a:p>
        </p:txBody>
      </p:sp>
      <p:graphicFrame>
        <p:nvGraphicFramePr>
          <p:cNvPr id="169" name="Google Shape;169;g237e63b1493_0_0"/>
          <p:cNvGraphicFramePr/>
          <p:nvPr/>
        </p:nvGraphicFramePr>
        <p:xfrm>
          <a:off x="216875" y="802225"/>
          <a:ext cx="1944225" cy="41754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4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Reading Score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6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6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4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2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6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3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7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4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9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5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10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6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11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7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12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8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70" name="Google Shape;170;g237e63b1493_0_0"/>
          <p:cNvGraphicFramePr/>
          <p:nvPr/>
        </p:nvGraphicFramePr>
        <p:xfrm>
          <a:off x="2333204" y="802225"/>
          <a:ext cx="1900125" cy="41754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5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Reading Score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6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6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13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10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14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11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15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13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16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15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17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16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18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17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19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18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25772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20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19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83004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21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21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723839"/>
                  </a:ext>
                </a:extLst>
              </a:tr>
            </a:tbl>
          </a:graphicData>
        </a:graphic>
      </p:graphicFrame>
      <p:graphicFrame>
        <p:nvGraphicFramePr>
          <p:cNvPr id="171" name="Google Shape;171;g237e63b1493_0_0"/>
          <p:cNvGraphicFramePr/>
          <p:nvPr/>
        </p:nvGraphicFramePr>
        <p:xfrm>
          <a:off x="4405433" y="802225"/>
          <a:ext cx="1895125" cy="41754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3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Reading Score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6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6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22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22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23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24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25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25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26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26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27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27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85495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28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28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71311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29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29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172546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31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30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591393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32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31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330062"/>
                  </a:ext>
                </a:extLst>
              </a:tr>
            </a:tbl>
          </a:graphicData>
        </a:graphic>
      </p:graphicFrame>
      <p:graphicFrame>
        <p:nvGraphicFramePr>
          <p:cNvPr id="172" name="Google Shape;172;g237e63b1493_0_0"/>
          <p:cNvGraphicFramePr/>
          <p:nvPr/>
        </p:nvGraphicFramePr>
        <p:xfrm>
          <a:off x="6472663" y="802225"/>
          <a:ext cx="1863525" cy="21944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3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Reading Score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6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6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33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32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35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34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572187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36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35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60379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36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36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93984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8a276ee2ad_1_10"/>
          <p:cNvSpPr txBox="1">
            <a:spLocks noGrp="1"/>
          </p:cNvSpPr>
          <p:nvPr>
            <p:ph type="title"/>
          </p:nvPr>
        </p:nvSpPr>
        <p:spPr>
          <a:xfrm>
            <a:off x="311700" y="229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Reading Score Prediction Chart</a:t>
            </a:r>
            <a:endParaRPr/>
          </a:p>
        </p:txBody>
      </p:sp>
      <p:graphicFrame>
        <p:nvGraphicFramePr>
          <p:cNvPr id="189" name="Google Shape;189;g28a276ee2ad_1_10"/>
          <p:cNvGraphicFramePr/>
          <p:nvPr>
            <p:extLst>
              <p:ext uri="{D42A27DB-BD31-4B8C-83A1-F6EECF244321}">
                <p14:modId xmlns:p14="http://schemas.microsoft.com/office/powerpoint/2010/main" val="2792231456"/>
              </p:ext>
            </p:extLst>
          </p:nvPr>
        </p:nvGraphicFramePr>
        <p:xfrm>
          <a:off x="3944250" y="1023488"/>
          <a:ext cx="2435650" cy="3078300"/>
        </p:xfrm>
        <a:graphic>
          <a:graphicData uri="http://schemas.openxmlformats.org/drawingml/2006/table">
            <a:tbl>
              <a:tblPr>
                <a:noFill/>
                <a:tableStyleId>{031F9E9F-AC2C-45A4-9B82-85804E6E51EA}</a:tableStyleId>
              </a:tblPr>
              <a:tblGrid>
                <a:gridCol w="121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Correct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6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Predicted Score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6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0" name="Google Shape;190;g28a276ee2ad_1_10"/>
          <p:cNvGraphicFramePr/>
          <p:nvPr>
            <p:extLst>
              <p:ext uri="{D42A27DB-BD31-4B8C-83A1-F6EECF244321}">
                <p14:modId xmlns:p14="http://schemas.microsoft.com/office/powerpoint/2010/main" val="133383420"/>
              </p:ext>
            </p:extLst>
          </p:nvPr>
        </p:nvGraphicFramePr>
        <p:xfrm>
          <a:off x="6558375" y="1023500"/>
          <a:ext cx="2435650" cy="2621130"/>
        </p:xfrm>
        <a:graphic>
          <a:graphicData uri="http://schemas.openxmlformats.org/drawingml/2006/table">
            <a:tbl>
              <a:tblPr>
                <a:noFill/>
                <a:tableStyleId>{031F9E9F-AC2C-45A4-9B82-85804E6E51EA}</a:tableStyleId>
              </a:tblPr>
              <a:tblGrid>
                <a:gridCol w="118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Correct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6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Predicted Score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6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1" name="Google Shape;191;g28a276ee2ad_1_10"/>
          <p:cNvSpPr txBox="1"/>
          <p:nvPr/>
        </p:nvSpPr>
        <p:spPr>
          <a:xfrm>
            <a:off x="466275" y="1001600"/>
            <a:ext cx="3365100" cy="29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Based on how many questions you usually get correct, what should you hope to get on the real ACT reading test? </a:t>
            </a:r>
            <a:endParaRPr sz="2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8b2eaa3078_0_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My ACT Website </a:t>
            </a:r>
            <a:endParaRPr/>
          </a:p>
        </p:txBody>
      </p:sp>
      <p:sp>
        <p:nvSpPr>
          <p:cNvPr id="197" name="Google Shape;197;g28b2eaa3078_0_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Although this is the last ACT reading test prep session, continue to prepare for the ACT.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Use the question of the day on </a:t>
            </a:r>
            <a:r>
              <a:rPr lang="en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my.act.org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ad9147cda8_0_123"/>
          <p:cNvSpPr txBox="1">
            <a:spLocks noGrp="1"/>
          </p:cNvSpPr>
          <p:nvPr>
            <p:ph type="ctrTitle"/>
          </p:nvPr>
        </p:nvSpPr>
        <p:spPr>
          <a:xfrm>
            <a:off x="311708" y="17712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Powered Up!</a:t>
            </a:r>
            <a:endParaRPr/>
          </a:p>
        </p:txBody>
      </p:sp>
      <p:pic>
        <p:nvPicPr>
          <p:cNvPr id="203" name="Google Shape;203;g2ad9147cda8_0_123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1313" y="79875"/>
            <a:ext cx="2221376" cy="3061626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d9147cda8_0_1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Up: Reading ACT Prep, Week 10</a:t>
            </a:r>
            <a:endParaRPr/>
          </a:p>
        </p:txBody>
      </p:sp>
      <p:sp>
        <p:nvSpPr>
          <p:cNvPr id="127" name="Google Shape;127;g2ad9147cda8_0_1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/>
              <a:t>Putting Strategies Into Practice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d9147cda8_0_1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33" name="Google Shape;133;g2ad9147cda8_0_1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Evaluate ACT reading knowledge.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Apply ACT reading knowledge.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8fd05febf_0_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Justified True or False</a:t>
            </a:r>
            <a:endParaRPr/>
          </a:p>
        </p:txBody>
      </p:sp>
      <p:sp>
        <p:nvSpPr>
          <p:cNvPr id="145" name="Google Shape;145;g288fd05febf_0_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150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It is better to leave answers blank than to guess.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Knowing the type of reading passage can </a:t>
            </a:r>
            <a:r>
              <a:rPr lang="en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help</a:t>
            </a:r>
            <a:r>
              <a:rPr lang="en"/>
              <a:t> infer which types of questions will be asked.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To avoid taking a remedial English class in college, a score of 19 is required on the ACT reading section.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There are 40 minutes and 35 questions on the ACT reading test. </a:t>
            </a:r>
            <a:endParaRPr/>
          </a:p>
        </p:txBody>
      </p:sp>
      <p:pic>
        <p:nvPicPr>
          <p:cNvPr id="146" name="Google Shape;146;g288fd05febf_0_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7607" y="279323"/>
            <a:ext cx="1529100" cy="134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b7d6e1bce_0_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Justified True or False</a:t>
            </a:r>
            <a:endParaRPr/>
          </a:p>
        </p:txBody>
      </p:sp>
      <p:sp>
        <p:nvSpPr>
          <p:cNvPr id="152" name="Google Shape;152;g28b7d6e1bce_0_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7150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b="1">
                <a:solidFill>
                  <a:srgbClr val="F7B617"/>
                </a:solidFill>
              </a:rPr>
              <a:t>False:</a:t>
            </a:r>
            <a:r>
              <a:rPr lang="en"/>
              <a:t> By guessing, there is a 25% chance of guessing the correct answer.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b="1">
                <a:solidFill>
                  <a:srgbClr val="F7B617"/>
                </a:solidFill>
              </a:rPr>
              <a:t>True:</a:t>
            </a:r>
            <a:r>
              <a:rPr lang="en"/>
              <a:t> There are four types of passages. Looking at the type before reading can help with anticipating questions.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b="1">
                <a:solidFill>
                  <a:srgbClr val="F7B617"/>
                </a:solidFill>
              </a:rPr>
              <a:t>True:</a:t>
            </a:r>
            <a:r>
              <a:rPr lang="en"/>
              <a:t> A sub-score of 19 on each ACT section test is required to avoid remedial college classes.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b="1">
                <a:solidFill>
                  <a:srgbClr val="F7B617"/>
                </a:solidFill>
              </a:rPr>
              <a:t>False:</a:t>
            </a:r>
            <a:r>
              <a:rPr lang="en"/>
              <a:t> There are 35 minutes and 40 questions on the ACT reading test. </a:t>
            </a:r>
            <a:endParaRPr/>
          </a:p>
        </p:txBody>
      </p:sp>
      <p:pic>
        <p:nvPicPr>
          <p:cNvPr id="153" name="Google Shape;153;g28b7d6e1bce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2500" y="1170125"/>
            <a:ext cx="1529100" cy="134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b7d6e1bce_0_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Clara Luper: Reading Passage </a:t>
            </a:r>
            <a:endParaRPr/>
          </a:p>
        </p:txBody>
      </p:sp>
      <p:sp>
        <p:nvSpPr>
          <p:cNvPr id="159" name="Google Shape;159;g28b7d6e1bce_0_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Read the passage and answer the questions in ten minutes.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Aim for four minutes to read and six minutes to answer the questions. </a:t>
            </a:r>
            <a:endParaRPr dirty="0"/>
          </a:p>
        </p:txBody>
      </p:sp>
      <p:sp>
        <p:nvSpPr>
          <p:cNvPr id="161" name="Google Shape;161;g28b7d6e1bce_0_11"/>
          <p:cNvSpPr txBox="1">
            <a:spLocks noGrp="1"/>
          </p:cNvSpPr>
          <p:nvPr>
            <p:ph type="body" idx="1"/>
          </p:nvPr>
        </p:nvSpPr>
        <p:spPr>
          <a:xfrm>
            <a:off x="0" y="4570675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None/>
            </a:pPr>
            <a:r>
              <a:rPr lang="en" u="sng" dirty="0">
                <a:solidFill>
                  <a:srgbClr val="F7B61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10-Minute Timer</a:t>
            </a:r>
            <a:endParaRPr dirty="0">
              <a:solidFill>
                <a:srgbClr val="F7B617"/>
              </a:solidFill>
            </a:endParaRPr>
          </a:p>
        </p:txBody>
      </p:sp>
      <p:pic>
        <p:nvPicPr>
          <p:cNvPr id="3" name="Picture 2" descr="A logo with numbers and a circle&#10;&#10;AI-generated content may be incorrect.">
            <a:extLst>
              <a:ext uri="{FF2B5EF4-FFF2-40B4-BE49-F238E27FC236}">
                <a16:creationId xmlns:a16="http://schemas.microsoft.com/office/drawing/2014/main" id="{35B906E4-7D6E-AF18-2E01-4AF5C1139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301" y="3061812"/>
            <a:ext cx="3037398" cy="14272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fbe61a707_0_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Clara Luper: Answers</a:t>
            </a:r>
            <a:endParaRPr/>
          </a:p>
        </p:txBody>
      </p:sp>
      <p:sp>
        <p:nvSpPr>
          <p:cNvPr id="167" name="Google Shape;167;g24fbe61a707_0_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317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B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G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A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E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C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68" name="Google Shape;168;g24fbe61a707_0_1"/>
          <p:cNvSpPr txBox="1">
            <a:spLocks noGrp="1"/>
          </p:cNvSpPr>
          <p:nvPr>
            <p:ph type="body" idx="1"/>
          </p:nvPr>
        </p:nvSpPr>
        <p:spPr>
          <a:xfrm>
            <a:off x="1947775" y="1152475"/>
            <a:ext cx="5681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" dirty="0"/>
              <a:t>G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" dirty="0"/>
              <a:t>C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" dirty="0"/>
              <a:t>F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" dirty="0"/>
              <a:t>C</a:t>
            </a:r>
            <a:endParaRPr dirty="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8f87643f4_0_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Clara Luper: Responses</a:t>
            </a:r>
            <a:endParaRPr/>
          </a:p>
        </p:txBody>
      </p:sp>
      <p:sp>
        <p:nvSpPr>
          <p:cNvPr id="174" name="Google Shape;174;g288f87643f4_0_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94879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Review each question and the response chosen.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Talk with a partner about the strategies used to answer each question.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Discuss how any strategies used can help on the actual ACT.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520</Words>
  <Application>Microsoft Macintosh PowerPoint</Application>
  <PresentationFormat>On-screen Show (16:9)</PresentationFormat>
  <Paragraphs>137</Paragraphs>
  <Slides>13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ACT Math</vt:lpstr>
      <vt:lpstr>PowerPoint Presentation</vt:lpstr>
      <vt:lpstr>Power Up: Reading ACT Prep, Week 10</vt:lpstr>
      <vt:lpstr>Essential Question</vt:lpstr>
      <vt:lpstr>Learning Objectives</vt:lpstr>
      <vt:lpstr>Justified True or False</vt:lpstr>
      <vt:lpstr>Justified True or False</vt:lpstr>
      <vt:lpstr>Clara Luper: Reading Passage </vt:lpstr>
      <vt:lpstr>Clara Luper: Answers</vt:lpstr>
      <vt:lpstr>Clara Luper: Responses</vt:lpstr>
      <vt:lpstr>Reading Score Chart</vt:lpstr>
      <vt:lpstr>Reading Score Prediction Chart</vt:lpstr>
      <vt:lpstr>My ACT Website </vt:lpstr>
      <vt:lpstr>You Powered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Halstied, Laura E.</dc:creator>
  <cp:lastModifiedBy>Moharram, Jehanne</cp:lastModifiedBy>
  <cp:revision>2</cp:revision>
  <dcterms:modified xsi:type="dcterms:W3CDTF">2025-04-24T18:49:52Z</dcterms:modified>
</cp:coreProperties>
</file>