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2" roundtripDataSignature="AMtx7miOKLlMVK7Ezl4a9W6Ysch7TprlF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C335C3-E643-5DEA-6693-B975FF9233FA}" v="35" dt="2025-04-24T14:00:24.9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9" d="100"/>
          <a:sy n="119" d="100"/>
        </p:scale>
        <p:origin x="92" y="13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customschemas.google.com/relationships/presentationmetadata" Target="meta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oss, Keiana C." userId="S::keianacross@ou.edu::adf42731-8601-46de-9d3f-ee577a4fdeae" providerId="AD" clId="Web-{6BC335C3-E643-5DEA-6693-B975FF9233FA}"/>
    <pc:docChg chg="modSld">
      <pc:chgData name="Cross, Keiana C." userId="S::keianacross@ou.edu::adf42731-8601-46de-9d3f-ee577a4fdeae" providerId="AD" clId="Web-{6BC335C3-E643-5DEA-6693-B975FF9233FA}" dt="2025-04-24T14:00:24.931" v="29" actId="1076"/>
      <pc:docMkLst>
        <pc:docMk/>
      </pc:docMkLst>
      <pc:sldChg chg="addSp delSp modSp">
        <pc:chgData name="Cross, Keiana C." userId="S::keianacross@ou.edu::adf42731-8601-46de-9d3f-ee577a4fdeae" providerId="AD" clId="Web-{6BC335C3-E643-5DEA-6693-B975FF9233FA}" dt="2025-04-24T13:58:12.625" v="10" actId="1076"/>
        <pc:sldMkLst>
          <pc:docMk/>
          <pc:sldMk cId="0" sldId="260"/>
        </pc:sldMkLst>
        <pc:spChg chg="mod">
          <ac:chgData name="Cross, Keiana C." userId="S::keianacross@ou.edu::adf42731-8601-46de-9d3f-ee577a4fdeae" providerId="AD" clId="Web-{6BC335C3-E643-5DEA-6693-B975FF9233FA}" dt="2025-04-24T13:57:44.388" v="7" actId="14100"/>
          <ac:spMkLst>
            <pc:docMk/>
            <pc:sldMk cId="0" sldId="260"/>
            <ac:spMk id="142" creationId="{00000000-0000-0000-0000-000000000000}"/>
          </ac:spMkLst>
        </pc:spChg>
        <pc:spChg chg="mod">
          <ac:chgData name="Cross, Keiana C." userId="S::keianacross@ou.edu::adf42731-8601-46de-9d3f-ee577a4fdeae" providerId="AD" clId="Web-{6BC335C3-E643-5DEA-6693-B975FF9233FA}" dt="2025-04-24T13:57:48.217" v="8" actId="1076"/>
          <ac:spMkLst>
            <pc:docMk/>
            <pc:sldMk cId="0" sldId="260"/>
            <ac:spMk id="144" creationId="{00000000-0000-0000-0000-000000000000}"/>
          </ac:spMkLst>
        </pc:spChg>
        <pc:picChg chg="add mod">
          <ac:chgData name="Cross, Keiana C." userId="S::keianacross@ou.edu::adf42731-8601-46de-9d3f-ee577a4fdeae" providerId="AD" clId="Web-{6BC335C3-E643-5DEA-6693-B975FF9233FA}" dt="2025-04-24T13:58:12.625" v="10" actId="1076"/>
          <ac:picMkLst>
            <pc:docMk/>
            <pc:sldMk cId="0" sldId="260"/>
            <ac:picMk id="2" creationId="{1BEA6A36-3354-305B-2562-90844AF9714A}"/>
          </ac:picMkLst>
        </pc:picChg>
        <pc:picChg chg="del">
          <ac:chgData name="Cross, Keiana C." userId="S::keianacross@ou.edu::adf42731-8601-46de-9d3f-ee577a4fdeae" providerId="AD" clId="Web-{6BC335C3-E643-5DEA-6693-B975FF9233FA}" dt="2025-04-24T13:57:31.606" v="4"/>
          <ac:picMkLst>
            <pc:docMk/>
            <pc:sldMk cId="0" sldId="260"/>
            <ac:picMk id="143" creationId="{00000000-0000-0000-0000-000000000000}"/>
          </ac:picMkLst>
        </pc:picChg>
      </pc:sldChg>
      <pc:sldChg chg="addSp delSp modSp">
        <pc:chgData name="Cross, Keiana C." userId="S::keianacross@ou.edu::adf42731-8601-46de-9d3f-ee577a4fdeae" providerId="AD" clId="Web-{6BC335C3-E643-5DEA-6693-B975FF9233FA}" dt="2025-04-24T13:59:43.100" v="22" actId="1076"/>
        <pc:sldMkLst>
          <pc:docMk/>
          <pc:sldMk cId="0" sldId="261"/>
        </pc:sldMkLst>
        <pc:spChg chg="add ord">
          <ac:chgData name="Cross, Keiana C." userId="S::keianacross@ou.edu::adf42731-8601-46de-9d3f-ee577a4fdeae" providerId="AD" clId="Web-{6BC335C3-E643-5DEA-6693-B975FF9233FA}" dt="2025-04-24T13:59:18.114" v="20"/>
          <ac:spMkLst>
            <pc:docMk/>
            <pc:sldMk cId="0" sldId="261"/>
            <ac:spMk id="3" creationId="{99EE78D4-1F69-3F13-C182-C875634CDB50}"/>
          </ac:spMkLst>
        </pc:spChg>
        <pc:spChg chg="add">
          <ac:chgData name="Cross, Keiana C." userId="S::keianacross@ou.edu::adf42731-8601-46de-9d3f-ee577a4fdeae" providerId="AD" clId="Web-{6BC335C3-E643-5DEA-6693-B975FF9233FA}" dt="2025-04-24T13:58:30.391" v="16"/>
          <ac:spMkLst>
            <pc:docMk/>
            <pc:sldMk cId="0" sldId="261"/>
            <ac:spMk id="5" creationId="{E11C7C94-C244-99EE-5139-E942B4783023}"/>
          </ac:spMkLst>
        </pc:spChg>
        <pc:spChg chg="add">
          <ac:chgData name="Cross, Keiana C." userId="S::keianacross@ou.edu::adf42731-8601-46de-9d3f-ee577a4fdeae" providerId="AD" clId="Web-{6BC335C3-E643-5DEA-6693-B975FF9233FA}" dt="2025-04-24T13:58:30.407" v="17"/>
          <ac:spMkLst>
            <pc:docMk/>
            <pc:sldMk cId="0" sldId="261"/>
            <ac:spMk id="7" creationId="{70A7C843-555D-91A0-7581-51AED1D65680}"/>
          </ac:spMkLst>
        </pc:spChg>
        <pc:spChg chg="del">
          <ac:chgData name="Cross, Keiana C." userId="S::keianacross@ou.edu::adf42731-8601-46de-9d3f-ee577a4fdeae" providerId="AD" clId="Web-{6BC335C3-E643-5DEA-6693-B975FF9233FA}" dt="2025-04-24T13:58:42.861" v="19"/>
          <ac:spMkLst>
            <pc:docMk/>
            <pc:sldMk cId="0" sldId="261"/>
            <ac:spMk id="152" creationId="{00000000-0000-0000-0000-000000000000}"/>
          </ac:spMkLst>
        </pc:spChg>
        <pc:spChg chg="del">
          <ac:chgData name="Cross, Keiana C." userId="S::keianacross@ou.edu::adf42731-8601-46de-9d3f-ee577a4fdeae" providerId="AD" clId="Web-{6BC335C3-E643-5DEA-6693-B975FF9233FA}" dt="2025-04-24T13:58:28.923" v="14"/>
          <ac:spMkLst>
            <pc:docMk/>
            <pc:sldMk cId="0" sldId="261"/>
            <ac:spMk id="154" creationId="{00000000-0000-0000-0000-000000000000}"/>
          </ac:spMkLst>
        </pc:spChg>
        <pc:spChg chg="del mod">
          <ac:chgData name="Cross, Keiana C." userId="S::keianacross@ou.edu::adf42731-8601-46de-9d3f-ee577a4fdeae" providerId="AD" clId="Web-{6BC335C3-E643-5DEA-6693-B975FF9233FA}" dt="2025-04-24T13:58:26.079" v="12"/>
          <ac:spMkLst>
            <pc:docMk/>
            <pc:sldMk cId="0" sldId="261"/>
            <ac:spMk id="155" creationId="{00000000-0000-0000-0000-000000000000}"/>
          </ac:spMkLst>
        </pc:spChg>
        <pc:spChg chg="mod">
          <ac:chgData name="Cross, Keiana C." userId="S::keianacross@ou.edu::adf42731-8601-46de-9d3f-ee577a4fdeae" providerId="AD" clId="Web-{6BC335C3-E643-5DEA-6693-B975FF9233FA}" dt="2025-04-24T13:59:43.100" v="22" actId="1076"/>
          <ac:spMkLst>
            <pc:docMk/>
            <pc:sldMk cId="0" sldId="261"/>
            <ac:spMk id="156" creationId="{00000000-0000-0000-0000-000000000000}"/>
          </ac:spMkLst>
        </pc:spChg>
        <pc:picChg chg="add">
          <ac:chgData name="Cross, Keiana C." userId="S::keianacross@ou.edu::adf42731-8601-46de-9d3f-ee577a4fdeae" providerId="AD" clId="Web-{6BC335C3-E643-5DEA-6693-B975FF9233FA}" dt="2025-04-24T13:58:30.485" v="18"/>
          <ac:picMkLst>
            <pc:docMk/>
            <pc:sldMk cId="0" sldId="261"/>
            <ac:picMk id="9" creationId="{2A842330-0422-02F3-2BB5-6B38069387F2}"/>
          </ac:picMkLst>
        </pc:picChg>
        <pc:picChg chg="del">
          <ac:chgData name="Cross, Keiana C." userId="S::keianacross@ou.edu::adf42731-8601-46de-9d3f-ee577a4fdeae" providerId="AD" clId="Web-{6BC335C3-E643-5DEA-6693-B975FF9233FA}" dt="2025-04-24T13:58:27.063" v="13"/>
          <ac:picMkLst>
            <pc:docMk/>
            <pc:sldMk cId="0" sldId="261"/>
            <ac:picMk id="153" creationId="{00000000-0000-0000-0000-000000000000}"/>
          </ac:picMkLst>
        </pc:picChg>
      </pc:sldChg>
      <pc:sldChg chg="addSp delSp modSp">
        <pc:chgData name="Cross, Keiana C." userId="S::keianacross@ou.edu::adf42731-8601-46de-9d3f-ee577a4fdeae" providerId="AD" clId="Web-{6BC335C3-E643-5DEA-6693-B975FF9233FA}" dt="2025-04-24T14:00:24.931" v="29" actId="1076"/>
        <pc:sldMkLst>
          <pc:docMk/>
          <pc:sldMk cId="0" sldId="262"/>
        </pc:sldMkLst>
        <pc:grpChg chg="add del">
          <ac:chgData name="Cross, Keiana C." userId="S::keianacross@ou.edu::adf42731-8601-46de-9d3f-ee577a4fdeae" providerId="AD" clId="Web-{6BC335C3-E643-5DEA-6693-B975FF9233FA}" dt="2025-04-24T14:00:03.992" v="24"/>
          <ac:grpSpMkLst>
            <pc:docMk/>
            <pc:sldMk cId="0" sldId="262"/>
            <ac:grpSpMk id="164" creationId="{00000000-0000-0000-0000-000000000000}"/>
          </ac:grpSpMkLst>
        </pc:grpChg>
        <pc:picChg chg="add mod">
          <ac:chgData name="Cross, Keiana C." userId="S::keianacross@ou.edu::adf42731-8601-46de-9d3f-ee577a4fdeae" providerId="AD" clId="Web-{6BC335C3-E643-5DEA-6693-B975FF9233FA}" dt="2025-04-24T14:00:24.931" v="29" actId="1076"/>
          <ac:picMkLst>
            <pc:docMk/>
            <pc:sldMk cId="0" sldId="262"/>
            <ac:picMk id="3" creationId="{984455D3-8E8B-813D-002E-8A1E9B00C45E}"/>
          </ac:picMkLst>
        </pc:picChg>
        <pc:picChg chg="del">
          <ac:chgData name="Cross, Keiana C." userId="S::keianacross@ou.edu::adf42731-8601-46de-9d3f-ee577a4fdeae" providerId="AD" clId="Web-{6BC335C3-E643-5DEA-6693-B975FF9233FA}" dt="2025-04-24T14:00:06.961" v="25"/>
          <ac:picMkLst>
            <pc:docMk/>
            <pc:sldMk cId="0" sldId="262"/>
            <ac:picMk id="166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Google Shape;21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adf99e9980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2adf99e9980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adf99e9980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adf99e9980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adf99e9980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adf99e9980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adf99e9980_0_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9">
  <p:cSld name="CUSTOM_6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2adf99e9980_0_3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g2adf99e9980_0_3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10">
  <p:cSld name="CUSTOM_6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2adf99e9980_0_3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g2adf99e9980_0_3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1">
  <p:cSld name="CUSTOM_6_3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2adf99e9980_0_3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g2adf99e9980_0_3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2">
  <p:cSld name="CUSTOM_6_3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2adf99e9980_0_3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g2adf99e9980_0_3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3">
  <p:cSld name="CUSTOM_6_3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2adf99e9980_0_4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g2adf99e9980_0_4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4">
  <p:cSld name="CUSTOM_6_3_2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adf99e9980_0_4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g2adf99e9980_0_4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5">
  <p:cSld name="CUSTOM_6_3_2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adf99e9980_0_4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g2adf99e9980_0_4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6">
  <p:cSld name="CUSTOM_6_3_2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adf99e9980_0_5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g2adf99e9980_0_5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7">
  <p:cSld name="CUSTOM_6_3_2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adf99e9980_0_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g2adf99e9980_0_5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8">
  <p:cSld name="CUSTOM_6_3_2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adf99e9980_0_5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g2adf99e9980_0_5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1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2adf99e9980_0_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g2adf99e9980_0_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9">
  <p:cSld name="CUSTOM_6_3_2_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adf99e9980_0_6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g2adf99e9980_0_6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10">
  <p:cSld name="CUSTOM_6_3_2_7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adf99e9980_0_6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g2adf99e9980_0_6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adf99e9980_0_6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73" name="Google Shape;73;g2adf99e9980_0_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04900" y="4311359"/>
            <a:ext cx="478875" cy="762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adf99e9980_0_6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g2adf99e9980_0_6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7" name="Google Shape;77;g2adf99e9980_0_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04900" y="4311359"/>
            <a:ext cx="478875" cy="762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adf99e9980_0_7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g2adf99e9980_0_7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g2adf99e9980_0_7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g2adf99e9980_0_7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3" name="Google Shape;83;g2adf99e9980_0_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04900" y="4311359"/>
            <a:ext cx="478875" cy="762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adf99e9980_0_7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g2adf99e9980_0_7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7" name="Google Shape;87;g2adf99e9980_0_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04900" y="4311359"/>
            <a:ext cx="478875" cy="762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adf99e9980_0_8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80019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g2adf99e9980_0_8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83472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g2adf99e9980_0_8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2" name="Google Shape;92;g2adf99e9980_0_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04900" y="4311359"/>
            <a:ext cx="478875" cy="762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adf99e9980_0_8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5" name="Google Shape;95;g2adf99e9980_0_8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6" name="Google Shape;96;g2adf99e9980_0_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04900" y="4311359"/>
            <a:ext cx="478875" cy="762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adf99e9980_0_9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2adf99e9980_0_92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g2adf99e9980_0_92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g2adf99e9980_0_92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g2adf99e9980_0_9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3" name="Google Shape;103;g2adf99e9980_0_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04900" y="4311359"/>
            <a:ext cx="478875" cy="762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adf99e9980_0_9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6" name="Google Shape;106;g2adf99e9980_0_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04900" y="4311359"/>
            <a:ext cx="478875" cy="762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2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2adf99e9980_0_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g2adf99e9980_0_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3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adf99e9980_0_10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9" name="Google Shape;109;g2adf99e9980_0_10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0" name="Google Shape;110;g2adf99e9980_0_10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">
  <p:cSld name="CUSTOM_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adf99e9980_0_10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Char char="●"/>
              <a:defRPr sz="5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Char char="○"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Char char="■"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Char char="●"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Char char="○"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Char char="■"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Char char="●"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Char char="○"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Char char="■"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Google Shape;113;g2adf99e9980_0_10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3">
  <p:cSld name="CUSTOM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2adf99e9980_0_1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g2adf99e9980_0_1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4">
  <p:cSld name="CUSTOM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2adf99e9980_0_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g2adf99e9980_0_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5">
  <p:cSld name="CUSTOM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2adf99e9980_0_1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g2adf99e9980_0_1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6">
  <p:cSld name="CUSTOM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2adf99e9980_0_2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g2adf99e9980_0_2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7">
  <p:cSld name="CUSTOM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2adf99e9980_0_2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g2adf99e9980_0_2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8">
  <p:cSld name="CUSTOM_6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2adf99e9980_0_2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g2adf99e9980_0_2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3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2adf99e9980_0_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g2adf99e9980_0_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g2adf99e9980_0_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Question 2</a:t>
            </a:r>
            <a:endParaRPr/>
          </a:p>
        </p:txBody>
      </p:sp>
      <p:sp>
        <p:nvSpPr>
          <p:cNvPr id="188" name="Google Shape;188;p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278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How many members in the Fugate family tree had the recessive mm trait?</a:t>
            </a:r>
            <a:endParaRPr dirty="0"/>
          </a:p>
          <a:p>
            <a:pPr marL="5143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lphaUcParenR"/>
            </a:pPr>
            <a:r>
              <a:rPr lang="en" dirty="0"/>
              <a:t>11 </a:t>
            </a:r>
            <a:endParaRPr dirty="0"/>
          </a:p>
          <a:p>
            <a:pPr marL="5143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lphaUcParenR"/>
            </a:pPr>
            <a:r>
              <a:rPr lang="en" dirty="0"/>
              <a:t>13</a:t>
            </a:r>
            <a:endParaRPr dirty="0"/>
          </a:p>
          <a:p>
            <a:pPr marL="5143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lphaUcParenR"/>
            </a:pPr>
            <a:r>
              <a:rPr lang="en" dirty="0"/>
              <a:t>7</a:t>
            </a:r>
            <a:endParaRPr dirty="0"/>
          </a:p>
          <a:p>
            <a:pPr marL="5143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lphaUcParenR"/>
            </a:pPr>
            <a:r>
              <a:rPr lang="en" dirty="0"/>
              <a:t>24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Question 2</a:t>
            </a:r>
            <a:endParaRPr/>
          </a:p>
        </p:txBody>
      </p:sp>
      <p:sp>
        <p:nvSpPr>
          <p:cNvPr id="194" name="Google Shape;194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278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How many members in the Fugate family tree had the recessive mm trait?</a:t>
            </a:r>
            <a:endParaRPr dirty="0"/>
          </a:p>
          <a:p>
            <a:pPr marL="5143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lphaUcParenR"/>
            </a:pPr>
            <a:r>
              <a:rPr lang="en" dirty="0"/>
              <a:t>11 </a:t>
            </a:r>
            <a:endParaRPr dirty="0"/>
          </a:p>
          <a:p>
            <a:pPr marL="5143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lphaUcParenR"/>
            </a:pPr>
            <a:r>
              <a:rPr lang="en" dirty="0"/>
              <a:t>13</a:t>
            </a:r>
            <a:endParaRPr dirty="0"/>
          </a:p>
          <a:p>
            <a:pPr marL="5143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lphaUcParenR"/>
            </a:pPr>
            <a:r>
              <a:rPr lang="en" dirty="0"/>
              <a:t>7</a:t>
            </a:r>
            <a:endParaRPr dirty="0"/>
          </a:p>
          <a:p>
            <a:pPr marL="5143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lphaUcParenR"/>
            </a:pPr>
            <a:r>
              <a:rPr lang="en" dirty="0"/>
              <a:t>24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pic>
        <p:nvPicPr>
          <p:cNvPr id="195" name="Google Shape;19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363103" y="2035181"/>
            <a:ext cx="642800" cy="39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Question 3</a:t>
            </a:r>
            <a:endParaRPr/>
          </a:p>
        </p:txBody>
      </p:sp>
      <p:sp>
        <p:nvSpPr>
          <p:cNvPr id="201" name="Google Shape;201;p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278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The largest average leaf area in Georgia using fertilization was larger than the average leaf area in Florida for which treatment type?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lphaUcParenR"/>
            </a:pPr>
            <a:r>
              <a:rPr lang="en"/>
              <a:t>Control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lphaUcParenR"/>
            </a:pPr>
            <a:r>
              <a:rPr lang="en"/>
              <a:t>Reduction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lphaUcParenR"/>
            </a:pPr>
            <a:r>
              <a:rPr lang="en"/>
              <a:t>Fertilization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lphaUcParenR"/>
            </a:pPr>
            <a:r>
              <a:rPr lang="en"/>
              <a:t>FR combined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Question 3</a:t>
            </a:r>
            <a:endParaRPr/>
          </a:p>
        </p:txBody>
      </p:sp>
      <p:sp>
        <p:nvSpPr>
          <p:cNvPr id="207" name="Google Shape;207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278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The largest average leaf area in Georgia using fertilization was larger than the average leaf area in Florida for which treatment type?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lphaUcParenR"/>
            </a:pPr>
            <a:r>
              <a:rPr lang="en"/>
              <a:t>Control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lphaUcParenR"/>
            </a:pPr>
            <a:r>
              <a:rPr lang="en"/>
              <a:t>Reduction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lphaUcParenR"/>
            </a:pPr>
            <a:r>
              <a:rPr lang="en"/>
              <a:t>Fertilization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lphaUcParenR"/>
            </a:pPr>
            <a:r>
              <a:rPr lang="en"/>
              <a:t>FR combined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  <p:pic>
        <p:nvPicPr>
          <p:cNvPr id="208" name="Google Shape;20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2317250" y="2878025"/>
            <a:ext cx="642800" cy="39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Anchor Chart</a:t>
            </a:r>
            <a:endParaRPr/>
          </a:p>
        </p:txBody>
      </p:sp>
      <p:sp>
        <p:nvSpPr>
          <p:cNvPr id="214" name="Google Shape;214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Have you discovered any new strategies for the science test?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  <p:pic>
        <p:nvPicPr>
          <p:cNvPr id="215" name="Google Shape;21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682642">
            <a:off x="3835028" y="2498580"/>
            <a:ext cx="1594994" cy="1586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Exit Ticket: Create a Graph</a:t>
            </a:r>
            <a:endParaRPr/>
          </a:p>
        </p:txBody>
      </p:sp>
      <p:sp>
        <p:nvSpPr>
          <p:cNvPr id="221" name="Google Shape;221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Sketch a graph showing the following data: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As the average low temperature for a location increases, the average accumulated snowfall for that area decreases.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Include a title, trend line, and x- and y-axis.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adf99e9980_0_124"/>
          <p:cNvSpPr txBox="1"/>
          <p:nvPr/>
        </p:nvSpPr>
        <p:spPr>
          <a:xfrm>
            <a:off x="2863899" y="2195100"/>
            <a:ext cx="5366700" cy="7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lang="en" sz="5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You Powered Up!</a:t>
            </a:r>
            <a:endParaRPr sz="50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7" name="Google Shape;227;g2adf99e9980_0_124" descr="A pixelated video game character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8010" y="484381"/>
            <a:ext cx="2439378" cy="3362094"/>
          </a:xfrm>
          <a:prstGeom prst="rect">
            <a:avLst/>
          </a:prstGeom>
          <a:noFill/>
          <a:ln>
            <a:noFill/>
          </a:ln>
          <a:effectLst>
            <a:outerShdw blurRad="76200" sy="23000" kx="1200090" algn="br" rotWithShape="0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adf99e9980_0_10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Power UP: Science ACT Prep, Week 3</a:t>
            </a:r>
            <a:endParaRPr/>
          </a:p>
        </p:txBody>
      </p:sp>
      <p:sp>
        <p:nvSpPr>
          <p:cNvPr id="123" name="Google Shape;123;g2adf99e9980_0_10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Tables, Figures, and Graphs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adf99e9980_0_1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Essential Question</a:t>
            </a:r>
            <a:endParaRPr/>
          </a:p>
        </p:txBody>
      </p:sp>
      <p:sp>
        <p:nvSpPr>
          <p:cNvPr id="129" name="Google Shape;129;g2adf99e9980_0_1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can I increase my ACT score?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3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Learning Objectives</a:t>
            </a:r>
            <a:endParaRPr sz="3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4"/>
          <p:cNvSpPr txBox="1"/>
          <p:nvPr/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Calibri"/>
              <a:buChar char="●"/>
            </a:pPr>
            <a:r>
              <a:rPr lang="en" sz="2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Understand the pacing of the science test</a:t>
            </a:r>
            <a:endParaRPr sz="2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Calibri"/>
              <a:buChar char="●"/>
            </a:pPr>
            <a:r>
              <a:rPr lang="en" sz="2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Analyze components of figures, tables and graphs to understand what information they convey</a:t>
            </a:r>
            <a:endParaRPr sz="2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Graph Data</a:t>
            </a:r>
            <a:endParaRPr/>
          </a:p>
        </p:txBody>
      </p:sp>
      <p:sp>
        <p:nvSpPr>
          <p:cNvPr id="141" name="Google Shape;141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185900" cy="24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What clues do you see that could let us know what the data is showing?</a:t>
            </a:r>
            <a:endParaRPr/>
          </a:p>
        </p:txBody>
      </p:sp>
      <p:sp>
        <p:nvSpPr>
          <p:cNvPr id="142" name="Google Shape;142;p5"/>
          <p:cNvSpPr/>
          <p:nvPr/>
        </p:nvSpPr>
        <p:spPr>
          <a:xfrm>
            <a:off x="4454550" y="381157"/>
            <a:ext cx="3935100" cy="418764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5"/>
          <p:cNvSpPr txBox="1"/>
          <p:nvPr/>
        </p:nvSpPr>
        <p:spPr>
          <a:xfrm>
            <a:off x="5943933" y="4216385"/>
            <a:ext cx="1069500" cy="2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Minutes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5"/>
          <p:cNvSpPr txBox="1"/>
          <p:nvPr/>
        </p:nvSpPr>
        <p:spPr>
          <a:xfrm rot="-5400000">
            <a:off x="4089039" y="2334375"/>
            <a:ext cx="1069500" cy="2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Questions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A graph with a line&#10;&#10;AI-generated content may be incorrect.">
            <a:extLst>
              <a:ext uri="{FF2B5EF4-FFF2-40B4-BE49-F238E27FC236}">
                <a16:creationId xmlns:a16="http://schemas.microsoft.com/office/drawing/2014/main" id="{1BEA6A36-3354-305B-2562-90844AF97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6768" y="811790"/>
            <a:ext cx="3279525" cy="332509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Graph Data</a:t>
            </a:r>
            <a:endParaRPr/>
          </a:p>
        </p:txBody>
      </p:sp>
      <p:sp>
        <p:nvSpPr>
          <p:cNvPr id="151" name="Google Shape;151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0353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What is the maximum time?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What is the maximum number of questions?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How many questions should be answered by X minutes into the test?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How might the graph change if someone takes less time to finish?</a:t>
            </a:r>
            <a:endParaRPr sz="2400"/>
          </a:p>
        </p:txBody>
      </p:sp>
      <p:sp>
        <p:nvSpPr>
          <p:cNvPr id="3" name="Google Shape;142;p5">
            <a:extLst>
              <a:ext uri="{FF2B5EF4-FFF2-40B4-BE49-F238E27FC236}">
                <a16:creationId xmlns:a16="http://schemas.microsoft.com/office/drawing/2014/main" id="{99EE78D4-1F69-3F13-C182-C875634CDB50}"/>
              </a:ext>
            </a:extLst>
          </p:cNvPr>
          <p:cNvSpPr/>
          <p:nvPr/>
        </p:nvSpPr>
        <p:spPr>
          <a:xfrm>
            <a:off x="4454550" y="381157"/>
            <a:ext cx="3935100" cy="418764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6"/>
          <p:cNvSpPr txBox="1"/>
          <p:nvPr/>
        </p:nvSpPr>
        <p:spPr>
          <a:xfrm>
            <a:off x="4451257" y="446382"/>
            <a:ext cx="4035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659298"/>
                </a:solidFill>
                <a:latin typeface="Calibri"/>
                <a:ea typeface="Calibri"/>
                <a:cs typeface="Calibri"/>
                <a:sym typeface="Calibri"/>
              </a:rPr>
              <a:t>Science ACT Questions Answered</a:t>
            </a:r>
            <a:endParaRPr sz="1500" b="1" i="0" u="none" strike="noStrike" cap="none">
              <a:solidFill>
                <a:srgbClr val="65929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144;p5">
            <a:extLst>
              <a:ext uri="{FF2B5EF4-FFF2-40B4-BE49-F238E27FC236}">
                <a16:creationId xmlns:a16="http://schemas.microsoft.com/office/drawing/2014/main" id="{E11C7C94-C244-99EE-5139-E942B4783023}"/>
              </a:ext>
            </a:extLst>
          </p:cNvPr>
          <p:cNvSpPr txBox="1"/>
          <p:nvPr/>
        </p:nvSpPr>
        <p:spPr>
          <a:xfrm>
            <a:off x="5943933" y="4216385"/>
            <a:ext cx="1069500" cy="2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Minutes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45;p5">
            <a:extLst>
              <a:ext uri="{FF2B5EF4-FFF2-40B4-BE49-F238E27FC236}">
                <a16:creationId xmlns:a16="http://schemas.microsoft.com/office/drawing/2014/main" id="{70A7C843-555D-91A0-7581-51AED1D65680}"/>
              </a:ext>
            </a:extLst>
          </p:cNvPr>
          <p:cNvSpPr txBox="1"/>
          <p:nvPr/>
        </p:nvSpPr>
        <p:spPr>
          <a:xfrm rot="16200000">
            <a:off x="4089039" y="2334375"/>
            <a:ext cx="1069500" cy="2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Questions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Picture 8" descr="A graph with a line&#10;&#10;AI-generated content may be incorrect.">
            <a:extLst>
              <a:ext uri="{FF2B5EF4-FFF2-40B4-BE49-F238E27FC236}">
                <a16:creationId xmlns:a16="http://schemas.microsoft.com/office/drawing/2014/main" id="{2A842330-0422-02F3-2BB5-6B38069387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6768" y="811790"/>
            <a:ext cx="3279525" cy="332509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Categorical Highlighting</a:t>
            </a:r>
            <a:endParaRPr/>
          </a:p>
        </p:txBody>
      </p:sp>
      <p:sp>
        <p:nvSpPr>
          <p:cNvPr id="162" name="Google Shape;162;p7"/>
          <p:cNvSpPr txBox="1">
            <a:spLocks noGrp="1"/>
          </p:cNvSpPr>
          <p:nvPr>
            <p:ph type="body" idx="1"/>
          </p:nvPr>
        </p:nvSpPr>
        <p:spPr>
          <a:xfrm>
            <a:off x="311700" y="1381450"/>
            <a:ext cx="4408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2400"/>
              <a:t>For each table, graph, and figure, highlight the following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Titles in yellow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Legends in blue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Independent </a:t>
            </a:r>
            <a:endParaRPr sz="2400"/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2400"/>
              <a:t>variables in green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Dependent variables in pink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Circle any other key information</a:t>
            </a: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  <p:pic>
        <p:nvPicPr>
          <p:cNvPr id="163" name="Google Shape;16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10875" y="1885075"/>
            <a:ext cx="1299075" cy="12187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4" name="Google Shape;164;p7"/>
          <p:cNvGrpSpPr/>
          <p:nvPr/>
        </p:nvGrpSpPr>
        <p:grpSpPr>
          <a:xfrm>
            <a:off x="4860319" y="1105758"/>
            <a:ext cx="3512729" cy="3807698"/>
            <a:chOff x="4437650" y="194650"/>
            <a:chExt cx="4035300" cy="4374150"/>
          </a:xfrm>
        </p:grpSpPr>
        <p:sp>
          <p:nvSpPr>
            <p:cNvPr id="165" name="Google Shape;165;p7"/>
            <p:cNvSpPr/>
            <p:nvPr/>
          </p:nvSpPr>
          <p:spPr>
            <a:xfrm>
              <a:off x="4454550" y="218800"/>
              <a:ext cx="3935100" cy="4350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7"/>
            <p:cNvSpPr txBox="1"/>
            <p:nvPr/>
          </p:nvSpPr>
          <p:spPr>
            <a:xfrm>
              <a:off x="5937439" y="4313800"/>
              <a:ext cx="1069500" cy="20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400" b="0" i="0" u="none" strike="noStrike" cap="none" dirty="0">
                  <a:solidFill>
                    <a:srgbClr val="000000"/>
                  </a:solidFill>
                  <a:highlight>
                    <a:srgbClr val="D9EAD3"/>
                  </a:highlight>
                  <a:latin typeface="Calibri"/>
                  <a:ea typeface="Calibri"/>
                  <a:cs typeface="Calibri"/>
                  <a:sym typeface="Calibri"/>
                </a:rPr>
                <a:t> Minutes</a:t>
              </a:r>
              <a:r>
                <a:rPr lang="en" sz="1400" b="0" i="0" u="none" strike="noStrike" cap="none" dirty="0">
                  <a:solidFill>
                    <a:srgbClr val="EAD1DC"/>
                  </a:solidFill>
                  <a:highlight>
                    <a:srgbClr val="D9EAD3"/>
                  </a:highlight>
                  <a:latin typeface="Calibri"/>
                  <a:ea typeface="Calibri"/>
                  <a:cs typeface="Calibri"/>
                  <a:sym typeface="Calibri"/>
                </a:rPr>
                <a:t>.</a:t>
              </a:r>
              <a:r>
                <a:rPr lang="en" sz="1400" b="0" i="0" u="none" strike="noStrike" cap="none" dirty="0">
                  <a:solidFill>
                    <a:srgbClr val="000000"/>
                  </a:solidFill>
                  <a:highlight>
                    <a:srgbClr val="D9EAD3"/>
                  </a:highlight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400" b="0" i="0" u="none" strike="noStrike" cap="none" dirty="0">
                <a:solidFill>
                  <a:srgbClr val="000000"/>
                </a:solidFill>
                <a:highlight>
                  <a:srgbClr val="D9EAD3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7"/>
            <p:cNvSpPr txBox="1"/>
            <p:nvPr/>
          </p:nvSpPr>
          <p:spPr>
            <a:xfrm rot="-5400000">
              <a:off x="3948465" y="2301702"/>
              <a:ext cx="1484400" cy="20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400" b="0" i="0" u="none" strike="noStrike" cap="none" dirty="0">
                  <a:solidFill>
                    <a:srgbClr val="000000"/>
                  </a:solidFill>
                  <a:highlight>
                    <a:srgbClr val="F4CCCC"/>
                  </a:highlight>
                  <a:latin typeface="Calibri"/>
                  <a:ea typeface="Calibri"/>
                  <a:cs typeface="Calibri"/>
                  <a:sym typeface="Calibri"/>
                </a:rPr>
                <a:t> Questions</a:t>
              </a:r>
              <a:r>
                <a:rPr lang="en" sz="1400" b="0" i="0" u="none" strike="noStrike" cap="none" dirty="0">
                  <a:solidFill>
                    <a:srgbClr val="EAD1DC"/>
                  </a:solidFill>
                  <a:highlight>
                    <a:srgbClr val="F4CCCC"/>
                  </a:highlight>
                  <a:latin typeface="Calibri"/>
                  <a:ea typeface="Calibri"/>
                  <a:cs typeface="Calibri"/>
                  <a:sym typeface="Calibri"/>
                </a:rPr>
                <a:t>.</a:t>
              </a:r>
              <a:r>
                <a:rPr lang="en" sz="1400" b="0" i="0" u="none" strike="noStrike" cap="none" dirty="0">
                  <a:solidFill>
                    <a:srgbClr val="000000"/>
                  </a:solidFill>
                  <a:highlight>
                    <a:srgbClr val="F4CCCC"/>
                  </a:highlight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400" b="0" i="0" u="none" strike="noStrike" cap="none" dirty="0">
                <a:solidFill>
                  <a:srgbClr val="000000"/>
                </a:solidFill>
                <a:highlight>
                  <a:srgbClr val="F4CCCC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7"/>
            <p:cNvSpPr txBox="1"/>
            <p:nvPr/>
          </p:nvSpPr>
          <p:spPr>
            <a:xfrm>
              <a:off x="4437650" y="194650"/>
              <a:ext cx="4035300" cy="45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400" b="1" i="0" u="none" strike="noStrike" cap="none" dirty="0">
                  <a:solidFill>
                    <a:srgbClr val="659298"/>
                  </a:solidFill>
                  <a:highlight>
                    <a:srgbClr val="FFF2CC"/>
                  </a:highlight>
                  <a:latin typeface="Calibri"/>
                  <a:ea typeface="Calibri"/>
                  <a:cs typeface="Calibri"/>
                  <a:sym typeface="Calibri"/>
                </a:rPr>
                <a:t> Science ACT Questions Answered</a:t>
              </a:r>
              <a:r>
                <a:rPr lang="en" sz="1400" b="1" i="0" u="none" strike="noStrike" cap="none" dirty="0">
                  <a:solidFill>
                    <a:srgbClr val="FFF2CC"/>
                  </a:solidFill>
                  <a:highlight>
                    <a:srgbClr val="FFF2CC"/>
                  </a:highlight>
                  <a:latin typeface="Calibri"/>
                  <a:ea typeface="Calibri"/>
                  <a:cs typeface="Calibri"/>
                  <a:sym typeface="Calibri"/>
                </a:rPr>
                <a:t>.</a:t>
              </a:r>
              <a:r>
                <a:rPr lang="en" sz="1400" b="1" i="0" u="none" strike="noStrike" cap="none" dirty="0">
                  <a:solidFill>
                    <a:srgbClr val="659298"/>
                  </a:solidFill>
                  <a:highlight>
                    <a:srgbClr val="FFF2CC"/>
                  </a:highlight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500" b="1" i="0" u="none" strike="noStrike" cap="none" dirty="0">
                <a:solidFill>
                  <a:srgbClr val="659298"/>
                </a:solidFill>
                <a:highlight>
                  <a:srgbClr val="FFF2CC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" name="Picture 2" descr="A graph with a line&#10;&#10;AI-generated content may be incorrect.">
            <a:extLst>
              <a:ext uri="{FF2B5EF4-FFF2-40B4-BE49-F238E27FC236}">
                <a16:creationId xmlns:a16="http://schemas.microsoft.com/office/drawing/2014/main" id="{984455D3-8E8B-813D-002E-8A1E9B00C4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357" y="1492147"/>
            <a:ext cx="2986972" cy="302573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Question 1</a:t>
            </a:r>
            <a:endParaRPr/>
          </a:p>
        </p:txBody>
      </p:sp>
      <p:sp>
        <p:nvSpPr>
          <p:cNvPr id="175" name="Google Shape;175;p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278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A beam of light from flames has a wavelength of 480nm. What color is the light?</a:t>
            </a:r>
            <a:endParaRPr/>
          </a:p>
          <a:p>
            <a:pPr marL="5143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lphaUcParenR"/>
            </a:pPr>
            <a:r>
              <a:rPr lang="en"/>
              <a:t>Red</a:t>
            </a:r>
            <a:endParaRPr/>
          </a:p>
          <a:p>
            <a:pPr marL="5143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lphaUcParenR"/>
            </a:pPr>
            <a:r>
              <a:rPr lang="en"/>
              <a:t>Blue</a:t>
            </a:r>
            <a:endParaRPr/>
          </a:p>
          <a:p>
            <a:pPr marL="5143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lphaUcParenR"/>
            </a:pPr>
            <a:r>
              <a:rPr lang="en"/>
              <a:t>Green</a:t>
            </a:r>
            <a:endParaRPr/>
          </a:p>
          <a:p>
            <a:pPr marL="5143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lphaUcParenR"/>
            </a:pPr>
            <a:r>
              <a:rPr lang="en"/>
              <a:t>Violet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Question 1</a:t>
            </a:r>
            <a:endParaRPr/>
          </a:p>
        </p:txBody>
      </p:sp>
      <p:sp>
        <p:nvSpPr>
          <p:cNvPr id="181" name="Google Shape;181;p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278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A beam of light from flames has a wavelength of 480nm. What color is the light?</a:t>
            </a:r>
            <a:endParaRPr/>
          </a:p>
          <a:p>
            <a:pPr marL="5143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lphaUcParenR"/>
            </a:pPr>
            <a:r>
              <a:rPr lang="en"/>
              <a:t>Red</a:t>
            </a:r>
            <a:endParaRPr/>
          </a:p>
          <a:p>
            <a:pPr marL="5143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lphaUcParenR"/>
            </a:pPr>
            <a:r>
              <a:rPr lang="en"/>
              <a:t>Blue</a:t>
            </a:r>
            <a:endParaRPr/>
          </a:p>
          <a:p>
            <a:pPr marL="5143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lphaUcParenR"/>
            </a:pPr>
            <a:r>
              <a:rPr lang="en"/>
              <a:t>Green</a:t>
            </a:r>
            <a:endParaRPr/>
          </a:p>
          <a:p>
            <a:pPr marL="5143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lphaUcParenR"/>
            </a:pPr>
            <a:r>
              <a:rPr lang="en"/>
              <a:t>Violet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  <p:pic>
        <p:nvPicPr>
          <p:cNvPr id="182" name="Google Shape;18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575054" y="2417895"/>
            <a:ext cx="642800" cy="39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CT Math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371</Words>
  <Application>Microsoft Office PowerPoint</Application>
  <PresentationFormat>On-screen Show (16:9)</PresentationFormat>
  <Paragraphs>75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ACT Math</vt:lpstr>
      <vt:lpstr>PowerPoint Presentation</vt:lpstr>
      <vt:lpstr>Power UP: Science ACT Prep, Week 3</vt:lpstr>
      <vt:lpstr>Essential Question</vt:lpstr>
      <vt:lpstr>PowerPoint Presentation</vt:lpstr>
      <vt:lpstr>Graph Data</vt:lpstr>
      <vt:lpstr>Graph Data</vt:lpstr>
      <vt:lpstr>Categorical Highlighting</vt:lpstr>
      <vt:lpstr>Question 1</vt:lpstr>
      <vt:lpstr>Question 1</vt:lpstr>
      <vt:lpstr>Question 2</vt:lpstr>
      <vt:lpstr>Question 2</vt:lpstr>
      <vt:lpstr>Question 3</vt:lpstr>
      <vt:lpstr>Question 3</vt:lpstr>
      <vt:lpstr>Anchor Chart</vt:lpstr>
      <vt:lpstr>Exit Ticket: Create a Graph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K20 Center</dc:creator>
  <cp:lastModifiedBy>McDonald, Matt R.</cp:lastModifiedBy>
  <cp:revision>18</cp:revision>
  <dcterms:modified xsi:type="dcterms:W3CDTF">2025-04-24T14:00:30Z</dcterms:modified>
</cp:coreProperties>
</file>